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66" r:id="rId3"/>
    <p:sldMasterId id="2147483670" r:id="rId4"/>
    <p:sldMasterId id="2147483686" r:id="rId5"/>
    <p:sldMasterId id="2147483700" r:id="rId6"/>
    <p:sldMasterId id="2147483731" r:id="rId7"/>
    <p:sldMasterId id="2147483754" r:id="rId8"/>
    <p:sldMasterId id="2147483801" r:id="rId9"/>
  </p:sldMasterIdLst>
  <p:notesMasterIdLst>
    <p:notesMasterId r:id="rId68"/>
  </p:notesMasterIdLst>
  <p:handoutMasterIdLst>
    <p:handoutMasterId r:id="rId69"/>
  </p:handoutMasterIdLst>
  <p:sldIdLst>
    <p:sldId id="322" r:id="rId10"/>
    <p:sldId id="711" r:id="rId11"/>
    <p:sldId id="648" r:id="rId12"/>
    <p:sldId id="651" r:id="rId13"/>
    <p:sldId id="847" r:id="rId14"/>
    <p:sldId id="848" r:id="rId15"/>
    <p:sldId id="849" r:id="rId16"/>
    <p:sldId id="850" r:id="rId17"/>
    <p:sldId id="818" r:id="rId18"/>
    <p:sldId id="718" r:id="rId19"/>
    <p:sldId id="687" r:id="rId20"/>
    <p:sldId id="688" r:id="rId21"/>
    <p:sldId id="676" r:id="rId22"/>
    <p:sldId id="721" r:id="rId23"/>
    <p:sldId id="675" r:id="rId24"/>
    <p:sldId id="725" r:id="rId25"/>
    <p:sldId id="682" r:id="rId26"/>
    <p:sldId id="683" r:id="rId27"/>
    <p:sldId id="684" r:id="rId28"/>
    <p:sldId id="851" r:id="rId29"/>
    <p:sldId id="852" r:id="rId30"/>
    <p:sldId id="853" r:id="rId31"/>
    <p:sldId id="858" r:id="rId32"/>
    <p:sldId id="856" r:id="rId33"/>
    <p:sldId id="855" r:id="rId34"/>
    <p:sldId id="862" r:id="rId35"/>
    <p:sldId id="763" r:id="rId36"/>
    <p:sldId id="764" r:id="rId37"/>
    <p:sldId id="766" r:id="rId38"/>
    <p:sldId id="863" r:id="rId39"/>
    <p:sldId id="762" r:id="rId40"/>
    <p:sldId id="859" r:id="rId41"/>
    <p:sldId id="759" r:id="rId42"/>
    <p:sldId id="761" r:id="rId43"/>
    <p:sldId id="765" r:id="rId44"/>
    <p:sldId id="767" r:id="rId45"/>
    <p:sldId id="768" r:id="rId46"/>
    <p:sldId id="864" r:id="rId47"/>
    <p:sldId id="778" r:id="rId48"/>
    <p:sldId id="854" r:id="rId49"/>
    <p:sldId id="866" r:id="rId50"/>
    <p:sldId id="865" r:id="rId51"/>
    <p:sldId id="770" r:id="rId52"/>
    <p:sldId id="788" r:id="rId53"/>
    <p:sldId id="868" r:id="rId54"/>
    <p:sldId id="869" r:id="rId55"/>
    <p:sldId id="867" r:id="rId56"/>
    <p:sldId id="870" r:id="rId57"/>
    <p:sldId id="877" r:id="rId58"/>
    <p:sldId id="871" r:id="rId59"/>
    <p:sldId id="876" r:id="rId60"/>
    <p:sldId id="872" r:id="rId61"/>
    <p:sldId id="873" r:id="rId62"/>
    <p:sldId id="874" r:id="rId63"/>
    <p:sldId id="875" r:id="rId64"/>
    <p:sldId id="878" r:id="rId65"/>
    <p:sldId id="807" r:id="rId66"/>
    <p:sldId id="879" r:id="rId6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dro Cahn" initials="P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00"/>
    <a:srgbClr val="FF0000"/>
    <a:srgbClr val="FFFFFF"/>
    <a:srgbClr val="0066FF"/>
    <a:srgbClr val="569E32"/>
    <a:srgbClr val="00FFCC"/>
    <a:srgbClr val="8D1502"/>
    <a:srgbClr val="814116"/>
    <a:srgbClr val="3B2B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95915" autoAdjust="0"/>
  </p:normalViewPr>
  <p:slideViewPr>
    <p:cSldViewPr>
      <p:cViewPr>
        <p:scale>
          <a:sx n="70" d="100"/>
          <a:sy n="70" d="100"/>
        </p:scale>
        <p:origin x="-1332" y="-180"/>
      </p:cViewPr>
      <p:guideLst>
        <p:guide orient="horz" pos="2160"/>
        <p:guide pos="2880"/>
      </p:guideLst>
    </p:cSldViewPr>
  </p:slideViewPr>
  <p:outlineViewPr>
    <p:cViewPr>
      <p:scale>
        <a:sx n="33" d="100"/>
        <a:sy n="33" d="100"/>
      </p:scale>
      <p:origin x="0" y="14658"/>
    </p:cViewPr>
  </p:outlineViewPr>
  <p:notesTextViewPr>
    <p:cViewPr>
      <p:scale>
        <a:sx n="100" d="100"/>
        <a:sy n="100" d="100"/>
      </p:scale>
      <p:origin x="0" y="0"/>
    </p:cViewPr>
  </p:notesTextViewPr>
  <p:sorterViewPr>
    <p:cViewPr>
      <p:scale>
        <a:sx n="70" d="100"/>
        <a:sy n="70" d="100"/>
      </p:scale>
      <p:origin x="0" y="3858"/>
    </p:cViewPr>
  </p:sorterViewPr>
  <p:notesViewPr>
    <p:cSldViewPr>
      <p:cViewPr varScale="1">
        <p:scale>
          <a:sx n="56" d="100"/>
          <a:sy n="56" d="100"/>
        </p:scale>
        <p:origin x="-285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143"/>
      <c:rAngAx val="0"/>
      <c:perspective val="30"/>
    </c:view3D>
    <c:floor>
      <c:thickness val="0"/>
    </c:floor>
    <c:sideWall>
      <c:thickness val="0"/>
    </c:sideWall>
    <c:backWall>
      <c:thickness val="0"/>
    </c:backWall>
    <c:plotArea>
      <c:layout>
        <c:manualLayout>
          <c:layoutTarget val="inner"/>
          <c:xMode val="edge"/>
          <c:yMode val="edge"/>
          <c:x val="0"/>
          <c:y val="2.1018692199296349E-2"/>
          <c:w val="1"/>
          <c:h val="0.97898133696352119"/>
        </c:manualLayout>
      </c:layout>
      <c:pie3DChart>
        <c:varyColors val="1"/>
        <c:ser>
          <c:idx val="0"/>
          <c:order val="0"/>
          <c:tx>
            <c:strRef>
              <c:f>Hoja1!$B$1</c:f>
              <c:strCache>
                <c:ptCount val="1"/>
                <c:pt idx="0">
                  <c:v>Ventas</c:v>
                </c:pt>
              </c:strCache>
            </c:strRef>
          </c:tx>
          <c:spPr>
            <a:solidFill>
              <a:srgbClr val="33CC33"/>
            </a:solidFill>
          </c:spPr>
          <c:explosion val="12"/>
          <c:dPt>
            <c:idx val="0"/>
            <c:bubble3D val="0"/>
          </c:dPt>
          <c:dPt>
            <c:idx val="1"/>
            <c:bubble3D val="0"/>
            <c:spPr>
              <a:solidFill>
                <a:srgbClr val="FF9900"/>
              </a:solidFill>
            </c:spPr>
          </c:dPt>
          <c:dLbls>
            <c:txPr>
              <a:bodyPr rot="0" vert="horz"/>
              <a:lstStyle/>
              <a:p>
                <a:pPr>
                  <a:defRPr sz="1598"/>
                </a:pPr>
                <a:endParaRPr lang="es-AR"/>
              </a:p>
            </c:txPr>
            <c:dLblPos val="ctr"/>
            <c:showLegendKey val="0"/>
            <c:showVal val="1"/>
            <c:showCatName val="1"/>
            <c:showSerName val="0"/>
            <c:showPercent val="0"/>
            <c:showBubbleSize val="0"/>
            <c:separator>
</c:separator>
            <c:showLeaderLines val="1"/>
          </c:dLbls>
          <c:cat>
            <c:strRef>
              <c:f>Hoja1!$A$2:$A$3</c:f>
              <c:strCache>
                <c:ptCount val="2"/>
                <c:pt idx="0">
                  <c:v>Conocen</c:v>
                </c:pt>
                <c:pt idx="1">
                  <c:v>Desconocen</c:v>
                </c:pt>
              </c:strCache>
            </c:strRef>
          </c:cat>
          <c:val>
            <c:numRef>
              <c:f>Hoja1!$B$2:$B$3</c:f>
              <c:numCache>
                <c:formatCode>0%</c:formatCode>
                <c:ptCount val="2"/>
                <c:pt idx="0">
                  <c:v>0.5</c:v>
                </c:pt>
                <c:pt idx="1">
                  <c:v>0.5</c:v>
                </c:pt>
              </c:numCache>
            </c:numRef>
          </c:val>
        </c:ser>
        <c:dLbls>
          <c:showLegendKey val="0"/>
          <c:showVal val="0"/>
          <c:showCatName val="0"/>
          <c:showSerName val="0"/>
          <c:showPercent val="0"/>
          <c:showBubbleSize val="0"/>
          <c:showLeaderLines val="1"/>
        </c:dLbls>
      </c:pie3DChart>
      <c:spPr>
        <a:noFill/>
        <a:ln w="25370">
          <a:noFill/>
        </a:ln>
      </c:spPr>
    </c:plotArea>
    <c:plotVisOnly val="1"/>
    <c:dispBlanksAs val="zero"/>
    <c:showDLblsOverMax val="0"/>
  </c:chart>
  <c:txPr>
    <a:bodyPr/>
    <a:lstStyle/>
    <a:p>
      <a:pPr>
        <a:defRPr sz="1798"/>
      </a:pPr>
      <a:endParaRPr lang="es-A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0"/>
      <c:rotY val="0"/>
      <c:depthPercent val="100"/>
      <c:rAngAx val="1"/>
    </c:view3D>
    <c:floor>
      <c:thickness val="0"/>
    </c:floor>
    <c:sideWall>
      <c:thickness val="0"/>
    </c:sideWall>
    <c:backWall>
      <c:thickness val="0"/>
    </c:backWall>
    <c:plotArea>
      <c:layout>
        <c:manualLayout>
          <c:layoutTarget val="inner"/>
          <c:xMode val="edge"/>
          <c:yMode val="edge"/>
          <c:x val="0.10396164480340918"/>
          <c:y val="0.17617069660231158"/>
          <c:w val="0.83461383097431163"/>
          <c:h val="0.82382934276204955"/>
        </c:manualLayout>
      </c:layout>
      <c:pie3DChart>
        <c:varyColors val="1"/>
        <c:ser>
          <c:idx val="0"/>
          <c:order val="0"/>
          <c:tx>
            <c:strRef>
              <c:f>Hoja1!$B$1</c:f>
              <c:strCache>
                <c:ptCount val="1"/>
                <c:pt idx="0">
                  <c:v>2009-2010</c:v>
                </c:pt>
              </c:strCache>
            </c:strRef>
          </c:tx>
          <c:dLbls>
            <c:dLbl>
              <c:idx val="0"/>
              <c:layout/>
              <c:spPr/>
              <c:txPr>
                <a:bodyPr/>
                <a:lstStyle/>
                <a:p>
                  <a:pPr>
                    <a:defRPr sz="1600" b="1">
                      <a:solidFill>
                        <a:schemeClr val="bg1"/>
                      </a:solidFill>
                      <a:latin typeface="Arial Narrow" panose="020B0606020202030204" pitchFamily="34" charset="0"/>
                    </a:defRPr>
                  </a:pPr>
                  <a:endParaRPr lang="es-AR"/>
                </a:p>
              </c:txPr>
              <c:showLegendKey val="0"/>
              <c:showVal val="1"/>
              <c:showCatName val="1"/>
              <c:showSerName val="0"/>
              <c:showPercent val="0"/>
              <c:showBubbleSize val="0"/>
            </c:dLbl>
            <c:dLbl>
              <c:idx val="1"/>
              <c:layout>
                <c:manualLayout>
                  <c:x val="-0.13029180148220437"/>
                  <c:y val="7.0418939994038449E-3"/>
                </c:manualLayout>
              </c:layout>
              <c:spPr/>
              <c:txPr>
                <a:bodyPr/>
                <a:lstStyle/>
                <a:p>
                  <a:pPr>
                    <a:defRPr sz="1600" b="1">
                      <a:solidFill>
                        <a:schemeClr val="bg1"/>
                      </a:solidFill>
                      <a:latin typeface="Arial Narrow" panose="020B0606020202030204" pitchFamily="34" charset="0"/>
                    </a:defRPr>
                  </a:pPr>
                  <a:endParaRPr lang="es-AR"/>
                </a:p>
              </c:txPr>
              <c:showLegendKey val="0"/>
              <c:showVal val="1"/>
              <c:showCatName val="1"/>
              <c:showSerName val="0"/>
              <c:showPercent val="0"/>
              <c:showBubbleSize val="0"/>
              <c:separator>
</c:separator>
            </c:dLbl>
            <c:dLbl>
              <c:idx val="2"/>
              <c:layout>
                <c:manualLayout>
                  <c:x val="3.0200346887544187E-2"/>
                  <c:y val="-0.21451530162724408"/>
                </c:manualLayout>
              </c:layout>
              <c:spPr/>
              <c:txPr>
                <a:bodyPr/>
                <a:lstStyle/>
                <a:p>
                  <a:pPr>
                    <a:defRPr sz="1600" b="1">
                      <a:solidFill>
                        <a:schemeClr val="bg1"/>
                      </a:solidFill>
                      <a:latin typeface="Arial Narrow" panose="020B0606020202030204" pitchFamily="34" charset="0"/>
                    </a:defRPr>
                  </a:pPr>
                  <a:endParaRPr lang="es-AR"/>
                </a:p>
              </c:txPr>
              <c:showLegendKey val="0"/>
              <c:showVal val="1"/>
              <c:showCatName val="1"/>
              <c:showSerName val="0"/>
              <c:showPercent val="0"/>
              <c:showBubbleSize val="0"/>
              <c:separator>
</c:separator>
            </c:dLbl>
            <c:dLbl>
              <c:idx val="4"/>
              <c:layout>
                <c:manualLayout>
                  <c:x val="-1.1376942688009628E-2"/>
                  <c:y val="-3.5304780945385798E-2"/>
                </c:manualLayout>
              </c:layout>
              <c:showLegendKey val="0"/>
              <c:showVal val="1"/>
              <c:showCatName val="1"/>
              <c:showSerName val="0"/>
              <c:showPercent val="0"/>
              <c:showBubbleSize val="0"/>
              <c:separator>
</c:separator>
            </c:dLbl>
            <c:dLbl>
              <c:idx val="6"/>
              <c:layout>
                <c:manualLayout>
                  <c:x val="2.1277100465136388E-2"/>
                  <c:y val="-2.0663543390496739E-2"/>
                </c:manualLayout>
              </c:layout>
              <c:showLegendKey val="0"/>
              <c:showVal val="1"/>
              <c:showCatName val="1"/>
              <c:showSerName val="0"/>
              <c:showPercent val="0"/>
              <c:showBubbleSize val="0"/>
              <c:separator>
</c:separator>
            </c:dLbl>
            <c:dLbl>
              <c:idx val="7"/>
              <c:layout>
                <c:manualLayout>
                  <c:x val="0.13883853538878957"/>
                  <c:y val="-1.3442891133906287E-2"/>
                </c:manualLayout>
              </c:layout>
              <c:showLegendKey val="0"/>
              <c:showVal val="1"/>
              <c:showCatName val="1"/>
              <c:showSerName val="0"/>
              <c:showPercent val="0"/>
              <c:showBubbleSize val="0"/>
              <c:separator>
</c:separator>
            </c:dLbl>
            <c:txPr>
              <a:bodyPr/>
              <a:lstStyle/>
              <a:p>
                <a:pPr>
                  <a:defRPr sz="1600">
                    <a:latin typeface="Arial Narrow" panose="020B0606020202030204" pitchFamily="34" charset="0"/>
                  </a:defRPr>
                </a:pPr>
                <a:endParaRPr lang="es-AR"/>
              </a:p>
            </c:txPr>
            <c:showLegendKey val="0"/>
            <c:showVal val="1"/>
            <c:showCatName val="1"/>
            <c:showSerName val="0"/>
            <c:showPercent val="0"/>
            <c:showBubbleSize val="0"/>
            <c:separator>
</c:separator>
            <c:showLeaderLines val="1"/>
          </c:dLbls>
          <c:cat>
            <c:strRef>
              <c:f>Hoja1!$A$2:$A$9</c:f>
              <c:strCache>
                <c:ptCount val="8"/>
                <c:pt idx="0">
                  <c:v>CABA</c:v>
                </c:pt>
                <c:pt idx="1">
                  <c:v>GBA</c:v>
                </c:pt>
                <c:pt idx="2">
                  <c:v>Centro</c:v>
                </c:pt>
                <c:pt idx="3">
                  <c:v>NOA</c:v>
                </c:pt>
                <c:pt idx="4">
                  <c:v>NEA</c:v>
                </c:pt>
                <c:pt idx="5">
                  <c:v>Cuyo</c:v>
                </c:pt>
                <c:pt idx="6">
                  <c:v>Patagonia</c:v>
                </c:pt>
                <c:pt idx="7">
                  <c:v>Desconocido</c:v>
                </c:pt>
              </c:strCache>
            </c:strRef>
          </c:cat>
          <c:val>
            <c:numRef>
              <c:f>Hoja1!$B$2:$B$9</c:f>
              <c:numCache>
                <c:formatCode>0.00%</c:formatCode>
                <c:ptCount val="8"/>
                <c:pt idx="0">
                  <c:v>0.13400000000000001</c:v>
                </c:pt>
                <c:pt idx="1">
                  <c:v>0.21200000000000002</c:v>
                </c:pt>
                <c:pt idx="2">
                  <c:v>0.32300000000000006</c:v>
                </c:pt>
                <c:pt idx="3">
                  <c:v>0.12300000000000001</c:v>
                </c:pt>
                <c:pt idx="4">
                  <c:v>6.3E-2</c:v>
                </c:pt>
                <c:pt idx="5">
                  <c:v>7.0999999999999994E-2</c:v>
                </c:pt>
                <c:pt idx="6">
                  <c:v>6.3E-2</c:v>
                </c:pt>
                <c:pt idx="7">
                  <c:v>1.0999999999999998E-2</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45126F-A969-4032-8D42-2CE7415B8A3E}" type="doc">
      <dgm:prSet loTypeId="urn:microsoft.com/office/officeart/2005/8/layout/rings+Icon" loCatId="officeonline" qsTypeId="urn:microsoft.com/office/officeart/2005/8/quickstyle/3d1" qsCatId="3D" csTypeId="urn:microsoft.com/office/officeart/2005/8/colors/colorful5" csCatId="colorful" phldr="1"/>
      <dgm:spPr/>
    </dgm:pt>
    <dgm:pt modelId="{1B278BF3-EB40-4F46-8C20-4C0E828EB587}">
      <dgm:prSet phldrT="[Texto]"/>
      <dgm:spPr/>
      <dgm:t>
        <a:bodyPr/>
        <a:lstStyle/>
        <a:p>
          <a:r>
            <a:rPr lang="es-AR" dirty="0" smtClean="0"/>
            <a:t>Estatus del Paciente Fuente</a:t>
          </a:r>
          <a:endParaRPr lang="es-AR" dirty="0"/>
        </a:p>
      </dgm:t>
    </dgm:pt>
    <dgm:pt modelId="{741FC1B3-C5E6-4343-8D8E-26BBEAE089E7}" type="parTrans" cxnId="{889C8C51-CA63-4FFA-9B99-845F03493546}">
      <dgm:prSet/>
      <dgm:spPr/>
      <dgm:t>
        <a:bodyPr/>
        <a:lstStyle/>
        <a:p>
          <a:endParaRPr lang="es-AR"/>
        </a:p>
      </dgm:t>
    </dgm:pt>
    <dgm:pt modelId="{25ADE3B4-6193-4CA7-BF12-F8F893738F19}" type="sibTrans" cxnId="{889C8C51-CA63-4FFA-9B99-845F03493546}">
      <dgm:prSet/>
      <dgm:spPr/>
      <dgm:t>
        <a:bodyPr/>
        <a:lstStyle/>
        <a:p>
          <a:endParaRPr lang="es-AR"/>
        </a:p>
      </dgm:t>
    </dgm:pt>
    <dgm:pt modelId="{F98C05E8-ABFA-4643-97F5-F1A4DED0FC29}">
      <dgm:prSet phldrT="[Texto]"/>
      <dgm:spPr/>
      <dgm:t>
        <a:bodyPr/>
        <a:lstStyle/>
        <a:p>
          <a:r>
            <a:rPr lang="es-AR" dirty="0" smtClean="0"/>
            <a:t>Riesgo del accidentado</a:t>
          </a:r>
          <a:endParaRPr lang="es-AR" dirty="0"/>
        </a:p>
      </dgm:t>
    </dgm:pt>
    <dgm:pt modelId="{0CAD43FB-1ACC-41F1-BE26-E50762641CDF}" type="parTrans" cxnId="{9A9D14DB-AC90-4C55-82C7-263448EC9BA8}">
      <dgm:prSet/>
      <dgm:spPr/>
      <dgm:t>
        <a:bodyPr/>
        <a:lstStyle/>
        <a:p>
          <a:endParaRPr lang="es-AR"/>
        </a:p>
      </dgm:t>
    </dgm:pt>
    <dgm:pt modelId="{8BAEC0D9-922D-470A-9F8F-2180F24387C2}" type="sibTrans" cxnId="{9A9D14DB-AC90-4C55-82C7-263448EC9BA8}">
      <dgm:prSet/>
      <dgm:spPr/>
      <dgm:t>
        <a:bodyPr/>
        <a:lstStyle/>
        <a:p>
          <a:endParaRPr lang="es-AR"/>
        </a:p>
      </dgm:t>
    </dgm:pt>
    <dgm:pt modelId="{DE504515-7D4A-4F5E-BC42-226941D309AE}">
      <dgm:prSet phldrT="[Texto]"/>
      <dgm:spPr/>
      <dgm:t>
        <a:bodyPr/>
        <a:lstStyle/>
        <a:p>
          <a:r>
            <a:rPr lang="es-AR" dirty="0" smtClean="0"/>
            <a:t>Tiempo y tipo de Exposición</a:t>
          </a:r>
          <a:endParaRPr lang="es-AR" dirty="0"/>
        </a:p>
      </dgm:t>
    </dgm:pt>
    <dgm:pt modelId="{346B12A3-1475-4161-8563-913327B142C9}" type="parTrans" cxnId="{2D15FFCA-14CA-4AB3-9FB4-E4C7C7620420}">
      <dgm:prSet/>
      <dgm:spPr/>
      <dgm:t>
        <a:bodyPr/>
        <a:lstStyle/>
        <a:p>
          <a:endParaRPr lang="es-AR"/>
        </a:p>
      </dgm:t>
    </dgm:pt>
    <dgm:pt modelId="{CA41FACE-4C9C-4B4C-B718-E8E3E01752DC}" type="sibTrans" cxnId="{2D15FFCA-14CA-4AB3-9FB4-E4C7C7620420}">
      <dgm:prSet/>
      <dgm:spPr/>
      <dgm:t>
        <a:bodyPr/>
        <a:lstStyle/>
        <a:p>
          <a:endParaRPr lang="es-AR"/>
        </a:p>
      </dgm:t>
    </dgm:pt>
    <dgm:pt modelId="{C0DC9060-9227-45E0-AA55-E74BAF2C88B9}" type="pres">
      <dgm:prSet presAssocID="{2045126F-A969-4032-8D42-2CE7415B8A3E}" presName="Name0" presStyleCnt="0">
        <dgm:presLayoutVars>
          <dgm:chMax val="7"/>
          <dgm:dir/>
          <dgm:resizeHandles val="exact"/>
        </dgm:presLayoutVars>
      </dgm:prSet>
      <dgm:spPr/>
    </dgm:pt>
    <dgm:pt modelId="{CB7A8D3C-5405-4FF9-B631-55783E560B1E}" type="pres">
      <dgm:prSet presAssocID="{2045126F-A969-4032-8D42-2CE7415B8A3E}" presName="ellipse1" presStyleLbl="vennNode1" presStyleIdx="0" presStyleCnt="3">
        <dgm:presLayoutVars>
          <dgm:bulletEnabled val="1"/>
        </dgm:presLayoutVars>
      </dgm:prSet>
      <dgm:spPr/>
      <dgm:t>
        <a:bodyPr/>
        <a:lstStyle/>
        <a:p>
          <a:endParaRPr lang="es-AR"/>
        </a:p>
      </dgm:t>
    </dgm:pt>
    <dgm:pt modelId="{79131AA1-CEE7-4129-983E-99F2F46680CD}" type="pres">
      <dgm:prSet presAssocID="{2045126F-A969-4032-8D42-2CE7415B8A3E}" presName="ellipse2" presStyleLbl="vennNode1" presStyleIdx="1" presStyleCnt="3">
        <dgm:presLayoutVars>
          <dgm:bulletEnabled val="1"/>
        </dgm:presLayoutVars>
      </dgm:prSet>
      <dgm:spPr/>
      <dgm:t>
        <a:bodyPr/>
        <a:lstStyle/>
        <a:p>
          <a:endParaRPr lang="es-AR"/>
        </a:p>
      </dgm:t>
    </dgm:pt>
    <dgm:pt modelId="{0A4E6E2B-A7D1-499B-86AC-6E947CB1E952}" type="pres">
      <dgm:prSet presAssocID="{2045126F-A969-4032-8D42-2CE7415B8A3E}" presName="ellipse3" presStyleLbl="vennNode1" presStyleIdx="2" presStyleCnt="3">
        <dgm:presLayoutVars>
          <dgm:bulletEnabled val="1"/>
        </dgm:presLayoutVars>
      </dgm:prSet>
      <dgm:spPr/>
      <dgm:t>
        <a:bodyPr/>
        <a:lstStyle/>
        <a:p>
          <a:endParaRPr lang="es-AR"/>
        </a:p>
      </dgm:t>
    </dgm:pt>
  </dgm:ptLst>
  <dgm:cxnLst>
    <dgm:cxn modelId="{2D15FFCA-14CA-4AB3-9FB4-E4C7C7620420}" srcId="{2045126F-A969-4032-8D42-2CE7415B8A3E}" destId="{DE504515-7D4A-4F5E-BC42-226941D309AE}" srcOrd="2" destOrd="0" parTransId="{346B12A3-1475-4161-8563-913327B142C9}" sibTransId="{CA41FACE-4C9C-4B4C-B718-E8E3E01752DC}"/>
    <dgm:cxn modelId="{A19602AF-D6EE-4743-A179-747B89D95A8C}" type="presOf" srcId="{1B278BF3-EB40-4F46-8C20-4C0E828EB587}" destId="{CB7A8D3C-5405-4FF9-B631-55783E560B1E}" srcOrd="0" destOrd="0" presId="urn:microsoft.com/office/officeart/2005/8/layout/rings+Icon"/>
    <dgm:cxn modelId="{B805D316-3709-4509-99F3-29AB57D038DC}" type="presOf" srcId="{F98C05E8-ABFA-4643-97F5-F1A4DED0FC29}" destId="{79131AA1-CEE7-4129-983E-99F2F46680CD}" srcOrd="0" destOrd="0" presId="urn:microsoft.com/office/officeart/2005/8/layout/rings+Icon"/>
    <dgm:cxn modelId="{87741F1E-3037-402A-9057-112885748236}" type="presOf" srcId="{DE504515-7D4A-4F5E-BC42-226941D309AE}" destId="{0A4E6E2B-A7D1-499B-86AC-6E947CB1E952}" srcOrd="0" destOrd="0" presId="urn:microsoft.com/office/officeart/2005/8/layout/rings+Icon"/>
    <dgm:cxn modelId="{889C8C51-CA63-4FFA-9B99-845F03493546}" srcId="{2045126F-A969-4032-8D42-2CE7415B8A3E}" destId="{1B278BF3-EB40-4F46-8C20-4C0E828EB587}" srcOrd="0" destOrd="0" parTransId="{741FC1B3-C5E6-4343-8D8E-26BBEAE089E7}" sibTransId="{25ADE3B4-6193-4CA7-BF12-F8F893738F19}"/>
    <dgm:cxn modelId="{9A9D14DB-AC90-4C55-82C7-263448EC9BA8}" srcId="{2045126F-A969-4032-8D42-2CE7415B8A3E}" destId="{F98C05E8-ABFA-4643-97F5-F1A4DED0FC29}" srcOrd="1" destOrd="0" parTransId="{0CAD43FB-1ACC-41F1-BE26-E50762641CDF}" sibTransId="{8BAEC0D9-922D-470A-9F8F-2180F24387C2}"/>
    <dgm:cxn modelId="{0B9A0572-EF87-48D6-97C9-609C7DB97181}" type="presOf" srcId="{2045126F-A969-4032-8D42-2CE7415B8A3E}" destId="{C0DC9060-9227-45E0-AA55-E74BAF2C88B9}" srcOrd="0" destOrd="0" presId="urn:microsoft.com/office/officeart/2005/8/layout/rings+Icon"/>
    <dgm:cxn modelId="{56C66846-9F48-41A0-BC95-5502C2474E26}" type="presParOf" srcId="{C0DC9060-9227-45E0-AA55-E74BAF2C88B9}" destId="{CB7A8D3C-5405-4FF9-B631-55783E560B1E}" srcOrd="0" destOrd="0" presId="urn:microsoft.com/office/officeart/2005/8/layout/rings+Icon"/>
    <dgm:cxn modelId="{05AFFA90-C12C-4C7E-86C6-765544CC15F4}" type="presParOf" srcId="{C0DC9060-9227-45E0-AA55-E74BAF2C88B9}" destId="{79131AA1-CEE7-4129-983E-99F2F46680CD}" srcOrd="1" destOrd="0" presId="urn:microsoft.com/office/officeart/2005/8/layout/rings+Icon"/>
    <dgm:cxn modelId="{7EE98CC9-DB03-4994-9CAB-1F71A5B4462F}" type="presParOf" srcId="{C0DC9060-9227-45E0-AA55-E74BAF2C88B9}" destId="{0A4E6E2B-A7D1-499B-86AC-6E947CB1E952}"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A8D3C-5405-4FF9-B631-55783E560B1E}">
      <dsp:nvSpPr>
        <dsp:cNvPr id="0" name=""/>
        <dsp:cNvSpPr/>
      </dsp:nvSpPr>
      <dsp:spPr>
        <a:xfrm>
          <a:off x="574852" y="0"/>
          <a:ext cx="2438028" cy="2437993"/>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AR" sz="2400" kern="1200" dirty="0" smtClean="0"/>
            <a:t>Estatus del Paciente Fuente</a:t>
          </a:r>
          <a:endParaRPr lang="es-AR" sz="2400" kern="1200" dirty="0"/>
        </a:p>
      </dsp:txBody>
      <dsp:txXfrm>
        <a:off x="931893" y="357036"/>
        <a:ext cx="1723946" cy="1723921"/>
      </dsp:txXfrm>
    </dsp:sp>
    <dsp:sp modelId="{79131AA1-CEE7-4129-983E-99F2F46680CD}">
      <dsp:nvSpPr>
        <dsp:cNvPr id="0" name=""/>
        <dsp:cNvSpPr/>
      </dsp:nvSpPr>
      <dsp:spPr>
        <a:xfrm>
          <a:off x="1829727" y="1626006"/>
          <a:ext cx="2438028" cy="2437993"/>
        </a:xfrm>
        <a:prstGeom prst="ellipse">
          <a:avLst/>
        </a:prstGeom>
        <a:solidFill>
          <a:schemeClr val="accent5">
            <a:alpha val="50000"/>
            <a:hueOff val="-4966938"/>
            <a:satOff val="19906"/>
            <a:lumOff val="4314"/>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AR" sz="2400" kern="1200" dirty="0" smtClean="0"/>
            <a:t>Riesgo del accidentado</a:t>
          </a:r>
          <a:endParaRPr lang="es-AR" sz="2400" kern="1200" dirty="0"/>
        </a:p>
      </dsp:txBody>
      <dsp:txXfrm>
        <a:off x="2186768" y="1983042"/>
        <a:ext cx="1723946" cy="1723921"/>
      </dsp:txXfrm>
    </dsp:sp>
    <dsp:sp modelId="{0A4E6E2B-A7D1-499B-86AC-6E947CB1E952}">
      <dsp:nvSpPr>
        <dsp:cNvPr id="0" name=""/>
        <dsp:cNvSpPr/>
      </dsp:nvSpPr>
      <dsp:spPr>
        <a:xfrm>
          <a:off x="3083118" y="0"/>
          <a:ext cx="2438028" cy="2437993"/>
        </a:xfrm>
        <a:prstGeom prst="ellipse">
          <a:avLst/>
        </a:prstGeom>
        <a:solidFill>
          <a:schemeClr val="accent5">
            <a:alpha val="50000"/>
            <a:hueOff val="-9933876"/>
            <a:satOff val="39811"/>
            <a:lumOff val="862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AR" sz="2400" kern="1200" dirty="0" smtClean="0"/>
            <a:t>Tiempo y tipo de Exposición</a:t>
          </a:r>
          <a:endParaRPr lang="es-AR" sz="2400" kern="1200" dirty="0"/>
        </a:p>
      </dsp:txBody>
      <dsp:txXfrm>
        <a:off x="3440159" y="357036"/>
        <a:ext cx="1723946" cy="172392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BFAC75-F21D-471A-93E6-CA46DF3B8439}" type="datetimeFigureOut">
              <a:rPr lang="es-AR" smtClean="0"/>
              <a:pPr/>
              <a:t>17/10/2013</a:t>
            </a:fld>
            <a:endParaRPr lang="es-AR"/>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FCBE73-1E22-4252-BF60-2DDDB9EFED5B}" type="slidenum">
              <a:rPr lang="es-AR" smtClean="0"/>
              <a:pPr/>
              <a:t>‹Nº›</a:t>
            </a:fld>
            <a:endParaRPr lang="es-AR"/>
          </a:p>
        </p:txBody>
      </p:sp>
    </p:spTree>
    <p:extLst>
      <p:ext uri="{BB962C8B-B14F-4D97-AF65-F5344CB8AC3E}">
        <p14:creationId xmlns:p14="http://schemas.microsoft.com/office/powerpoint/2010/main" val="2133302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1D5EF-9E0A-2B41-B77D-03910A9721B7}" type="datetimeFigureOut">
              <a:rPr lang="es-ES_tradnl" smtClean="0"/>
              <a:pPr/>
              <a:t>17/10/2013</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5B12A-060D-9645-B66E-7647C228E51F}" type="slidenum">
              <a:rPr lang="es-ES_tradnl" smtClean="0"/>
              <a:pPr/>
              <a:t>‹Nº›</a:t>
            </a:fld>
            <a:endParaRPr lang="es-ES_tradnl"/>
          </a:p>
        </p:txBody>
      </p:sp>
    </p:spTree>
    <p:extLst>
      <p:ext uri="{BB962C8B-B14F-4D97-AF65-F5344CB8AC3E}">
        <p14:creationId xmlns:p14="http://schemas.microsoft.com/office/powerpoint/2010/main" val="7058642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5E51F0B-A5A5-43A1-950F-48A94D0C44CD}" type="slidenum">
              <a:rPr lang="es-ES_tradnl" smtClean="0">
                <a:latin typeface="Arial" pitchFamily="34" charset="0"/>
                <a:ea typeface="ＭＳ Ｐゴシック"/>
                <a:cs typeface="ＭＳ Ｐゴシック"/>
              </a:rPr>
              <a:pPr/>
              <a:t>13</a:t>
            </a:fld>
            <a:endParaRPr lang="es-ES_tradnl" smtClean="0">
              <a:latin typeface="Arial" pitchFamily="34" charset="0"/>
              <a:ea typeface="ＭＳ Ｐゴシック"/>
              <a:cs typeface="ＭＳ Ｐゴシック"/>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685800" y="4343400"/>
            <a:ext cx="5486400" cy="4114800"/>
          </a:xfrm>
          <a:noFill/>
          <a:ln/>
        </p:spPr>
        <p:txBody>
          <a:bodyPr/>
          <a:lstStyle/>
          <a:p>
            <a:pPr eaLnBrk="1" hangingPunct="1"/>
            <a:r>
              <a:rPr lang="es-AR" smtClean="0">
                <a:latin typeface="Arial" pitchFamily="34" charset="0"/>
                <a:ea typeface="ＭＳ Ｐゴシック"/>
              </a:rPr>
              <a:t>Media...SIDA 10 años</a:t>
            </a:r>
          </a:p>
          <a:p>
            <a:pPr eaLnBrk="1" hangingPunct="1"/>
            <a:r>
              <a:rPr lang="es-AR" smtClean="0">
                <a:latin typeface="Arial" pitchFamily="34" charset="0"/>
                <a:ea typeface="ＭＳ Ｐゴシック"/>
              </a:rPr>
              <a:t>20%...20 años LTNP</a:t>
            </a:r>
          </a:p>
          <a:p>
            <a:pPr eaLnBrk="1" hangingPunct="1"/>
            <a:r>
              <a:rPr lang="es-AR" smtClean="0">
                <a:latin typeface="Arial" pitchFamily="34" charset="0"/>
                <a:ea typeface="ＭＳ Ｐゴシック"/>
              </a:rPr>
              <a:t>20%... antes 5 años</a:t>
            </a:r>
          </a:p>
          <a:p>
            <a:pPr eaLnBrk="1" hangingPunct="1"/>
            <a:r>
              <a:rPr lang="es-AR" smtClean="0">
                <a:latin typeface="Arial" pitchFamily="34" charset="0"/>
                <a:ea typeface="ＭＳ Ｐゴシック"/>
              </a:rPr>
              <a:t>5%...NP</a:t>
            </a:r>
          </a:p>
          <a:p>
            <a:pPr eaLnBrk="1" hangingPunct="1"/>
            <a:endParaRPr lang="es-AR" smtClean="0">
              <a:latin typeface="Arial" pitchFamily="34" charset="0"/>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fld id="{0CDE707A-0720-41EE-82B4-905194FFCD36}" type="slidenum">
              <a:rPr lang="es-ES" altLang="es-AR" sz="1200">
                <a:solidFill>
                  <a:schemeClr val="tx1"/>
                </a:solidFill>
                <a:latin typeface="Times New Roman" pitchFamily="18" charset="0"/>
              </a:rPr>
              <a:pPr eaLnBrk="1" hangingPunct="1"/>
              <a:t>36</a:t>
            </a:fld>
            <a:endParaRPr lang="es-ES" altLang="es-AR" sz="1200">
              <a:solidFill>
                <a:schemeClr val="tx1"/>
              </a:solidFill>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fld id="{A18DB815-6146-4E44-99B3-E23628A9206C}" type="slidenum">
              <a:rPr lang="es-ES" altLang="es-AR" sz="1200">
                <a:solidFill>
                  <a:schemeClr val="tx1"/>
                </a:solidFill>
                <a:latin typeface="Times New Roman" pitchFamily="18" charset="0"/>
              </a:rPr>
              <a:pPr eaLnBrk="1" hangingPunct="1"/>
              <a:t>37</a:t>
            </a:fld>
            <a:endParaRPr lang="es-ES" altLang="es-AR" sz="1200">
              <a:solidFill>
                <a:schemeClr val="tx1"/>
              </a:solidFill>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fld id="{AE24F84C-C38E-4389-9409-46B94DCD3C57}" type="slidenum">
              <a:rPr lang="es-ES" altLang="es-AR" sz="1200">
                <a:solidFill>
                  <a:schemeClr val="tx1"/>
                </a:solidFill>
                <a:latin typeface="Times New Roman" pitchFamily="18" charset="0"/>
              </a:rPr>
              <a:pPr eaLnBrk="1" hangingPunct="1"/>
              <a:t>39</a:t>
            </a:fld>
            <a:endParaRPr lang="es-ES" altLang="es-AR" sz="1200">
              <a:solidFill>
                <a:schemeClr val="tx1"/>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71BBA70-020C-47D6-88C5-CD6FFA7FCDEF}" type="slidenum">
              <a:rPr lang="es-ES_tradnl" smtClean="0">
                <a:latin typeface="Arial" pitchFamily="34" charset="0"/>
                <a:ea typeface="ＭＳ Ｐゴシック"/>
                <a:cs typeface="ＭＳ Ｐゴシック"/>
              </a:rPr>
              <a:pPr/>
              <a:t>40</a:t>
            </a:fld>
            <a:endParaRPr lang="es-ES_tradnl" smtClean="0">
              <a:latin typeface="Arial" pitchFamily="34" charset="0"/>
              <a:ea typeface="ＭＳ Ｐゴシック"/>
              <a:cs typeface="ＭＳ Ｐゴシック"/>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s-AR" smtClean="0">
              <a:latin typeface="Arial" pitchFamily="34" charset="0"/>
              <a:ea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fld id="{44CCA757-D0C4-4368-A81B-6E077C524CC8}" type="slidenum">
              <a:rPr lang="es-ES" altLang="es-AR" sz="1200">
                <a:solidFill>
                  <a:schemeClr val="tx1"/>
                </a:solidFill>
                <a:latin typeface="Times New Roman" pitchFamily="18" charset="0"/>
              </a:rPr>
              <a:pPr eaLnBrk="1" hangingPunct="1"/>
              <a:t>43</a:t>
            </a:fld>
            <a:endParaRPr lang="es-ES" altLang="es-AR" sz="1200">
              <a:solidFill>
                <a:schemeClr val="tx1"/>
              </a:solidFill>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fld id="{900A6BDD-7756-4CDD-9831-87F07D250641}" type="slidenum">
              <a:rPr lang="es-ES" altLang="es-AR" sz="1200">
                <a:solidFill>
                  <a:schemeClr val="tx1"/>
                </a:solidFill>
                <a:latin typeface="Times New Roman" pitchFamily="18" charset="0"/>
              </a:rPr>
              <a:pPr eaLnBrk="1" hangingPunct="1"/>
              <a:t>44</a:t>
            </a:fld>
            <a:endParaRPr lang="es-ES" altLang="es-AR" sz="1200">
              <a:solidFill>
                <a:schemeClr val="tx1"/>
              </a:solidFill>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Rot="1" noChangeArrowheads="1" noTextEdit="1"/>
          </p:cNvSpPr>
          <p:nvPr>
            <p:ph type="sldImg"/>
          </p:nvPr>
        </p:nvSpPr>
        <p:spPr bwMode="auto">
          <a:xfrm>
            <a:off x="1609725" y="685800"/>
            <a:ext cx="3667125" cy="2749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Rectangle 3"/>
          <p:cNvSpPr>
            <a:spLocks noGrp="1" noChangeArrowheads="1"/>
          </p:cNvSpPr>
          <p:nvPr>
            <p:ph type="body" idx="1"/>
          </p:nvPr>
        </p:nvSpPr>
        <p:spPr bwMode="auto">
          <a:xfrm>
            <a:off x="638175" y="3692525"/>
            <a:ext cx="5645150" cy="4765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s-AR" smtClean="0">
                <a:latin typeface="Times" pitchFamily="18" charset="0"/>
              </a:rPr>
              <a:t>Speaking Notes:</a:t>
            </a:r>
          </a:p>
          <a:p>
            <a:pPr lvl="1"/>
            <a:r>
              <a:rPr lang="en-US" altLang="es-AR" smtClean="0">
                <a:latin typeface="Times" pitchFamily="18" charset="0"/>
              </a:rPr>
              <a:t>Once again you see all the ARVs currently approved for use in the US market, this time mapped by their year of release.  </a:t>
            </a:r>
          </a:p>
          <a:p>
            <a:pPr lvl="1"/>
            <a:r>
              <a:rPr lang="en-US" altLang="es-AR" smtClean="0">
                <a:latin typeface="Times" pitchFamily="18" charset="0"/>
              </a:rPr>
              <a:t>Note that from 1987 to 1995, the first 5 ARV drugs developed were all nucleoside analogues. </a:t>
            </a:r>
          </a:p>
          <a:p>
            <a:pPr lvl="1"/>
            <a:r>
              <a:rPr lang="en-US" altLang="es-AR" smtClean="0">
                <a:latin typeface="Times" pitchFamily="18" charset="0"/>
              </a:rPr>
              <a:t>Thus, when the idea of combining drugs together arose, the first combinations utilized drugs that were then available, i.e., a pair of nucleosides: either zidovudine (Retrovir) and zalcitabine (Hivid), didanosine (Videx), or lamivudine (Epivir), or the combination of lamivudine (Epivir) and stavudine (Zerit).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3F0DDB0-448F-4FF6-B08E-64D46FED3F97}" type="slidenum">
              <a:rPr lang="es-ES_tradnl" smtClean="0">
                <a:latin typeface="Arial" pitchFamily="34" charset="0"/>
                <a:ea typeface="ＭＳ Ｐゴシック"/>
                <a:cs typeface="ＭＳ Ｐゴシック"/>
              </a:rPr>
              <a:pPr/>
              <a:t>51</a:t>
            </a:fld>
            <a:endParaRPr lang="es-ES_tradnl" smtClean="0">
              <a:latin typeface="Arial" pitchFamily="34" charset="0"/>
              <a:ea typeface="ＭＳ Ｐゴシック"/>
              <a:cs typeface="ＭＳ Ｐゴシック"/>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a:buFontTx/>
              <a:buChar char="•"/>
            </a:pPr>
            <a:r>
              <a:rPr lang="en-US" sz="800" smtClean="0">
                <a:latin typeface="Arial" pitchFamily="34" charset="0"/>
                <a:ea typeface="ＭＳ Ｐゴシック"/>
              </a:rPr>
              <a:t>The new virus particle is released to go on to infect further host cells.</a:t>
            </a:r>
          </a:p>
          <a:p>
            <a:pPr>
              <a:buFontTx/>
              <a:buChar char="•"/>
            </a:pPr>
            <a:endParaRPr lang="en-GB" sz="800" i="1" smtClean="0">
              <a:latin typeface="Arial" pitchFamily="34" charset="0"/>
              <a:ea typeface="ＭＳ Ｐゴシック"/>
            </a:endParaRPr>
          </a:p>
          <a:p>
            <a:r>
              <a:rPr lang="en-GB" sz="800" i="1" smtClean="0">
                <a:latin typeface="Arial" pitchFamily="34" charset="0"/>
                <a:ea typeface="ＭＳ Ｐゴシック"/>
              </a:rPr>
              <a:t>Reference: </a:t>
            </a:r>
          </a:p>
          <a:p>
            <a:r>
              <a:rPr lang="en-GB" sz="800" smtClean="0">
                <a:latin typeface="Arial" pitchFamily="34" charset="0"/>
                <a:ea typeface="ＭＳ Ｐゴシック"/>
              </a:rPr>
              <a:t>Human Virus Guides: Human Immunodeficiency Virus. International Medical Press 2003.</a:t>
            </a:r>
          </a:p>
          <a:p>
            <a:pPr>
              <a:buFontTx/>
              <a:buChar char="•"/>
            </a:pPr>
            <a:endParaRPr lang="en-GB" sz="800" smtClean="0">
              <a:latin typeface="Arial" pitchFamily="34" charset="0"/>
              <a:ea typeface="ＭＳ Ｐゴシック"/>
            </a:endParaRPr>
          </a:p>
          <a:p>
            <a:pPr>
              <a:buFontTx/>
              <a:buChar char="•"/>
            </a:pPr>
            <a:endParaRPr lang="en-GB" sz="800" smtClean="0">
              <a:latin typeface="Arial" pitchFamily="34" charset="0"/>
              <a:ea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8D8AB48A-18A7-45BF-B1AA-2DBEF99CE0D3}" type="slidenum">
              <a:rPr lang="en-US" altLang="es-AR" sz="1200">
                <a:solidFill>
                  <a:srgbClr val="000000"/>
                </a:solidFill>
                <a:latin typeface="Arial" pitchFamily="34" charset="0"/>
                <a:ea typeface="MS PGothic" pitchFamily="34" charset="-128"/>
              </a:rPr>
              <a:pPr algn="r" eaLnBrk="1" hangingPunct="1"/>
              <a:t>54</a:t>
            </a:fld>
            <a:endParaRPr lang="en-US" altLang="es-AR" sz="1200">
              <a:solidFill>
                <a:srgbClr val="000000"/>
              </a:solidFill>
              <a:latin typeface="Arial" pitchFamily="34" charset="0"/>
              <a:ea typeface="MS PGothic" pitchFamily="34" charset="-128"/>
            </a:endParaRPr>
          </a:p>
        </p:txBody>
      </p:sp>
      <p:sp>
        <p:nvSpPr>
          <p:cNvPr id="247811" name="Slide Image Placeholder 1"/>
          <p:cNvSpPr>
            <a:spLocks noGrp="1" noRot="1" noChangeAspect="1" noTextEdit="1"/>
          </p:cNvSpPr>
          <p:nvPr>
            <p:ph type="sldImg"/>
          </p:nvPr>
        </p:nvSpPr>
        <p:spPr bwMode="auto">
          <a:xfrm>
            <a:off x="1143000" y="685800"/>
            <a:ext cx="4573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numCol="1" anchor="t" anchorCtr="0" compatLnSpc="1">
            <a:prstTxWarp prst="textNoShape">
              <a:avLst/>
            </a:prstTxWarp>
          </a:bodyPr>
          <a:lstStyle/>
          <a:p>
            <a:pPr eaLnBrk="1" hangingPunct="1">
              <a:spcBef>
                <a:spcPct val="0"/>
              </a:spcBef>
            </a:pPr>
            <a:r>
              <a:rPr lang="en-GB" altLang="es-AR" b="1" smtClean="0"/>
              <a:t>Background:  </a:t>
            </a:r>
            <a:r>
              <a:rPr lang="en-GB" altLang="es-AR" smtClean="0"/>
              <a:t>Data on causes of death influence priorities in medical care and preventive measures. We aimed to describe characteristics of participants of the Swiss HIV Cohort Study (SHCS) who died between 2005 and 2009, and to study causes of death.</a:t>
            </a:r>
            <a:endParaRPr lang="en-US" altLang="es-AR" smtClean="0"/>
          </a:p>
          <a:p>
            <a:pPr eaLnBrk="1" hangingPunct="1">
              <a:spcBef>
                <a:spcPct val="0"/>
              </a:spcBef>
            </a:pPr>
            <a:r>
              <a:rPr lang="en-GB" altLang="es-AR" b="1" smtClean="0"/>
              <a:t>Methods:  </a:t>
            </a:r>
            <a:r>
              <a:rPr lang="en-GB" altLang="es-AR" smtClean="0"/>
              <a:t>The SHCS is a prospective observational database established in 1988. Causes of death were previously documented, but the SHCS started to more comprehensively collect data associated with death in 2005 using the structured CoDe questionnaire (www.cphiv.dk/CoDe/tabid/55/Default.aspx). Because autopsy rates are decreasing, and many patients die outside the institution providing HIV care, the CoDe documentation aims to collect all necessary clinical data to determine immediate, contributing, and underlying causes of death.</a:t>
            </a:r>
            <a:endParaRPr lang="en-US" altLang="es-AR" smtClean="0"/>
          </a:p>
          <a:p>
            <a:pPr eaLnBrk="1" hangingPunct="1">
              <a:spcBef>
                <a:spcPct val="0"/>
              </a:spcBef>
            </a:pPr>
            <a:r>
              <a:rPr lang="en-GB" altLang="es-AR" b="1" smtClean="0"/>
              <a:t>Results:  </a:t>
            </a:r>
            <a:r>
              <a:rPr lang="en-GB" altLang="es-AR" smtClean="0"/>
              <a:t>A total of 459 (5.1%) of 9053 SHCS participants under follow-up between 2005 and 2009 died. Characteristics of persons who died were:  340 male, 119 female; median age at death, 47 years (IQR 42 to 56); median duration since diagnosis of HIV infection, 13.9 years (range 0 to 27); ever on ART, 93%; median duration of ART, 9.5 years (IQR 5.5 to 12.2); median last CD4 count before death, 251 (114 to 430) cells/μL; HIV transmission risk, IDU (44%), heterosexual (28%), MSM (24%); hepatitis C virus (HCV) infection, 44%; active hepatitis B virus (HBV) infection, 11.1%; smoking, 65%; and former smoking, 17%. Autopsies were done in 89 (19%) deaths. Underlying causes of death were: non-AIDS-defining malignancies (n = 87, 19.0%), including hepatocellular carcinoma, n = 13 (2.8%); AIDS (n = 74, 16.1%); liver diseases (excluding hepatocellular carcinoma) (n = 68, 14.8%); non-AIDS-defining infections (n = 42, 9.2%); heart disease and stroke (n = 35, 7.6%); alcohol and substance use (n = 33, 7.2%); suicide (n = 29, 6.3%); other (n = 77, 16.7%); and unknown (n = 14, 3.1%). Proportions of causes of death are shown in the figure, stratified in patients with (n = 202) and without (n = 244) HCV co-infection (HCV status missing, n = 13). Median age at death increased from 45 years (IQR 41 to 52) in 2005 to 49 (44 to 56) in 2009; median CD4 counts increased from 257 (118 to 429) in 2005 to 321 (157 to 519) in 2009.</a:t>
            </a:r>
            <a:endParaRPr lang="en-US" altLang="es-AR" smtClean="0"/>
          </a:p>
          <a:p>
            <a:pPr eaLnBrk="1" hangingPunct="1">
              <a:spcBef>
                <a:spcPct val="0"/>
              </a:spcBef>
            </a:pPr>
            <a:r>
              <a:rPr lang="en-GB" altLang="es-AR" b="1" smtClean="0"/>
              <a:t>Conclusions:  </a:t>
            </a:r>
            <a:r>
              <a:rPr lang="en-GB" altLang="es-AR" smtClean="0"/>
              <a:t>Malignancies were the most important underlying cause of death (total of non-AIDS + AIDS-malignancies = 25.5%), whereas AIDS-related deaths decreased to 15%. HCV co-infection substantially influenced the distribution of causes of death. The median CD4 count at time of death was increasing over calendar years to a value of modest cellular immunodeficiency (321 cells/μL).</a:t>
            </a:r>
            <a:endParaRPr lang="en-US" altLang="es-AR" smtClean="0"/>
          </a:p>
          <a:p>
            <a:pPr eaLnBrk="1" hangingPunct="1">
              <a:spcBef>
                <a:spcPct val="0"/>
              </a:spcBef>
            </a:pPr>
            <a:endParaRPr lang="en-US" altLang="es-AR" smtClean="0"/>
          </a:p>
        </p:txBody>
      </p:sp>
      <p:sp>
        <p:nvSpPr>
          <p:cNvPr id="24781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915988" eaLnBrk="0" hangingPunct="0">
              <a:defRPr>
                <a:solidFill>
                  <a:schemeClr val="tx1"/>
                </a:solidFill>
                <a:latin typeface="Calibri" pitchFamily="34" charset="0"/>
                <a:cs typeface="Arial" pitchFamily="34" charset="0"/>
              </a:defRPr>
            </a:lvl1pPr>
            <a:lvl2pPr marL="742950" indent="-285750" defTabSz="915988" eaLnBrk="0" hangingPunct="0">
              <a:defRPr>
                <a:solidFill>
                  <a:schemeClr val="tx1"/>
                </a:solidFill>
                <a:latin typeface="Calibri" pitchFamily="34" charset="0"/>
                <a:cs typeface="Arial" pitchFamily="34" charset="0"/>
              </a:defRPr>
            </a:lvl2pPr>
            <a:lvl3pPr marL="1143000" indent="-228600" defTabSz="915988" eaLnBrk="0" hangingPunct="0">
              <a:defRPr>
                <a:solidFill>
                  <a:schemeClr val="tx1"/>
                </a:solidFill>
                <a:latin typeface="Calibri" pitchFamily="34" charset="0"/>
                <a:cs typeface="Arial" pitchFamily="34" charset="0"/>
              </a:defRPr>
            </a:lvl3pPr>
            <a:lvl4pPr marL="1600200" indent="-228600" defTabSz="915988" eaLnBrk="0" hangingPunct="0">
              <a:defRPr>
                <a:solidFill>
                  <a:schemeClr val="tx1"/>
                </a:solidFill>
                <a:latin typeface="Calibri" pitchFamily="34" charset="0"/>
                <a:cs typeface="Arial" pitchFamily="34" charset="0"/>
              </a:defRPr>
            </a:lvl4pPr>
            <a:lvl5pPr marL="2057400" indent="-228600" defTabSz="915988" eaLnBrk="0" hangingPunct="0">
              <a:defRPr>
                <a:solidFill>
                  <a:schemeClr val="tx1"/>
                </a:solidFill>
                <a:latin typeface="Calibri" pitchFamily="34" charset="0"/>
                <a:cs typeface="Arial" pitchFamily="34" charset="0"/>
              </a:defRPr>
            </a:lvl5pPr>
            <a:lvl6pPr marL="2514600" indent="-228600" defTabSz="9159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59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59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5988"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D72F1E0A-6AE0-403D-B496-2124F4B795B4}" type="slidenum">
              <a:rPr lang="en-US" altLang="es-AR" sz="1200">
                <a:solidFill>
                  <a:srgbClr val="000000"/>
                </a:solidFill>
                <a:latin typeface="Arial" pitchFamily="34" charset="0"/>
                <a:ea typeface="Arial Unicode MS" pitchFamily="34" charset="-128"/>
                <a:cs typeface="Arial Unicode MS" pitchFamily="34" charset="-128"/>
              </a:rPr>
              <a:pPr algn="r" eaLnBrk="1" hangingPunct="1"/>
              <a:t>54</a:t>
            </a:fld>
            <a:endParaRPr lang="en-US" altLang="es-AR" sz="1200">
              <a:solidFill>
                <a:srgbClr val="000000"/>
              </a:solidFill>
              <a:latin typeface="Arial" pitchFamily="34" charset="0"/>
              <a:ea typeface="Arial Unicode MS" pitchFamily="34" charset="-128"/>
              <a:cs typeface="Arial Unicode MS"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fld id="{ECEFE891-5A20-4B4B-8FE6-5DF7C26CE6F3}" type="slidenum">
              <a:rPr lang="en-US" sz="1200" smtClean="0">
                <a:solidFill>
                  <a:srgbClr val="000000"/>
                </a:solidFill>
              </a:rPr>
              <a:pPr>
                <a:defRPr/>
              </a:pPr>
              <a:t>55</a:t>
            </a:fld>
            <a:endParaRPr lang="en-US" sz="1200" smtClean="0">
              <a:solidFill>
                <a:srgbClr val="000000"/>
              </a:solidFill>
            </a:endParaRPr>
          </a:p>
        </p:txBody>
      </p:sp>
      <p:sp>
        <p:nvSpPr>
          <p:cNvPr id="248835" name="Rectangle 2"/>
          <p:cNvSpPr>
            <a:spLocks noRo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6"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s-AR"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FFC68AE-8225-4E26-8361-BAAA435512F8}" type="slidenum">
              <a:rPr lang="es-ES_tradnl" smtClean="0">
                <a:latin typeface="Arial" pitchFamily="34" charset="0"/>
                <a:ea typeface="ＭＳ Ｐゴシック"/>
                <a:cs typeface="ＭＳ Ｐゴシック"/>
              </a:rPr>
              <a:pPr/>
              <a:t>24</a:t>
            </a:fld>
            <a:endParaRPr lang="es-ES_tradnl" smtClean="0">
              <a:latin typeface="Arial" pitchFamily="34" charset="0"/>
              <a:ea typeface="ＭＳ Ｐゴシック"/>
              <a:cs typeface="ＭＳ Ｐゴシック"/>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s-AR" smtClean="0">
              <a:latin typeface="Arial" pitchFamily="34" charset="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fld id="{91EA0A76-0593-4196-BD92-040EC33300A3}" type="slidenum">
              <a:rPr lang="es-ES" altLang="es-AR" sz="1200">
                <a:solidFill>
                  <a:schemeClr val="tx1"/>
                </a:solidFill>
                <a:latin typeface="Times New Roman" pitchFamily="18" charset="0"/>
              </a:rPr>
              <a:pPr eaLnBrk="1" hangingPunct="1"/>
              <a:t>27</a:t>
            </a:fld>
            <a:endParaRPr lang="es-ES" altLang="es-AR" sz="1200">
              <a:solidFill>
                <a:schemeClr val="tx1"/>
              </a:solidFill>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fld id="{D8DE6EDA-9BDC-4641-9119-8294F6D07CC4}" type="slidenum">
              <a:rPr lang="es-ES" altLang="es-AR" sz="1200">
                <a:solidFill>
                  <a:schemeClr val="tx1"/>
                </a:solidFill>
                <a:latin typeface="Times New Roman" pitchFamily="18" charset="0"/>
              </a:rPr>
              <a:pPr eaLnBrk="1" hangingPunct="1"/>
              <a:t>28</a:t>
            </a:fld>
            <a:endParaRPr lang="es-ES" altLang="es-AR" sz="1200">
              <a:solidFill>
                <a:schemeClr val="tx1"/>
              </a:solidFill>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fld id="{E3F50089-064E-46DC-AAA9-3C3A1F195E5F}" type="slidenum">
              <a:rPr lang="es-ES" altLang="es-AR" sz="1200">
                <a:solidFill>
                  <a:schemeClr val="tx1"/>
                </a:solidFill>
                <a:latin typeface="Times New Roman" pitchFamily="18" charset="0"/>
              </a:rPr>
              <a:pPr eaLnBrk="1" hangingPunct="1"/>
              <a:t>29</a:t>
            </a:fld>
            <a:endParaRPr lang="es-ES" altLang="es-AR" sz="1200">
              <a:solidFill>
                <a:schemeClr val="tx1"/>
              </a:solidFill>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fld id="{BD4D5D6A-E00E-4C4F-819D-F83364856AB7}" type="slidenum">
              <a:rPr lang="es-ES" altLang="es-AR" sz="1200">
                <a:solidFill>
                  <a:schemeClr val="tx1"/>
                </a:solidFill>
                <a:latin typeface="Times New Roman" pitchFamily="18" charset="0"/>
              </a:rPr>
              <a:pPr eaLnBrk="1" hangingPunct="1"/>
              <a:t>31</a:t>
            </a:fld>
            <a:endParaRPr lang="es-ES" altLang="es-AR"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fld id="{A7F990E3-700D-465F-84D5-841CC67D2D48}" type="slidenum">
              <a:rPr lang="es-ES" altLang="es-AR" sz="1200">
                <a:solidFill>
                  <a:schemeClr val="tx1"/>
                </a:solidFill>
                <a:latin typeface="Times New Roman" pitchFamily="18" charset="0"/>
              </a:rPr>
              <a:pPr eaLnBrk="1" hangingPunct="1"/>
              <a:t>33</a:t>
            </a:fld>
            <a:endParaRPr lang="es-ES" altLang="es-AR" sz="1200">
              <a:solidFill>
                <a:schemeClr val="tx1"/>
              </a:solidFill>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fld id="{3F41C9F5-EF7B-4B99-9F2C-76F1F56A49AA}" type="slidenum">
              <a:rPr lang="es-ES" altLang="es-AR" sz="1200">
                <a:solidFill>
                  <a:schemeClr val="tx1"/>
                </a:solidFill>
                <a:latin typeface="Times New Roman" pitchFamily="18" charset="0"/>
              </a:rPr>
              <a:pPr eaLnBrk="1" hangingPunct="1"/>
              <a:t>34</a:t>
            </a:fld>
            <a:endParaRPr lang="es-ES" altLang="es-AR" sz="1200">
              <a:solidFill>
                <a:schemeClr val="tx1"/>
              </a:solidFill>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fld id="{89958214-78B5-4262-8F09-5DD05502EC9F}" type="slidenum">
              <a:rPr lang="es-ES" altLang="es-AR" sz="1200">
                <a:solidFill>
                  <a:schemeClr val="tx1"/>
                </a:solidFill>
                <a:latin typeface="Times New Roman" pitchFamily="18" charset="0"/>
              </a:rPr>
              <a:pPr eaLnBrk="1" hangingPunct="1"/>
              <a:t>35</a:t>
            </a:fld>
            <a:endParaRPr lang="es-ES" altLang="es-AR" sz="1200">
              <a:solidFill>
                <a:schemeClr val="tx1"/>
              </a:solidFill>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ppt-caratula.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Título"/>
          <p:cNvSpPr>
            <a:spLocks noGrp="1"/>
          </p:cNvSpPr>
          <p:nvPr>
            <p:ph type="ctrTitle"/>
          </p:nvPr>
        </p:nvSpPr>
        <p:spPr>
          <a:xfrm>
            <a:off x="685800" y="18448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332585"/>
            <a:ext cx="6400800" cy="12485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sp>
        <p:nvSpPr>
          <p:cNvPr id="4" name="3 Marcador de fecha"/>
          <p:cNvSpPr>
            <a:spLocks noGrp="1"/>
          </p:cNvSpPr>
          <p:nvPr>
            <p:ph type="dt" sz="half" idx="10"/>
          </p:nvPr>
        </p:nvSpPr>
        <p:spPr/>
        <p:txBody>
          <a:bodyPr/>
          <a:lstStyle>
            <a:lvl1pPr>
              <a:defRPr>
                <a:solidFill>
                  <a:schemeClr val="tx1"/>
                </a:solidFill>
              </a:defRPr>
            </a:lvl1pPr>
          </a:lstStyle>
          <a:p>
            <a:fld id="{AC66903A-D4B8-4D45-8BCD-0BAE6C5B5746}" type="datetimeFigureOut">
              <a:rPr lang="es-ES" smtClean="0"/>
              <a:pPr/>
              <a:t>17/10/2013</a:t>
            </a:fld>
            <a:endParaRPr lang="es-ES"/>
          </a:p>
        </p:txBody>
      </p:sp>
      <p:sp>
        <p:nvSpPr>
          <p:cNvPr id="5" name="4 Marcador de pie de página"/>
          <p:cNvSpPr>
            <a:spLocks noGrp="1"/>
          </p:cNvSpPr>
          <p:nvPr>
            <p:ph type="ftr" sz="quarter" idx="11"/>
          </p:nvPr>
        </p:nvSpPr>
        <p:spPr/>
        <p:txBody>
          <a:bodyPr/>
          <a:lstStyle>
            <a:lvl1pPr>
              <a:defRPr>
                <a:solidFill>
                  <a:schemeClr val="tx1"/>
                </a:solidFill>
              </a:defRPr>
            </a:lvl1pPr>
          </a:lstStyle>
          <a:p>
            <a:endParaRPr lang="es-ES"/>
          </a:p>
        </p:txBody>
      </p:sp>
      <p:sp>
        <p:nvSpPr>
          <p:cNvPr id="6" name="5 Marcador de número de diapositiva"/>
          <p:cNvSpPr>
            <a:spLocks noGrp="1"/>
          </p:cNvSpPr>
          <p:nvPr>
            <p:ph type="sldNum" sz="quarter" idx="12"/>
          </p:nvPr>
        </p:nvSpPr>
        <p:spPr/>
        <p:txBody>
          <a:bodyPr/>
          <a:lstStyle>
            <a:lvl1pPr>
              <a:defRPr>
                <a:solidFill>
                  <a:schemeClr val="tx1"/>
                </a:solidFill>
              </a:defRPr>
            </a:lvl1pPr>
          </a:lstStyle>
          <a:p>
            <a:fld id="{F5A9242A-205D-4B43-AD69-7E61CE9DFE6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C66903A-D4B8-4D45-8BCD-0BAE6C5B5746}" type="datetimeFigureOut">
              <a:rPr lang="es-ES" smtClean="0"/>
              <a:pPr/>
              <a:t>17/10/2013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A9242A-205D-4B43-AD69-7E61CE9DFE6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C66903A-D4B8-4D45-8BCD-0BAE6C5B5746}" type="datetimeFigureOut">
              <a:rPr lang="es-ES" smtClean="0"/>
              <a:pPr/>
              <a:t>17/10/2013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A9242A-205D-4B43-AD69-7E61CE9DFE6B}"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3C1C1-1C97-7845-B4A2-8782A12A9BE1}" type="datetimeFigureOut">
              <a:rPr lang="en-US" smtClean="0"/>
              <a:pPr/>
              <a:t>10/17/2013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B65205-1DD0-D041-B5C9-4A27806282B7}" type="slidenum">
              <a:rPr lang="en-US" smtClean="0"/>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801688"/>
            <a:ext cx="8464550" cy="11033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5763" y="1981200"/>
            <a:ext cx="4151312" cy="4378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9475" y="1981200"/>
            <a:ext cx="4151313" cy="4378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411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AC66903A-D4B8-4D45-8BCD-0BAE6C5B5746}" type="datetimeFigureOut">
              <a:rPr lang="es-ES" smtClean="0"/>
              <a:pPr/>
              <a:t>17/10/2013</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F5A9242A-205D-4B43-AD69-7E61CE9DFE6B}" type="slidenum">
              <a:rPr lang="es-ES" smtClean="0"/>
              <a:pPr/>
              <a:t>‹Nº›</a:t>
            </a:fld>
            <a:endParaRPr lang="es-ES"/>
          </a:p>
        </p:txBody>
      </p:sp>
    </p:spTree>
    <p:extLst>
      <p:ext uri="{BB962C8B-B14F-4D97-AF65-F5344CB8AC3E}">
        <p14:creationId xmlns:p14="http://schemas.microsoft.com/office/powerpoint/2010/main" val="261379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AC66903A-D4B8-4D45-8BCD-0BAE6C5B5746}" type="datetimeFigureOut">
              <a:rPr lang="es-ES" smtClean="0"/>
              <a:pPr/>
              <a:t>17/10/2013</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F5A9242A-205D-4B43-AD69-7E61CE9DFE6B}" type="slidenum">
              <a:rPr lang="es-ES" smtClean="0"/>
              <a:pPr/>
              <a:t>‹Nº›</a:t>
            </a:fld>
            <a:endParaRPr lang="es-ES"/>
          </a:p>
        </p:txBody>
      </p:sp>
    </p:spTree>
    <p:extLst>
      <p:ext uri="{BB962C8B-B14F-4D97-AF65-F5344CB8AC3E}">
        <p14:creationId xmlns:p14="http://schemas.microsoft.com/office/powerpoint/2010/main" val="417645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C66903A-D4B8-4D45-8BCD-0BAE6C5B5746}" type="datetimeFigureOut">
              <a:rPr lang="es-ES" smtClean="0"/>
              <a:pPr/>
              <a:t>17/10/2013</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5A9242A-205D-4B43-AD69-7E61CE9DFE6B}" type="slidenum">
              <a:rPr lang="es-ES" smtClean="0"/>
              <a:pPr/>
              <a:t>‹Nº›</a:t>
            </a:fld>
            <a:endParaRPr lang="es-ES"/>
          </a:p>
        </p:txBody>
      </p:sp>
      <p:pic>
        <p:nvPicPr>
          <p:cNvPr id="7" name="6 Imagen" descr="ppt-caratula.jp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120052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C66903A-D4B8-4D45-8BCD-0BAE6C5B5746}" type="datetimeFigureOut">
              <a:rPr lang="es-ES" smtClean="0"/>
              <a:pPr/>
              <a:t>17/10/2013</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5A9242A-205D-4B43-AD69-7E61CE9DFE6B}" type="slidenum">
              <a:rPr lang="es-ES" smtClean="0"/>
              <a:pPr/>
              <a:t>‹Nº›</a:t>
            </a:fld>
            <a:endParaRPr lang="es-E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1" y="6226806"/>
            <a:ext cx="755575" cy="63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805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AR"/>
          </a:p>
        </p:txBody>
      </p:sp>
      <p:sp>
        <p:nvSpPr>
          <p:cNvPr id="3" name="2 Marcador de tabla"/>
          <p:cNvSpPr>
            <a:spLocks noGrp="1"/>
          </p:cNvSpPr>
          <p:nvPr>
            <p:ph type="tbl" idx="1"/>
          </p:nvPr>
        </p:nvSpPr>
        <p:spPr>
          <a:xfrm>
            <a:off x="685800" y="1981200"/>
            <a:ext cx="7772400" cy="4114800"/>
          </a:xfrm>
        </p:spPr>
        <p:txBody>
          <a:bodyPr/>
          <a:lstStyle/>
          <a:p>
            <a:pPr lvl="0"/>
            <a:endParaRPr lang="es-AR" noProof="0" smtClean="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4CB41E32-4234-46B1-969C-2DBB71709D9C}" type="slidenum">
              <a:rPr lang="es-ES"/>
              <a:pPr>
                <a:defRPr/>
              </a:pPr>
              <a:t>‹Nº›</a:t>
            </a:fld>
            <a:endParaRPr lang="es-ES"/>
          </a:p>
        </p:txBody>
      </p:sp>
    </p:spTree>
    <p:extLst>
      <p:ext uri="{BB962C8B-B14F-4D97-AF65-F5344CB8AC3E}">
        <p14:creationId xmlns:p14="http://schemas.microsoft.com/office/powerpoint/2010/main" val="2812396503"/>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AC66903A-D4B8-4D45-8BCD-0BAE6C5B5746}" type="datetimeFigureOut">
              <a:rPr lang="es-ES" smtClean="0"/>
              <a:pPr/>
              <a:t>17/10/2013</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F5A9242A-205D-4B43-AD69-7E61CE9DFE6B}" type="slidenum">
              <a:rPr lang="es-ES" smtClean="0"/>
              <a:pPr/>
              <a:t>‹Nº›</a:t>
            </a:fld>
            <a:endParaRPr lang="es-ES"/>
          </a:p>
        </p:txBody>
      </p:sp>
    </p:spTree>
    <p:extLst>
      <p:ext uri="{BB962C8B-B14F-4D97-AF65-F5344CB8AC3E}">
        <p14:creationId xmlns:p14="http://schemas.microsoft.com/office/powerpoint/2010/main" val="153707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C66903A-D4B8-4D45-8BCD-0BAE6C5B5746}" type="datetimeFigureOut">
              <a:rPr lang="es-ES" smtClean="0"/>
              <a:pPr/>
              <a:t>17/10/2013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A9242A-205D-4B43-AD69-7E61CE9DFE6B}" type="slidenum">
              <a:rPr lang="es-ES" smtClean="0"/>
              <a:pPr/>
              <a:t>‹Nº›</a:t>
            </a:fld>
            <a:endParaRPr lang="es-E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1" y="6226806"/>
            <a:ext cx="755575" cy="63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AR"/>
          </a:p>
        </p:txBody>
      </p:sp>
      <p:sp>
        <p:nvSpPr>
          <p:cNvPr id="3" name="2 Marcador de gráfico"/>
          <p:cNvSpPr>
            <a:spLocks noGrp="1"/>
          </p:cNvSpPr>
          <p:nvPr>
            <p:ph type="chart" idx="1"/>
          </p:nvPr>
        </p:nvSpPr>
        <p:spPr>
          <a:xfrm>
            <a:off x="685800" y="1981200"/>
            <a:ext cx="7772400" cy="4114800"/>
          </a:xfrm>
        </p:spPr>
        <p:txBody>
          <a:bodyPr/>
          <a:lstStyle/>
          <a:p>
            <a:pPr lvl="0"/>
            <a:endParaRPr lang="es-AR" noProof="0" smtClean="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92638042-0083-4702-B63D-FDABABC77AF4}" type="slidenum">
              <a:rPr lang="es-ES"/>
              <a:pPr>
                <a:defRPr/>
              </a:pPr>
              <a:t>‹Nº›</a:t>
            </a:fld>
            <a:endParaRPr lang="es-ES"/>
          </a:p>
        </p:txBody>
      </p:sp>
    </p:spTree>
    <p:extLst>
      <p:ext uri="{BB962C8B-B14F-4D97-AF65-F5344CB8AC3E}">
        <p14:creationId xmlns:p14="http://schemas.microsoft.com/office/powerpoint/2010/main" val="276914547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3647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AC66903A-D4B8-4D45-8BCD-0BAE6C5B5746}" type="datetimeFigureOut">
              <a:rPr lang="es-ES" smtClean="0"/>
              <a:pPr/>
              <a:t>17/10/2013</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F5A9242A-205D-4B43-AD69-7E61CE9DFE6B}" type="slidenum">
              <a:rPr lang="es-ES" smtClean="0"/>
              <a:pPr/>
              <a:t>‹Nº›</a:t>
            </a:fld>
            <a:endParaRPr lang="es-ES"/>
          </a:p>
        </p:txBody>
      </p:sp>
    </p:spTree>
    <p:extLst>
      <p:ext uri="{BB962C8B-B14F-4D97-AF65-F5344CB8AC3E}">
        <p14:creationId xmlns:p14="http://schemas.microsoft.com/office/powerpoint/2010/main" val="2613794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AC66903A-D4B8-4D45-8BCD-0BAE6C5B5746}" type="datetimeFigureOut">
              <a:rPr lang="es-ES" smtClean="0"/>
              <a:pPr/>
              <a:t>17/10/2013</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F5A9242A-205D-4B43-AD69-7E61CE9DFE6B}" type="slidenum">
              <a:rPr lang="es-ES" smtClean="0"/>
              <a:pPr/>
              <a:t>‹Nº›</a:t>
            </a:fld>
            <a:endParaRPr lang="es-ES"/>
          </a:p>
        </p:txBody>
      </p:sp>
    </p:spTree>
    <p:extLst>
      <p:ext uri="{BB962C8B-B14F-4D97-AF65-F5344CB8AC3E}">
        <p14:creationId xmlns:p14="http://schemas.microsoft.com/office/powerpoint/2010/main" val="417645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C66903A-D4B8-4D45-8BCD-0BAE6C5B5746}" type="datetimeFigureOut">
              <a:rPr lang="es-ES" smtClean="0"/>
              <a:pPr/>
              <a:t>17/10/2013</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5A9242A-205D-4B43-AD69-7E61CE9DFE6B}" type="slidenum">
              <a:rPr lang="es-ES" smtClean="0"/>
              <a:pPr/>
              <a:t>‹Nº›</a:t>
            </a:fld>
            <a:endParaRPr lang="es-ES"/>
          </a:p>
        </p:txBody>
      </p:sp>
      <p:pic>
        <p:nvPicPr>
          <p:cNvPr id="7" name="6 Imagen" descr="ppt-caratula.jp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120052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C66903A-D4B8-4D45-8BCD-0BAE6C5B5746}" type="datetimeFigureOut">
              <a:rPr lang="es-ES" smtClean="0"/>
              <a:pPr/>
              <a:t>17/10/2013</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5A9242A-205D-4B43-AD69-7E61CE9DFE6B}" type="slidenum">
              <a:rPr lang="es-ES" smtClean="0"/>
              <a:pPr/>
              <a:t>‹Nº›</a:t>
            </a:fld>
            <a:endParaRPr lang="es-E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1" y="6226806"/>
            <a:ext cx="755575" cy="63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805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AR"/>
          </a:p>
        </p:txBody>
      </p:sp>
      <p:sp>
        <p:nvSpPr>
          <p:cNvPr id="3" name="2 Marcador de tabla"/>
          <p:cNvSpPr>
            <a:spLocks noGrp="1"/>
          </p:cNvSpPr>
          <p:nvPr>
            <p:ph type="tbl" idx="1"/>
          </p:nvPr>
        </p:nvSpPr>
        <p:spPr>
          <a:xfrm>
            <a:off x="685800" y="1981200"/>
            <a:ext cx="7772400" cy="4114800"/>
          </a:xfrm>
        </p:spPr>
        <p:txBody>
          <a:bodyPr/>
          <a:lstStyle/>
          <a:p>
            <a:pPr lvl="0"/>
            <a:endParaRPr lang="es-AR" noProof="0" smtClean="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4CB41E32-4234-46B1-969C-2DBB71709D9C}" type="slidenum">
              <a:rPr lang="es-ES"/>
              <a:pPr>
                <a:defRPr/>
              </a:pPr>
              <a:t>‹Nº›</a:t>
            </a:fld>
            <a:endParaRPr lang="es-ES"/>
          </a:p>
        </p:txBody>
      </p:sp>
    </p:spTree>
    <p:extLst>
      <p:ext uri="{BB962C8B-B14F-4D97-AF65-F5344CB8AC3E}">
        <p14:creationId xmlns:p14="http://schemas.microsoft.com/office/powerpoint/2010/main" val="2812396503"/>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AC66903A-D4B8-4D45-8BCD-0BAE6C5B5746}" type="datetimeFigureOut">
              <a:rPr lang="es-ES" smtClean="0"/>
              <a:pPr/>
              <a:t>17/10/2013</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F5A9242A-205D-4B43-AD69-7E61CE9DFE6B}" type="slidenum">
              <a:rPr lang="es-ES" smtClean="0"/>
              <a:pPr/>
              <a:t>‹Nº›</a:t>
            </a:fld>
            <a:endParaRPr lang="es-ES"/>
          </a:p>
        </p:txBody>
      </p:sp>
    </p:spTree>
    <p:extLst>
      <p:ext uri="{BB962C8B-B14F-4D97-AF65-F5344CB8AC3E}">
        <p14:creationId xmlns:p14="http://schemas.microsoft.com/office/powerpoint/2010/main" val="1537077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AR"/>
          </a:p>
        </p:txBody>
      </p:sp>
      <p:sp>
        <p:nvSpPr>
          <p:cNvPr id="3" name="2 Marcador de gráfico"/>
          <p:cNvSpPr>
            <a:spLocks noGrp="1"/>
          </p:cNvSpPr>
          <p:nvPr>
            <p:ph type="chart" idx="1"/>
          </p:nvPr>
        </p:nvSpPr>
        <p:spPr>
          <a:xfrm>
            <a:off x="685800" y="1981200"/>
            <a:ext cx="7772400" cy="4114800"/>
          </a:xfrm>
        </p:spPr>
        <p:txBody>
          <a:bodyPr/>
          <a:lstStyle/>
          <a:p>
            <a:pPr lvl="0"/>
            <a:endParaRPr lang="es-AR" noProof="0" smtClean="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92638042-0083-4702-B63D-FDABABC77AF4}" type="slidenum">
              <a:rPr lang="es-ES"/>
              <a:pPr>
                <a:defRPr/>
              </a:pPr>
              <a:t>‹Nº›</a:t>
            </a:fld>
            <a:endParaRPr lang="es-ES"/>
          </a:p>
        </p:txBody>
      </p:sp>
    </p:spTree>
    <p:extLst>
      <p:ext uri="{BB962C8B-B14F-4D97-AF65-F5344CB8AC3E}">
        <p14:creationId xmlns:p14="http://schemas.microsoft.com/office/powerpoint/2010/main" val="2769145479"/>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9003E"/>
        </a:solidFill>
        <a:effectLst/>
      </p:bgPr>
    </p:bg>
    <p:spTree>
      <p:nvGrpSpPr>
        <p:cNvPr id="1" name=""/>
        <p:cNvGrpSpPr/>
        <p:nvPr/>
      </p:nvGrpSpPr>
      <p:grpSpPr>
        <a:xfrm>
          <a:off x="0" y="0"/>
          <a:ext cx="0" cy="0"/>
          <a:chOff x="0" y="0"/>
          <a:chExt cx="0" cy="0"/>
        </a:xfrm>
      </p:grpSpPr>
      <p:pic>
        <p:nvPicPr>
          <p:cNvPr id="4" name="Picture 10" descr="Primary_Care_Mentorship_ImageforPP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CCO_HIV_REVERSED.gif"/>
          <p:cNvPicPr>
            <a:picLocks noChangeAspect="1"/>
          </p:cNvPicPr>
          <p:nvPr userDrawn="1"/>
        </p:nvPicPr>
        <p:blipFill>
          <a:blip r:embed="rId3" cstate="print">
            <a:extLst>
              <a:ext uri="{28A0092B-C50C-407E-A947-70E740481C1C}">
                <a14:useLocalDpi xmlns:a14="http://schemas.microsoft.com/office/drawing/2010/main" val="0"/>
              </a:ext>
            </a:extLst>
          </a:blip>
          <a:srcRect t="694"/>
          <a:stretch>
            <a:fillRect/>
          </a:stretch>
        </p:blipFill>
        <p:spPr bwMode="auto">
          <a:xfrm>
            <a:off x="6153150" y="334963"/>
            <a:ext cx="267017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1"/>
          <p:cNvSpPr>
            <a:spLocks noChangeArrowheads="1"/>
          </p:cNvSpPr>
          <p:nvPr userDrawn="1"/>
        </p:nvSpPr>
        <p:spPr bwMode="auto">
          <a:xfrm>
            <a:off x="0" y="1600200"/>
            <a:ext cx="9144000" cy="2057400"/>
          </a:xfrm>
          <a:prstGeom prst="rect">
            <a:avLst/>
          </a:prstGeom>
          <a:solidFill>
            <a:srgbClr val="0C2E8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lnSpc>
                <a:spcPct val="90000"/>
              </a:lnSpc>
              <a:spcBef>
                <a:spcPct val="35000"/>
              </a:spcBef>
              <a:spcAft>
                <a:spcPct val="25000"/>
              </a:spcAft>
              <a:buClr>
                <a:srgbClr val="2B85B8"/>
              </a:buClr>
              <a:buFont typeface="Arial" pitchFamily="34" charset="0"/>
              <a:buChar char="•"/>
            </a:pPr>
            <a:endParaRPr lang="es-AR" b="1" smtClean="0">
              <a:solidFill>
                <a:srgbClr val="FFFFFF"/>
              </a:solidFill>
              <a:ea typeface="MS PGothic" pitchFamily="34" charset="-128"/>
            </a:endParaRPr>
          </a:p>
        </p:txBody>
      </p:sp>
      <p:sp>
        <p:nvSpPr>
          <p:cNvPr id="6198" name="Rectangle 54"/>
          <p:cNvSpPr>
            <a:spLocks noGrp="1" noChangeArrowheads="1"/>
          </p:cNvSpPr>
          <p:nvPr>
            <p:ph type="subTitle" idx="1"/>
          </p:nvPr>
        </p:nvSpPr>
        <p:spPr>
          <a:xfrm>
            <a:off x="457200" y="4041648"/>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dirty="0"/>
              <a:t>Click to edit Master subtitle </a:t>
            </a:r>
            <a:r>
              <a:rPr lang="en-US" dirty="0" smtClean="0"/>
              <a:t>style</a:t>
            </a:r>
          </a:p>
        </p:txBody>
      </p:sp>
      <p:sp>
        <p:nvSpPr>
          <p:cNvPr id="6199"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0316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C66903A-D4B8-4D45-8BCD-0BAE6C5B5746}" type="datetimeFigureOut">
              <a:rPr lang="es-ES" smtClean="0"/>
              <a:pPr/>
              <a:t>17/10/2013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A9242A-205D-4B43-AD69-7E61CE9DFE6B}" type="slidenum">
              <a:rPr lang="es-ES" smtClean="0"/>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355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385763" y="330201"/>
            <a:ext cx="8462962" cy="5250792"/>
          </a:xfrm>
        </p:spPr>
        <p:txBody>
          <a:bodyPr anchorCtr="1"/>
          <a:lstStyle>
            <a:lvl1pPr algn="ctr">
              <a:defRPr sz="4000" b="1" cap="none">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87455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5763" y="1828800"/>
            <a:ext cx="4151312"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9475" y="1828800"/>
            <a:ext cx="415131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8148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85763" y="1828800"/>
            <a:ext cx="4151312" cy="454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89475" y="1828800"/>
            <a:ext cx="4151313" cy="4546600"/>
          </a:xfrm>
        </p:spPr>
        <p:txBody>
          <a:bodyPr/>
          <a:lstStyle/>
          <a:p>
            <a:pPr lvl="0"/>
            <a:endParaRPr lang="en-US" noProof="0" smtClean="0"/>
          </a:p>
        </p:txBody>
      </p:sp>
    </p:spTree>
    <p:extLst>
      <p:ext uri="{BB962C8B-B14F-4D97-AF65-F5344CB8AC3E}">
        <p14:creationId xmlns:p14="http://schemas.microsoft.com/office/powerpoint/2010/main" val="602421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412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409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Chapter Direct Slide">
    <p:spTree>
      <p:nvGrpSpPr>
        <p:cNvPr id="1" name=""/>
        <p:cNvGrpSpPr/>
        <p:nvPr/>
      </p:nvGrpSpPr>
      <p:grpSpPr>
        <a:xfrm>
          <a:off x="0" y="0"/>
          <a:ext cx="0" cy="0"/>
          <a:chOff x="0" y="0"/>
          <a:chExt cx="0" cy="0"/>
        </a:xfrm>
      </p:grpSpPr>
      <p:pic>
        <p:nvPicPr>
          <p:cNvPr id="3" name="Picture 12" descr="HIV_SlideTransiti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1"/>
            <a:ext cx="8462962" cy="5250792"/>
          </a:xfrm>
        </p:spPr>
        <p:txBody>
          <a:bodyPr anchorCtr="1"/>
          <a:lstStyle>
            <a:lvl1pPr algn="ctr">
              <a:defRPr sz="4000" b="1" cap="none">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3261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descr="Title-Slide-Backgroun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CO_HIV_RGB.jpg"/>
          <p:cNvPicPr>
            <a:picLocks noChangeAspect="1"/>
          </p:cNvPicPr>
          <p:nvPr userDrawn="1"/>
        </p:nvPicPr>
        <p:blipFill>
          <a:blip r:embed="rId3" cstate="print">
            <a:extLst>
              <a:ext uri="{28A0092B-C50C-407E-A947-70E740481C1C}">
                <a14:useLocalDpi xmlns:a14="http://schemas.microsoft.com/office/drawing/2010/main" val="0"/>
              </a:ext>
            </a:extLst>
          </a:blip>
          <a:srcRect t="45161"/>
          <a:stretch>
            <a:fillRect/>
          </a:stretch>
        </p:blipFill>
        <p:spPr bwMode="auto">
          <a:xfrm>
            <a:off x="5257800" y="5880100"/>
            <a:ext cx="36718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385763" y="1914525"/>
            <a:ext cx="8462962"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Content Placeholder 9"/>
          <p:cNvSpPr>
            <a:spLocks noGrp="1"/>
          </p:cNvSpPr>
          <p:nvPr>
            <p:ph sz="quarter" idx="11"/>
          </p:nvPr>
        </p:nvSpPr>
        <p:spPr>
          <a:xfrm>
            <a:off x="385763" y="4856672"/>
            <a:ext cx="8462962" cy="1155939"/>
          </a:xfrm>
        </p:spPr>
        <p:txBody>
          <a:bodyPr/>
          <a:lstStyle>
            <a:lvl1pPr>
              <a:buFontTx/>
              <a:buNone/>
              <a:defRPr sz="2400" b="1">
                <a:solidFill>
                  <a:schemeClr val="accent5"/>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smtClean="0"/>
              <a:t>Click to edit Master text styles</a:t>
            </a:r>
          </a:p>
        </p:txBody>
      </p:sp>
    </p:spTree>
    <p:extLst>
      <p:ext uri="{BB962C8B-B14F-4D97-AF65-F5344CB8AC3E}">
        <p14:creationId xmlns:p14="http://schemas.microsoft.com/office/powerpoint/2010/main" val="487912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36638"/>
          </a:xfrm>
          <a:prstGeom prst="rect">
            <a:avLst/>
          </a:prstGeom>
        </p:spPr>
        <p:txBody>
          <a:bodyPr anchor="b"/>
          <a:lstStyle>
            <a:lvl1pPr>
              <a:lnSpc>
                <a:spcPts val="26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799"/>
            <a:ext cx="8229600" cy="4309533"/>
          </a:xfrm>
          <a:prstGeom prst="rect">
            <a:avLst/>
          </a:prstGeom>
        </p:spPr>
        <p:txBody>
          <a:bodyPr/>
          <a:lstStyle>
            <a:lvl1pPr>
              <a:spcBef>
                <a:spcPts val="0"/>
              </a:spcBef>
              <a:buClr>
                <a:schemeClr val="bg1"/>
              </a:buClr>
              <a:buSzPct val="70000"/>
              <a:buFont typeface="Wingdings" pitchFamily="2" charset="2"/>
              <a:buChar char="q"/>
              <a:defRPr sz="2600" b="0" baseline="0">
                <a:solidFill>
                  <a:schemeClr val="bg2"/>
                </a:solidFill>
              </a:defRPr>
            </a:lvl1pPr>
            <a:lvl2pPr>
              <a:spcBef>
                <a:spcPts val="0"/>
              </a:spcBef>
              <a:buClr>
                <a:schemeClr val="bg1"/>
              </a:buClr>
              <a:buSzPct val="100000"/>
              <a:buFont typeface="Wingdings" pitchFamily="2" charset="2"/>
              <a:buChar char="§"/>
              <a:defRPr sz="2400">
                <a:solidFill>
                  <a:schemeClr val="bg2"/>
                </a:solidFill>
              </a:defRPr>
            </a:lvl2pPr>
            <a:lvl3pPr>
              <a:spcBef>
                <a:spcPts val="0"/>
              </a:spcBef>
              <a:buClr>
                <a:schemeClr val="bg1"/>
              </a:buClr>
              <a:buSzPct val="100000"/>
              <a:buFont typeface="Arial" pitchFamily="34" charset="0"/>
              <a:buChar char="•"/>
              <a:defRPr sz="2200">
                <a:solidFill>
                  <a:schemeClr val="bg2"/>
                </a:solidFill>
              </a:defRPr>
            </a:lvl3pPr>
            <a:lvl4pPr>
              <a:lnSpc>
                <a:spcPct val="100000"/>
              </a:lnSpc>
              <a:spcBef>
                <a:spcPts val="0"/>
              </a:spcBef>
              <a:buClr>
                <a:schemeClr val="bg1"/>
              </a:buClr>
              <a:buSzPct val="70000"/>
              <a:buFont typeface="Courier New" pitchFamily="49" charset="0"/>
              <a:buChar char="o"/>
              <a:defRPr sz="2000" baseline="0">
                <a:solidFill>
                  <a:schemeClr val="bg2"/>
                </a:solidFill>
              </a:defRPr>
            </a:lvl4pPr>
            <a:lvl5pPr>
              <a:lnSpc>
                <a:spcPct val="100000"/>
              </a:lnSpc>
              <a:spcBef>
                <a:spcPts val="0"/>
              </a:spcBef>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lstStyle>
            <a:lvl1pPr algn="l">
              <a:lnSpc>
                <a:spcPts val="1000"/>
              </a:lnSpc>
              <a:spcBef>
                <a:spcPts val="0"/>
              </a:spcBef>
              <a:buNone/>
              <a:defRPr sz="10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404834939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asic Content Bad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4572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C66903A-D4B8-4D45-8BCD-0BAE6C5B5746}" type="datetimeFigureOut">
              <a:rPr lang="es-ES" smtClean="0"/>
              <a:pPr/>
              <a:t>17/10/2013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5A9242A-205D-4B43-AD69-7E61CE9DFE6B}" type="slidenum">
              <a:rPr lang="es-ES" smtClean="0"/>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9003E"/>
        </a:solidFill>
        <a:effectLst/>
      </p:bgPr>
    </p:bg>
    <p:spTree>
      <p:nvGrpSpPr>
        <p:cNvPr id="1" name=""/>
        <p:cNvGrpSpPr/>
        <p:nvPr/>
      </p:nvGrpSpPr>
      <p:grpSpPr>
        <a:xfrm>
          <a:off x="0" y="0"/>
          <a:ext cx="0" cy="0"/>
          <a:chOff x="0" y="0"/>
          <a:chExt cx="0" cy="0"/>
        </a:xfrm>
      </p:grpSpPr>
      <p:pic>
        <p:nvPicPr>
          <p:cNvPr id="4" name="Picture 10" descr="Primary_Care_Mentorship_ImageforPP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CCO_HIV_REVERSED.gif"/>
          <p:cNvPicPr>
            <a:picLocks noChangeAspect="1"/>
          </p:cNvPicPr>
          <p:nvPr userDrawn="1"/>
        </p:nvPicPr>
        <p:blipFill>
          <a:blip r:embed="rId3" cstate="print">
            <a:extLst>
              <a:ext uri="{28A0092B-C50C-407E-A947-70E740481C1C}">
                <a14:useLocalDpi xmlns:a14="http://schemas.microsoft.com/office/drawing/2010/main" val="0"/>
              </a:ext>
            </a:extLst>
          </a:blip>
          <a:srcRect t="694"/>
          <a:stretch>
            <a:fillRect/>
          </a:stretch>
        </p:blipFill>
        <p:spPr bwMode="auto">
          <a:xfrm>
            <a:off x="6153150" y="334963"/>
            <a:ext cx="267017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1"/>
          <p:cNvSpPr>
            <a:spLocks noChangeArrowheads="1"/>
          </p:cNvSpPr>
          <p:nvPr userDrawn="1"/>
        </p:nvSpPr>
        <p:spPr bwMode="auto">
          <a:xfrm>
            <a:off x="0" y="1600200"/>
            <a:ext cx="9144000" cy="2057400"/>
          </a:xfrm>
          <a:prstGeom prst="rect">
            <a:avLst/>
          </a:prstGeom>
          <a:solidFill>
            <a:srgbClr val="0C2E8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lnSpc>
                <a:spcPct val="90000"/>
              </a:lnSpc>
              <a:spcBef>
                <a:spcPct val="35000"/>
              </a:spcBef>
              <a:spcAft>
                <a:spcPct val="25000"/>
              </a:spcAft>
              <a:buClr>
                <a:srgbClr val="2B85B8"/>
              </a:buClr>
              <a:buFont typeface="Arial" pitchFamily="34" charset="0"/>
              <a:buChar char="•"/>
            </a:pPr>
            <a:endParaRPr lang="es-AR" b="1" smtClean="0">
              <a:solidFill>
                <a:srgbClr val="FFFFFF"/>
              </a:solidFill>
              <a:ea typeface="MS PGothic" pitchFamily="34" charset="-128"/>
            </a:endParaRPr>
          </a:p>
        </p:txBody>
      </p:sp>
      <p:sp>
        <p:nvSpPr>
          <p:cNvPr id="6198" name="Rectangle 54"/>
          <p:cNvSpPr>
            <a:spLocks noGrp="1" noChangeArrowheads="1"/>
          </p:cNvSpPr>
          <p:nvPr>
            <p:ph type="subTitle" idx="1"/>
          </p:nvPr>
        </p:nvSpPr>
        <p:spPr>
          <a:xfrm>
            <a:off x="457200" y="4041648"/>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dirty="0"/>
              <a:t>Click to edit Master subtitle </a:t>
            </a:r>
            <a:r>
              <a:rPr lang="en-US" dirty="0" smtClean="0"/>
              <a:t>style</a:t>
            </a:r>
          </a:p>
        </p:txBody>
      </p:sp>
      <p:sp>
        <p:nvSpPr>
          <p:cNvPr id="6199"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5142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0274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385763" y="330201"/>
            <a:ext cx="8462962" cy="5250792"/>
          </a:xfrm>
        </p:spPr>
        <p:txBody>
          <a:bodyPr anchorCtr="1"/>
          <a:lstStyle>
            <a:lvl1pPr algn="ctr">
              <a:defRPr sz="4000" b="1" cap="none">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861176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5763" y="1828800"/>
            <a:ext cx="4151312"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9475" y="1828800"/>
            <a:ext cx="415131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9854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85763" y="1828800"/>
            <a:ext cx="4151312" cy="454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89475" y="1828800"/>
            <a:ext cx="4151313" cy="4546600"/>
          </a:xfrm>
        </p:spPr>
        <p:txBody>
          <a:bodyPr/>
          <a:lstStyle/>
          <a:p>
            <a:pPr lvl="0"/>
            <a:endParaRPr lang="en-US" noProof="0" smtClean="0"/>
          </a:p>
        </p:txBody>
      </p:sp>
    </p:spTree>
    <p:extLst>
      <p:ext uri="{BB962C8B-B14F-4D97-AF65-F5344CB8AC3E}">
        <p14:creationId xmlns:p14="http://schemas.microsoft.com/office/powerpoint/2010/main" val="989848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70521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1867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Chapter Direct Slide">
    <p:spTree>
      <p:nvGrpSpPr>
        <p:cNvPr id="1" name=""/>
        <p:cNvGrpSpPr/>
        <p:nvPr/>
      </p:nvGrpSpPr>
      <p:grpSpPr>
        <a:xfrm>
          <a:off x="0" y="0"/>
          <a:ext cx="0" cy="0"/>
          <a:chOff x="0" y="0"/>
          <a:chExt cx="0" cy="0"/>
        </a:xfrm>
      </p:grpSpPr>
      <p:pic>
        <p:nvPicPr>
          <p:cNvPr id="3" name="Picture 12" descr="HIV_SlideTransiti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1"/>
            <a:ext cx="8462962" cy="5250792"/>
          </a:xfrm>
        </p:spPr>
        <p:txBody>
          <a:bodyPr anchorCtr="1"/>
          <a:lstStyle>
            <a:lvl1pPr algn="ctr">
              <a:defRPr sz="4000" b="1" cap="none">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163337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descr="Title-Slide-Backgroun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CO_HIV_RGB.jpg"/>
          <p:cNvPicPr>
            <a:picLocks noChangeAspect="1"/>
          </p:cNvPicPr>
          <p:nvPr userDrawn="1"/>
        </p:nvPicPr>
        <p:blipFill>
          <a:blip r:embed="rId3" cstate="print">
            <a:extLst>
              <a:ext uri="{28A0092B-C50C-407E-A947-70E740481C1C}">
                <a14:useLocalDpi xmlns:a14="http://schemas.microsoft.com/office/drawing/2010/main" val="0"/>
              </a:ext>
            </a:extLst>
          </a:blip>
          <a:srcRect t="45161"/>
          <a:stretch>
            <a:fillRect/>
          </a:stretch>
        </p:blipFill>
        <p:spPr bwMode="auto">
          <a:xfrm>
            <a:off x="5257800" y="5880100"/>
            <a:ext cx="36718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385763" y="1914525"/>
            <a:ext cx="8462962"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Content Placeholder 9"/>
          <p:cNvSpPr>
            <a:spLocks noGrp="1"/>
          </p:cNvSpPr>
          <p:nvPr>
            <p:ph sz="quarter" idx="11"/>
          </p:nvPr>
        </p:nvSpPr>
        <p:spPr>
          <a:xfrm>
            <a:off x="385763" y="4856672"/>
            <a:ext cx="8462962" cy="1155939"/>
          </a:xfrm>
        </p:spPr>
        <p:txBody>
          <a:bodyPr/>
          <a:lstStyle>
            <a:lvl1pPr>
              <a:buFontTx/>
              <a:buNone/>
              <a:defRPr sz="2400" b="1">
                <a:solidFill>
                  <a:schemeClr val="accent5"/>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smtClean="0"/>
              <a:t>Click to edit Master text styles</a:t>
            </a:r>
          </a:p>
        </p:txBody>
      </p:sp>
    </p:spTree>
    <p:extLst>
      <p:ext uri="{BB962C8B-B14F-4D97-AF65-F5344CB8AC3E}">
        <p14:creationId xmlns:p14="http://schemas.microsoft.com/office/powerpoint/2010/main" val="34289594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36638"/>
          </a:xfrm>
          <a:prstGeom prst="rect">
            <a:avLst/>
          </a:prstGeom>
        </p:spPr>
        <p:txBody>
          <a:bodyPr anchor="b"/>
          <a:lstStyle>
            <a:lvl1pPr>
              <a:lnSpc>
                <a:spcPts val="26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799"/>
            <a:ext cx="8229600" cy="4309533"/>
          </a:xfrm>
          <a:prstGeom prst="rect">
            <a:avLst/>
          </a:prstGeom>
        </p:spPr>
        <p:txBody>
          <a:bodyPr/>
          <a:lstStyle>
            <a:lvl1pPr>
              <a:spcBef>
                <a:spcPts val="0"/>
              </a:spcBef>
              <a:buClr>
                <a:schemeClr val="bg1"/>
              </a:buClr>
              <a:buSzPct val="70000"/>
              <a:buFont typeface="Wingdings" pitchFamily="2" charset="2"/>
              <a:buChar char="q"/>
              <a:defRPr sz="2600" b="0" baseline="0">
                <a:solidFill>
                  <a:schemeClr val="bg2"/>
                </a:solidFill>
              </a:defRPr>
            </a:lvl1pPr>
            <a:lvl2pPr>
              <a:spcBef>
                <a:spcPts val="0"/>
              </a:spcBef>
              <a:buClr>
                <a:schemeClr val="bg1"/>
              </a:buClr>
              <a:buSzPct val="100000"/>
              <a:buFont typeface="Wingdings" pitchFamily="2" charset="2"/>
              <a:buChar char="§"/>
              <a:defRPr sz="2400">
                <a:solidFill>
                  <a:schemeClr val="bg2"/>
                </a:solidFill>
              </a:defRPr>
            </a:lvl2pPr>
            <a:lvl3pPr>
              <a:spcBef>
                <a:spcPts val="0"/>
              </a:spcBef>
              <a:buClr>
                <a:schemeClr val="bg1"/>
              </a:buClr>
              <a:buSzPct val="100000"/>
              <a:buFont typeface="Arial" pitchFamily="34" charset="0"/>
              <a:buChar char="•"/>
              <a:defRPr sz="2200">
                <a:solidFill>
                  <a:schemeClr val="bg2"/>
                </a:solidFill>
              </a:defRPr>
            </a:lvl3pPr>
            <a:lvl4pPr>
              <a:lnSpc>
                <a:spcPct val="100000"/>
              </a:lnSpc>
              <a:spcBef>
                <a:spcPts val="0"/>
              </a:spcBef>
              <a:buClr>
                <a:schemeClr val="bg1"/>
              </a:buClr>
              <a:buSzPct val="70000"/>
              <a:buFont typeface="Courier New" pitchFamily="49" charset="0"/>
              <a:buChar char="o"/>
              <a:defRPr sz="2000" baseline="0">
                <a:solidFill>
                  <a:schemeClr val="bg2"/>
                </a:solidFill>
              </a:defRPr>
            </a:lvl4pPr>
            <a:lvl5pPr>
              <a:lnSpc>
                <a:spcPct val="100000"/>
              </a:lnSpc>
              <a:spcBef>
                <a:spcPts val="0"/>
              </a:spcBef>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lstStyle>
            <a:lvl1pPr algn="l">
              <a:lnSpc>
                <a:spcPts val="1000"/>
              </a:lnSpc>
              <a:spcBef>
                <a:spcPts val="0"/>
              </a:spcBef>
              <a:buNone/>
              <a:defRPr sz="10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41482754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C66903A-D4B8-4D45-8BCD-0BAE6C5B5746}" type="datetimeFigureOut">
              <a:rPr lang="es-ES" smtClean="0"/>
              <a:pPr/>
              <a:t>17/10/2013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5A9242A-205D-4B43-AD69-7E61CE9DFE6B}" type="slidenum">
              <a:rPr lang="es-ES" smtClean="0"/>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Basic Content Badg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28325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bwMode="gray">
          <a:xfrm>
            <a:off x="533400" y="1241425"/>
            <a:ext cx="8308622" cy="2057400"/>
          </a:xfrm>
        </p:spPr>
        <p:txBody>
          <a:bodyPr/>
          <a:lstStyle>
            <a:lvl1pPr>
              <a:defRPr sz="3900">
                <a:solidFill>
                  <a:schemeClr val="tx1"/>
                </a:solidFill>
              </a:defRPr>
            </a:lvl1pPr>
          </a:lstStyle>
          <a:p>
            <a:r>
              <a:rPr lang="en-US"/>
              <a:t>Click to edit Master title style</a:t>
            </a:r>
          </a:p>
        </p:txBody>
      </p:sp>
      <p:sp>
        <p:nvSpPr>
          <p:cNvPr id="143363" name="Rectangle 3"/>
          <p:cNvSpPr>
            <a:spLocks noGrp="1" noChangeArrowheads="1"/>
          </p:cNvSpPr>
          <p:nvPr>
            <p:ph type="subTitle" sz="quarter" idx="1"/>
          </p:nvPr>
        </p:nvSpPr>
        <p:spPr>
          <a:xfrm>
            <a:off x="1902178" y="3938588"/>
            <a:ext cx="5511800" cy="1479550"/>
          </a:xfrm>
        </p:spPr>
        <p:txBody>
          <a:bodyPr/>
          <a:lstStyle>
            <a:lvl1pPr marL="0" indent="0">
              <a:buFont typeface="Wingdings" pitchFamily="2" charset="2"/>
              <a:buNone/>
              <a:defRPr sz="1400"/>
            </a:lvl1pPr>
          </a:lstStyle>
          <a:p>
            <a:r>
              <a:rPr lang="en-US"/>
              <a:t>Click to edit Master subtitle style</a:t>
            </a:r>
          </a:p>
        </p:txBody>
      </p:sp>
    </p:spTree>
    <p:extLst>
      <p:ext uri="{BB962C8B-B14F-4D97-AF65-F5344CB8AC3E}">
        <p14:creationId xmlns:p14="http://schemas.microsoft.com/office/powerpoint/2010/main" val="238036957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01455542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89" y="4406917"/>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43256114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85234" y="1612907"/>
            <a:ext cx="4159956"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80658" y="1612907"/>
            <a:ext cx="4159956"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08241765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87918657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31161336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95126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4" y="273050"/>
            <a:ext cx="3008489"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756" y="27306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77578521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111"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8434981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C66903A-D4B8-4D45-8BCD-0BAE6C5B5746}" type="datetimeFigureOut">
              <a:rPr lang="es-ES" smtClean="0"/>
              <a:pPr/>
              <a:t>17/10/2013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5A9242A-205D-4B43-AD69-7E61CE9DFE6B}" type="slidenum">
              <a:rPr lang="es-ES" smtClean="0"/>
              <a:pPr/>
              <a:t>‹Nº›</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37458318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32413" y="239713"/>
            <a:ext cx="2115255" cy="61198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82414" y="239713"/>
            <a:ext cx="6214533" cy="61198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99310055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382413" y="239713"/>
            <a:ext cx="8465255" cy="1103312"/>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385234" y="1612907"/>
            <a:ext cx="8455378" cy="4746625"/>
          </a:xfrm>
        </p:spPr>
        <p:txBody>
          <a:bodyPr/>
          <a:lstStyle/>
          <a:p>
            <a:pPr lvl="0"/>
            <a:endParaRPr lang="es-ES" noProof="0" smtClean="0"/>
          </a:p>
        </p:txBody>
      </p:sp>
    </p:spTree>
    <p:extLst>
      <p:ext uri="{BB962C8B-B14F-4D97-AF65-F5344CB8AC3E}">
        <p14:creationId xmlns:p14="http://schemas.microsoft.com/office/powerpoint/2010/main" val="36986941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C66903A-D4B8-4D45-8BCD-0BAE6C5B5746}" type="datetimeFigureOut">
              <a:rPr lang="es-ES" smtClean="0"/>
              <a:pPr/>
              <a:t>17/10/2013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5A9242A-205D-4B43-AD69-7E61CE9DFE6B}" type="slidenum">
              <a:rPr lang="es-ES" smtClean="0"/>
              <a:pPr/>
              <a:t>‹Nº›</a:t>
            </a:fld>
            <a:endParaRPr lang="es-ES"/>
          </a:p>
        </p:txBody>
      </p:sp>
      <p:sp>
        <p:nvSpPr>
          <p:cNvPr id="5" name="Title 1"/>
          <p:cNvSpPr>
            <a:spLocks noGrp="1"/>
          </p:cNvSpPr>
          <p:nvPr>
            <p:ph type="title"/>
          </p:nvPr>
        </p:nvSpPr>
        <p:spPr>
          <a:xfrm>
            <a:off x="152400" y="76200"/>
            <a:ext cx="8839200" cy="990600"/>
          </a:xfrm>
          <a:solidFill>
            <a:schemeClr val="accent5">
              <a:lumMod val="75000"/>
            </a:schemeClr>
          </a:solidFill>
        </p:spPr>
        <p:txBody>
          <a:bodyPr>
            <a:normAutofit/>
          </a:bodyPr>
          <a:lstStyle>
            <a:lvl1pPr>
              <a:defRPr sz="3600" b="1">
                <a:solidFill>
                  <a:schemeClr val="bg1"/>
                </a:solidFill>
                <a:latin typeface="+mn-lt"/>
              </a:defRPr>
            </a:lvl1pPr>
          </a:lstStyle>
          <a:p>
            <a:r>
              <a:rPr lang="en-US" dirty="0" smtClean="0"/>
              <a:t>Click to edit Master title style</a:t>
            </a:r>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C66903A-D4B8-4D45-8BCD-0BAE6C5B5746}" type="datetimeFigureOut">
              <a:rPr lang="es-ES" smtClean="0"/>
              <a:pPr/>
              <a:t>17/10/2013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5A9242A-205D-4B43-AD69-7E61CE9DFE6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C66903A-D4B8-4D45-8BCD-0BAE6C5B5746}" type="datetimeFigureOut">
              <a:rPr lang="es-ES" smtClean="0"/>
              <a:pPr/>
              <a:t>17/10/2013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5A9242A-205D-4B43-AD69-7E61CE9DFE6B}"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7.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4.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8.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9.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0"/>
            <a:lum/>
          </a:blip>
          <a:srcRect/>
          <a:stretch>
            <a:fillRect t="-1000" b="-1000"/>
          </a:stretch>
        </a:blipFill>
        <a:effectLst/>
      </p:bgPr>
    </p:bg>
    <p:spTree>
      <p:nvGrpSpPr>
        <p:cNvPr id="1" name=""/>
        <p:cNvGrpSpPr/>
        <p:nvPr/>
      </p:nvGrpSpPr>
      <p:grpSpPr>
        <a:xfrm>
          <a:off x="0" y="0"/>
          <a:ext cx="0" cy="0"/>
          <a:chOff x="0" y="0"/>
          <a:chExt cx="0" cy="0"/>
        </a:xfrm>
      </p:grpSpPr>
      <p:pic>
        <p:nvPicPr>
          <p:cNvPr id="7" name="6 Imagen" descr="ppt-interna.jpg"/>
          <p:cNvPicPr>
            <a:picLocks noChangeAspect="1"/>
          </p:cNvPicPr>
          <p:nvPr/>
        </p:nvPicPr>
        <p:blipFill>
          <a:blip r:embed="rId15" cstate="print"/>
          <a:stretch>
            <a:fillRect/>
          </a:stretch>
        </p:blipFill>
        <p:spPr>
          <a:xfrm>
            <a:off x="0" y="0"/>
            <a:ext cx="9144000" cy="6858000"/>
          </a:xfrm>
          <a:prstGeom prst="rect">
            <a:avLst/>
          </a:prstGeom>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381329"/>
            <a:ext cx="2133600" cy="365125"/>
          </a:xfrm>
          <a:prstGeom prst="rect">
            <a:avLst/>
          </a:prstGeom>
        </p:spPr>
        <p:txBody>
          <a:bodyPr vert="horz" lIns="91440" tIns="45720" rIns="91440" bIns="45720" rtlCol="0" anchor="ctr"/>
          <a:lstStyle>
            <a:lvl1pPr algn="l">
              <a:defRPr sz="1200">
                <a:solidFill>
                  <a:schemeClr val="bg1"/>
                </a:solidFill>
              </a:defRPr>
            </a:lvl1pPr>
          </a:lstStyle>
          <a:p>
            <a:fld id="{AC66903A-D4B8-4D45-8BCD-0BAE6C5B5746}" type="datetimeFigureOut">
              <a:rPr lang="es-ES" smtClean="0"/>
              <a:pPr/>
              <a:t>17/10/2013</a:t>
            </a:fld>
            <a:endParaRPr lang="es-ES"/>
          </a:p>
        </p:txBody>
      </p:sp>
      <p:sp>
        <p:nvSpPr>
          <p:cNvPr id="5" name="4 Marcador de pie de página"/>
          <p:cNvSpPr>
            <a:spLocks noGrp="1"/>
          </p:cNvSpPr>
          <p:nvPr>
            <p:ph type="ftr" sz="quarter" idx="3"/>
          </p:nvPr>
        </p:nvSpPr>
        <p:spPr>
          <a:xfrm>
            <a:off x="3124200" y="6381329"/>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s-ES"/>
          </a:p>
        </p:txBody>
      </p:sp>
      <p:sp>
        <p:nvSpPr>
          <p:cNvPr id="6" name="5 Marcador de número de diapositiva"/>
          <p:cNvSpPr>
            <a:spLocks noGrp="1"/>
          </p:cNvSpPr>
          <p:nvPr>
            <p:ph type="sldNum" sz="quarter" idx="4"/>
          </p:nvPr>
        </p:nvSpPr>
        <p:spPr>
          <a:xfrm>
            <a:off x="6553200" y="6381329"/>
            <a:ext cx="1115144" cy="365125"/>
          </a:xfrm>
          <a:prstGeom prst="rect">
            <a:avLst/>
          </a:prstGeom>
        </p:spPr>
        <p:txBody>
          <a:bodyPr vert="horz" lIns="91440" tIns="45720" rIns="91440" bIns="45720" rtlCol="0" anchor="ctr"/>
          <a:lstStyle>
            <a:lvl1pPr algn="r">
              <a:defRPr sz="1200">
                <a:solidFill>
                  <a:schemeClr val="bg1"/>
                </a:solidFill>
              </a:defRPr>
            </a:lvl1pPr>
          </a:lstStyle>
          <a:p>
            <a:fld id="{F5A9242A-205D-4B43-AD69-7E61CE9DFE6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66" r:id="rId12"/>
    <p:sldLayoutId id="214748380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99"/>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7" tIns="45698" rIns="91397" bIns="45698"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7" tIns="45698" rIns="91397" bIns="456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p:nvSpPr>
        <p:spPr bwMode="auto">
          <a:xfrm>
            <a:off x="155575" y="6484938"/>
            <a:ext cx="404813" cy="274637"/>
          </a:xfrm>
          <a:prstGeom prst="rect">
            <a:avLst/>
          </a:prstGeom>
          <a:noFill/>
          <a:ln w="9525">
            <a:noFill/>
            <a:miter lim="800000"/>
            <a:headEnd/>
            <a:tailEnd/>
          </a:ln>
          <a:effectLst/>
        </p:spPr>
        <p:txBody>
          <a:bodyPr lIns="91397" tIns="45698" rIns="91397" bIns="45698">
            <a:spAutoFit/>
          </a:bodyPr>
          <a:lstStyle/>
          <a:p>
            <a:pPr fontAlgn="base">
              <a:spcBef>
                <a:spcPct val="50000"/>
              </a:spcBef>
              <a:spcAft>
                <a:spcPct val="0"/>
              </a:spcAft>
              <a:defRPr/>
            </a:pPr>
            <a:fld id="{AB07F930-432B-4C0B-901D-5A0E93EFB30C}" type="slidenum">
              <a:rPr lang="en-US" sz="1200">
                <a:solidFill>
                  <a:srgbClr val="FFFFFF"/>
                </a:solidFill>
              </a:rPr>
              <a:pPr fontAlgn="base">
                <a:spcBef>
                  <a:spcPct val="50000"/>
                </a:spcBef>
                <a:spcAft>
                  <a:spcPct val="0"/>
                </a:spcAft>
                <a:defRPr/>
              </a:pPr>
              <a:t>‹Nº›</a:t>
            </a:fld>
            <a:endParaRPr lang="en-US" sz="1200" dirty="0">
              <a:solidFill>
                <a:srgbClr val="FFFFFF"/>
              </a:solidFill>
            </a:endParaRPr>
          </a:p>
        </p:txBody>
      </p:sp>
    </p:spTree>
    <p:extLst>
      <p:ext uri="{BB962C8B-B14F-4D97-AF65-F5344CB8AC3E}">
        <p14:creationId xmlns:p14="http://schemas.microsoft.com/office/powerpoint/2010/main" val="400514083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Lst>
  <p:hf hdr="0" ftr="0" dt="0"/>
  <p:txStyles>
    <p:titleStyle>
      <a:lvl1pPr algn="ctr" rtl="0" eaLnBrk="0" fontAlgn="base" hangingPunct="0">
        <a:spcBef>
          <a:spcPct val="0"/>
        </a:spcBef>
        <a:spcAft>
          <a:spcPct val="0"/>
        </a:spcAft>
        <a:defRPr sz="4000" b="1">
          <a:solidFill>
            <a:srgbClr val="FFFF00"/>
          </a:solidFill>
          <a:latin typeface="+mj-lt"/>
          <a:ea typeface="+mj-ea"/>
          <a:cs typeface="+mj-cs"/>
        </a:defRPr>
      </a:lvl1pPr>
      <a:lvl2pPr algn="ctr" rtl="0" eaLnBrk="0" fontAlgn="base" hangingPunct="0">
        <a:spcBef>
          <a:spcPct val="0"/>
        </a:spcBef>
        <a:spcAft>
          <a:spcPct val="0"/>
        </a:spcAft>
        <a:defRPr sz="4000" b="1">
          <a:solidFill>
            <a:srgbClr val="FFFF00"/>
          </a:solidFill>
          <a:latin typeface="Arial" charset="0"/>
        </a:defRPr>
      </a:lvl2pPr>
      <a:lvl3pPr algn="ctr" rtl="0" eaLnBrk="0" fontAlgn="base" hangingPunct="0">
        <a:spcBef>
          <a:spcPct val="0"/>
        </a:spcBef>
        <a:spcAft>
          <a:spcPct val="0"/>
        </a:spcAft>
        <a:defRPr sz="4000" b="1">
          <a:solidFill>
            <a:srgbClr val="FFFF00"/>
          </a:solidFill>
          <a:latin typeface="Arial" charset="0"/>
        </a:defRPr>
      </a:lvl3pPr>
      <a:lvl4pPr algn="ctr" rtl="0" eaLnBrk="0" fontAlgn="base" hangingPunct="0">
        <a:spcBef>
          <a:spcPct val="0"/>
        </a:spcBef>
        <a:spcAft>
          <a:spcPct val="0"/>
        </a:spcAft>
        <a:defRPr sz="4000" b="1">
          <a:solidFill>
            <a:srgbClr val="FFFF00"/>
          </a:solidFill>
          <a:latin typeface="Arial" charset="0"/>
        </a:defRPr>
      </a:lvl4pPr>
      <a:lvl5pPr algn="ctr" rtl="0" eaLnBrk="0" fontAlgn="base" hangingPunct="0">
        <a:spcBef>
          <a:spcPct val="0"/>
        </a:spcBef>
        <a:spcAft>
          <a:spcPct val="0"/>
        </a:spcAft>
        <a:defRPr sz="4000" b="1">
          <a:solidFill>
            <a:srgbClr val="FFFF00"/>
          </a:solidFill>
          <a:latin typeface="Arial" charset="0"/>
        </a:defRPr>
      </a:lvl5pPr>
      <a:lvl6pPr marL="456986" algn="ctr" rtl="0" fontAlgn="base">
        <a:spcBef>
          <a:spcPct val="0"/>
        </a:spcBef>
        <a:spcAft>
          <a:spcPct val="0"/>
        </a:spcAft>
        <a:defRPr sz="4000" b="1">
          <a:solidFill>
            <a:srgbClr val="FFFF00"/>
          </a:solidFill>
          <a:latin typeface="Arial" charset="0"/>
        </a:defRPr>
      </a:lvl6pPr>
      <a:lvl7pPr marL="913972" algn="ctr" rtl="0" fontAlgn="base">
        <a:spcBef>
          <a:spcPct val="0"/>
        </a:spcBef>
        <a:spcAft>
          <a:spcPct val="0"/>
        </a:spcAft>
        <a:defRPr sz="4000" b="1">
          <a:solidFill>
            <a:srgbClr val="FFFF00"/>
          </a:solidFill>
          <a:latin typeface="Arial" charset="0"/>
        </a:defRPr>
      </a:lvl7pPr>
      <a:lvl8pPr marL="1370959" algn="ctr" rtl="0" fontAlgn="base">
        <a:spcBef>
          <a:spcPct val="0"/>
        </a:spcBef>
        <a:spcAft>
          <a:spcPct val="0"/>
        </a:spcAft>
        <a:defRPr sz="4000" b="1">
          <a:solidFill>
            <a:srgbClr val="FFFF00"/>
          </a:solidFill>
          <a:latin typeface="Arial" charset="0"/>
        </a:defRPr>
      </a:lvl8pPr>
      <a:lvl9pPr marL="1827945" algn="ctr" rtl="0" fontAlgn="base">
        <a:spcBef>
          <a:spcPct val="0"/>
        </a:spcBef>
        <a:spcAft>
          <a:spcPct val="0"/>
        </a:spcAft>
        <a:defRPr sz="4000" b="1">
          <a:solidFill>
            <a:srgbClr val="FFFF00"/>
          </a:solidFill>
          <a:latin typeface="Arial" charset="0"/>
        </a:defRPr>
      </a:lvl9pPr>
    </p:titleStyle>
    <p:bodyStyle>
      <a:lvl1pPr marL="341313" indent="-341313" algn="l" rtl="0" eaLnBrk="0" fontAlgn="base" hangingPunct="0">
        <a:spcBef>
          <a:spcPct val="20000"/>
        </a:spcBef>
        <a:spcAft>
          <a:spcPct val="0"/>
        </a:spcAft>
        <a:buChar char="•"/>
        <a:defRPr sz="3200">
          <a:solidFill>
            <a:schemeClr val="bg1"/>
          </a:solidFill>
          <a:latin typeface="+mn-lt"/>
          <a:ea typeface="+mn-ea"/>
          <a:cs typeface="+mn-cs"/>
        </a:defRPr>
      </a:lvl1pPr>
      <a:lvl2pPr marL="741363" indent="-284163" algn="l" rtl="0" eaLnBrk="0" fontAlgn="base" hangingPunct="0">
        <a:spcBef>
          <a:spcPct val="20000"/>
        </a:spcBef>
        <a:spcAft>
          <a:spcPct val="0"/>
        </a:spcAft>
        <a:buChar char="–"/>
        <a:defRPr sz="2800">
          <a:solidFill>
            <a:schemeClr val="bg1"/>
          </a:solidFill>
          <a:latin typeface="+mn-lt"/>
        </a:defRPr>
      </a:lvl2pPr>
      <a:lvl3pPr marL="1141413" indent="-227013" algn="l" rtl="0" eaLnBrk="0" fontAlgn="base" hangingPunct="0">
        <a:spcBef>
          <a:spcPct val="20000"/>
        </a:spcBef>
        <a:spcAft>
          <a:spcPct val="0"/>
        </a:spcAft>
        <a:buChar char="•"/>
        <a:defRPr sz="2400">
          <a:solidFill>
            <a:schemeClr val="bg1"/>
          </a:solidFill>
          <a:latin typeface="+mn-lt"/>
        </a:defRPr>
      </a:lvl3pPr>
      <a:lvl4pPr marL="1598613" indent="-227013" algn="l" rtl="0" eaLnBrk="0" fontAlgn="base" hangingPunct="0">
        <a:spcBef>
          <a:spcPct val="20000"/>
        </a:spcBef>
        <a:spcAft>
          <a:spcPct val="0"/>
        </a:spcAft>
        <a:buChar char="–"/>
        <a:defRPr sz="2000">
          <a:solidFill>
            <a:schemeClr val="bg1"/>
          </a:solidFill>
          <a:latin typeface="+mn-lt"/>
        </a:defRPr>
      </a:lvl4pPr>
      <a:lvl5pPr marL="2055813" indent="-227013" algn="l" rtl="0" eaLnBrk="0" fontAlgn="base" hangingPunct="0">
        <a:spcBef>
          <a:spcPct val="20000"/>
        </a:spcBef>
        <a:spcAft>
          <a:spcPct val="0"/>
        </a:spcAft>
        <a:buChar char="»"/>
        <a:defRPr sz="2000">
          <a:solidFill>
            <a:schemeClr val="bg1"/>
          </a:solidFill>
          <a:latin typeface="+mn-lt"/>
        </a:defRPr>
      </a:lvl5pPr>
      <a:lvl6pPr marL="2513424" indent="-228492" algn="l" rtl="0" fontAlgn="base">
        <a:spcBef>
          <a:spcPct val="20000"/>
        </a:spcBef>
        <a:spcAft>
          <a:spcPct val="0"/>
        </a:spcAft>
        <a:buChar char="»"/>
        <a:defRPr sz="2000">
          <a:solidFill>
            <a:schemeClr val="bg1"/>
          </a:solidFill>
          <a:latin typeface="+mn-lt"/>
        </a:defRPr>
      </a:lvl6pPr>
      <a:lvl7pPr marL="2970411" indent="-228492" algn="l" rtl="0" fontAlgn="base">
        <a:spcBef>
          <a:spcPct val="20000"/>
        </a:spcBef>
        <a:spcAft>
          <a:spcPct val="0"/>
        </a:spcAft>
        <a:buChar char="»"/>
        <a:defRPr sz="2000">
          <a:solidFill>
            <a:schemeClr val="bg1"/>
          </a:solidFill>
          <a:latin typeface="+mn-lt"/>
        </a:defRPr>
      </a:lvl7pPr>
      <a:lvl8pPr marL="3427396" indent="-228492" algn="l" rtl="0" fontAlgn="base">
        <a:spcBef>
          <a:spcPct val="20000"/>
        </a:spcBef>
        <a:spcAft>
          <a:spcPct val="0"/>
        </a:spcAft>
        <a:buChar char="»"/>
        <a:defRPr sz="2000">
          <a:solidFill>
            <a:schemeClr val="bg1"/>
          </a:solidFill>
          <a:latin typeface="+mn-lt"/>
        </a:defRPr>
      </a:lvl8pPr>
      <a:lvl9pPr marL="3884382" indent="-228492" algn="l" rtl="0" fontAlgn="base">
        <a:spcBef>
          <a:spcPct val="20000"/>
        </a:spcBef>
        <a:spcAft>
          <a:spcPct val="0"/>
        </a:spcAft>
        <a:buChar char="»"/>
        <a:defRPr sz="2000">
          <a:solidFill>
            <a:schemeClr val="bg1"/>
          </a:solidFill>
          <a:latin typeface="+mn-lt"/>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99"/>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7" tIns="45698" rIns="91397" bIns="45698"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7" tIns="45698" rIns="91397" bIns="456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p:nvSpPr>
        <p:spPr bwMode="auto">
          <a:xfrm>
            <a:off x="155575" y="6484938"/>
            <a:ext cx="404813" cy="274637"/>
          </a:xfrm>
          <a:prstGeom prst="rect">
            <a:avLst/>
          </a:prstGeom>
          <a:noFill/>
          <a:ln w="9525">
            <a:noFill/>
            <a:miter lim="800000"/>
            <a:headEnd/>
            <a:tailEnd/>
          </a:ln>
          <a:effectLst/>
        </p:spPr>
        <p:txBody>
          <a:bodyPr lIns="91397" tIns="45698" rIns="91397" bIns="45698">
            <a:spAutoFit/>
          </a:bodyPr>
          <a:lstStyle/>
          <a:p>
            <a:pPr fontAlgn="base">
              <a:spcBef>
                <a:spcPct val="50000"/>
              </a:spcBef>
              <a:spcAft>
                <a:spcPct val="0"/>
              </a:spcAft>
              <a:defRPr/>
            </a:pPr>
            <a:fld id="{84D0EEBA-7A5E-4BB9-9E98-450DC38CC1EB}" type="slidenum">
              <a:rPr lang="en-US" sz="1200">
                <a:solidFill>
                  <a:srgbClr val="FFFFFF"/>
                </a:solidFill>
              </a:rPr>
              <a:pPr fontAlgn="base">
                <a:spcBef>
                  <a:spcPct val="50000"/>
                </a:spcBef>
                <a:spcAft>
                  <a:spcPct val="0"/>
                </a:spcAft>
                <a:defRPr/>
              </a:pPr>
              <a:t>‹Nº›</a:t>
            </a:fld>
            <a:endParaRPr lang="en-US" sz="1200" dirty="0">
              <a:solidFill>
                <a:srgbClr val="FFFFFF"/>
              </a:solidFill>
            </a:endParaRPr>
          </a:p>
        </p:txBody>
      </p:sp>
    </p:spTree>
    <p:extLst>
      <p:ext uri="{BB962C8B-B14F-4D97-AF65-F5344CB8AC3E}">
        <p14:creationId xmlns:p14="http://schemas.microsoft.com/office/powerpoint/2010/main" val="3241264376"/>
      </p:ext>
    </p:extLst>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000" b="1">
          <a:solidFill>
            <a:srgbClr val="FFFF00"/>
          </a:solidFill>
          <a:latin typeface="+mj-lt"/>
          <a:ea typeface="+mj-ea"/>
          <a:cs typeface="+mj-cs"/>
        </a:defRPr>
      </a:lvl1pPr>
      <a:lvl2pPr algn="ctr" rtl="0" eaLnBrk="0" fontAlgn="base" hangingPunct="0">
        <a:spcBef>
          <a:spcPct val="0"/>
        </a:spcBef>
        <a:spcAft>
          <a:spcPct val="0"/>
        </a:spcAft>
        <a:defRPr sz="4000" b="1">
          <a:solidFill>
            <a:srgbClr val="FFFF00"/>
          </a:solidFill>
          <a:latin typeface="Arial" charset="0"/>
        </a:defRPr>
      </a:lvl2pPr>
      <a:lvl3pPr algn="ctr" rtl="0" eaLnBrk="0" fontAlgn="base" hangingPunct="0">
        <a:spcBef>
          <a:spcPct val="0"/>
        </a:spcBef>
        <a:spcAft>
          <a:spcPct val="0"/>
        </a:spcAft>
        <a:defRPr sz="4000" b="1">
          <a:solidFill>
            <a:srgbClr val="FFFF00"/>
          </a:solidFill>
          <a:latin typeface="Arial" charset="0"/>
        </a:defRPr>
      </a:lvl3pPr>
      <a:lvl4pPr algn="ctr" rtl="0" eaLnBrk="0" fontAlgn="base" hangingPunct="0">
        <a:spcBef>
          <a:spcPct val="0"/>
        </a:spcBef>
        <a:spcAft>
          <a:spcPct val="0"/>
        </a:spcAft>
        <a:defRPr sz="4000" b="1">
          <a:solidFill>
            <a:srgbClr val="FFFF00"/>
          </a:solidFill>
          <a:latin typeface="Arial" charset="0"/>
        </a:defRPr>
      </a:lvl4pPr>
      <a:lvl5pPr algn="ctr" rtl="0" eaLnBrk="0" fontAlgn="base" hangingPunct="0">
        <a:spcBef>
          <a:spcPct val="0"/>
        </a:spcBef>
        <a:spcAft>
          <a:spcPct val="0"/>
        </a:spcAft>
        <a:defRPr sz="4000" b="1">
          <a:solidFill>
            <a:srgbClr val="FFFF00"/>
          </a:solidFill>
          <a:latin typeface="Arial" charset="0"/>
        </a:defRPr>
      </a:lvl5pPr>
      <a:lvl6pPr marL="456986" algn="ctr" rtl="0" fontAlgn="base">
        <a:spcBef>
          <a:spcPct val="0"/>
        </a:spcBef>
        <a:spcAft>
          <a:spcPct val="0"/>
        </a:spcAft>
        <a:defRPr sz="4000" b="1">
          <a:solidFill>
            <a:srgbClr val="FFFF00"/>
          </a:solidFill>
          <a:latin typeface="Arial" charset="0"/>
        </a:defRPr>
      </a:lvl6pPr>
      <a:lvl7pPr marL="913972" algn="ctr" rtl="0" fontAlgn="base">
        <a:spcBef>
          <a:spcPct val="0"/>
        </a:spcBef>
        <a:spcAft>
          <a:spcPct val="0"/>
        </a:spcAft>
        <a:defRPr sz="4000" b="1">
          <a:solidFill>
            <a:srgbClr val="FFFF00"/>
          </a:solidFill>
          <a:latin typeface="Arial" charset="0"/>
        </a:defRPr>
      </a:lvl7pPr>
      <a:lvl8pPr marL="1370959" algn="ctr" rtl="0" fontAlgn="base">
        <a:spcBef>
          <a:spcPct val="0"/>
        </a:spcBef>
        <a:spcAft>
          <a:spcPct val="0"/>
        </a:spcAft>
        <a:defRPr sz="4000" b="1">
          <a:solidFill>
            <a:srgbClr val="FFFF00"/>
          </a:solidFill>
          <a:latin typeface="Arial" charset="0"/>
        </a:defRPr>
      </a:lvl8pPr>
      <a:lvl9pPr marL="1827945" algn="ctr" rtl="0" fontAlgn="base">
        <a:spcBef>
          <a:spcPct val="0"/>
        </a:spcBef>
        <a:spcAft>
          <a:spcPct val="0"/>
        </a:spcAft>
        <a:defRPr sz="4000" b="1">
          <a:solidFill>
            <a:srgbClr val="FFFF00"/>
          </a:solidFill>
          <a:latin typeface="Arial" charset="0"/>
        </a:defRPr>
      </a:lvl9pPr>
    </p:titleStyle>
    <p:bodyStyle>
      <a:lvl1pPr marL="341313" indent="-341313" algn="l" rtl="0" eaLnBrk="0" fontAlgn="base" hangingPunct="0">
        <a:spcBef>
          <a:spcPct val="20000"/>
        </a:spcBef>
        <a:spcAft>
          <a:spcPct val="0"/>
        </a:spcAft>
        <a:buChar char="•"/>
        <a:defRPr sz="3200">
          <a:solidFill>
            <a:schemeClr val="bg1"/>
          </a:solidFill>
          <a:latin typeface="+mn-lt"/>
          <a:ea typeface="+mn-ea"/>
          <a:cs typeface="+mn-cs"/>
        </a:defRPr>
      </a:lvl1pPr>
      <a:lvl2pPr marL="741363" indent="-284163" algn="l" rtl="0" eaLnBrk="0" fontAlgn="base" hangingPunct="0">
        <a:spcBef>
          <a:spcPct val="20000"/>
        </a:spcBef>
        <a:spcAft>
          <a:spcPct val="0"/>
        </a:spcAft>
        <a:buChar char="–"/>
        <a:defRPr sz="2800">
          <a:solidFill>
            <a:schemeClr val="bg1"/>
          </a:solidFill>
          <a:latin typeface="+mn-lt"/>
        </a:defRPr>
      </a:lvl2pPr>
      <a:lvl3pPr marL="1141413" indent="-227013" algn="l" rtl="0" eaLnBrk="0" fontAlgn="base" hangingPunct="0">
        <a:spcBef>
          <a:spcPct val="20000"/>
        </a:spcBef>
        <a:spcAft>
          <a:spcPct val="0"/>
        </a:spcAft>
        <a:buChar char="•"/>
        <a:defRPr sz="2400">
          <a:solidFill>
            <a:schemeClr val="bg1"/>
          </a:solidFill>
          <a:latin typeface="+mn-lt"/>
        </a:defRPr>
      </a:lvl3pPr>
      <a:lvl4pPr marL="1598613" indent="-227013" algn="l" rtl="0" eaLnBrk="0" fontAlgn="base" hangingPunct="0">
        <a:spcBef>
          <a:spcPct val="20000"/>
        </a:spcBef>
        <a:spcAft>
          <a:spcPct val="0"/>
        </a:spcAft>
        <a:buChar char="–"/>
        <a:defRPr sz="2000">
          <a:solidFill>
            <a:schemeClr val="bg1"/>
          </a:solidFill>
          <a:latin typeface="+mn-lt"/>
        </a:defRPr>
      </a:lvl4pPr>
      <a:lvl5pPr marL="2055813" indent="-227013" algn="l" rtl="0" eaLnBrk="0" fontAlgn="base" hangingPunct="0">
        <a:spcBef>
          <a:spcPct val="20000"/>
        </a:spcBef>
        <a:spcAft>
          <a:spcPct val="0"/>
        </a:spcAft>
        <a:buChar char="»"/>
        <a:defRPr sz="2000">
          <a:solidFill>
            <a:schemeClr val="bg1"/>
          </a:solidFill>
          <a:latin typeface="+mn-lt"/>
        </a:defRPr>
      </a:lvl5pPr>
      <a:lvl6pPr marL="2513424" indent="-228492" algn="l" rtl="0" fontAlgn="base">
        <a:spcBef>
          <a:spcPct val="20000"/>
        </a:spcBef>
        <a:spcAft>
          <a:spcPct val="0"/>
        </a:spcAft>
        <a:buChar char="»"/>
        <a:defRPr sz="2000">
          <a:solidFill>
            <a:schemeClr val="bg1"/>
          </a:solidFill>
          <a:latin typeface="+mn-lt"/>
        </a:defRPr>
      </a:lvl6pPr>
      <a:lvl7pPr marL="2970411" indent="-228492" algn="l" rtl="0" fontAlgn="base">
        <a:spcBef>
          <a:spcPct val="20000"/>
        </a:spcBef>
        <a:spcAft>
          <a:spcPct val="0"/>
        </a:spcAft>
        <a:buChar char="»"/>
        <a:defRPr sz="2000">
          <a:solidFill>
            <a:schemeClr val="bg1"/>
          </a:solidFill>
          <a:latin typeface="+mn-lt"/>
        </a:defRPr>
      </a:lvl7pPr>
      <a:lvl8pPr marL="3427396" indent="-228492" algn="l" rtl="0" fontAlgn="base">
        <a:spcBef>
          <a:spcPct val="20000"/>
        </a:spcBef>
        <a:spcAft>
          <a:spcPct val="0"/>
        </a:spcAft>
        <a:buChar char="»"/>
        <a:defRPr sz="2000">
          <a:solidFill>
            <a:schemeClr val="bg1"/>
          </a:solidFill>
          <a:latin typeface="+mn-lt"/>
        </a:defRPr>
      </a:lvl8pPr>
      <a:lvl9pPr marL="3884382" indent="-228492" algn="l" rtl="0" fontAlgn="base">
        <a:spcBef>
          <a:spcPct val="20000"/>
        </a:spcBef>
        <a:spcAft>
          <a:spcPct val="0"/>
        </a:spcAft>
        <a:buChar char="»"/>
        <a:defRPr sz="2000">
          <a:solidFill>
            <a:schemeClr val="bg1"/>
          </a:solidFill>
          <a:latin typeface="+mn-lt"/>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3399"/>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10"/>
          <p:cNvSpPr txBox="1">
            <a:spLocks noChangeArrowheads="1"/>
          </p:cNvSpPr>
          <p:nvPr/>
        </p:nvSpPr>
        <p:spPr bwMode="auto">
          <a:xfrm>
            <a:off x="244475" y="6461125"/>
            <a:ext cx="404813" cy="274638"/>
          </a:xfrm>
          <a:prstGeom prst="rect">
            <a:avLst/>
          </a:prstGeom>
          <a:noFill/>
          <a:ln>
            <a:noFill/>
          </a:ln>
          <a:extLst/>
        </p:spPr>
        <p:txBody>
          <a:bodyPr>
            <a:spAutoFit/>
          </a:bodyPr>
          <a:lstStyle/>
          <a:p>
            <a:pPr fontAlgn="base">
              <a:spcBef>
                <a:spcPct val="50000"/>
              </a:spcBef>
              <a:spcAft>
                <a:spcPct val="0"/>
              </a:spcAft>
              <a:defRPr/>
            </a:pPr>
            <a:fld id="{E8AD96CD-6EE5-4D71-B226-4EF323D8B4B8}" type="slidenum">
              <a:rPr lang="en-US" sz="1200">
                <a:solidFill>
                  <a:srgbClr val="FFFFFF"/>
                </a:solidFill>
                <a:ea typeface="ＭＳ Ｐゴシック" charset="-128"/>
              </a:rPr>
              <a:pPr fontAlgn="base">
                <a:spcBef>
                  <a:spcPct val="50000"/>
                </a:spcBef>
                <a:spcAft>
                  <a:spcPct val="0"/>
                </a:spcAft>
                <a:defRPr/>
              </a:pPr>
              <a:t>‹Nº›</a:t>
            </a:fld>
            <a:endParaRPr lang="en-US" sz="1200">
              <a:solidFill>
                <a:srgbClr val="FFFFFF"/>
              </a:solidFill>
              <a:ea typeface="ＭＳ Ｐゴシック" charset="-128"/>
            </a:endParaRPr>
          </a:p>
        </p:txBody>
      </p:sp>
    </p:spTree>
    <p:extLst>
      <p:ext uri="{BB962C8B-B14F-4D97-AF65-F5344CB8AC3E}">
        <p14:creationId xmlns:p14="http://schemas.microsoft.com/office/powerpoint/2010/main" val="2996082755"/>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000" b="1">
          <a:solidFill>
            <a:srgbClr val="FFFF00"/>
          </a:solidFill>
          <a:latin typeface="+mj-lt"/>
          <a:ea typeface="MS PGothic" pitchFamily="34" charset="-128"/>
          <a:cs typeface="ＭＳ Ｐゴシック" charset="-128"/>
        </a:defRPr>
      </a:lvl1pPr>
      <a:lvl2pPr algn="ctr" rtl="0" eaLnBrk="0" fontAlgn="base" hangingPunct="0">
        <a:spcBef>
          <a:spcPct val="0"/>
        </a:spcBef>
        <a:spcAft>
          <a:spcPct val="0"/>
        </a:spcAft>
        <a:defRPr sz="4000" b="1">
          <a:solidFill>
            <a:srgbClr val="FFFF00"/>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000" b="1">
          <a:solidFill>
            <a:srgbClr val="FFFF00"/>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000" b="1">
          <a:solidFill>
            <a:srgbClr val="FFFF00"/>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000" b="1">
          <a:solidFill>
            <a:srgbClr val="FFFF00"/>
          </a:solidFill>
          <a:latin typeface="Arial" charset="0"/>
          <a:ea typeface="MS PGothic" pitchFamily="34" charset="-128"/>
          <a:cs typeface="ＭＳ Ｐゴシック" charset="-128"/>
        </a:defRPr>
      </a:lvl5pPr>
      <a:lvl6pPr marL="457200" algn="ctr" rtl="0" fontAlgn="base">
        <a:spcBef>
          <a:spcPct val="0"/>
        </a:spcBef>
        <a:spcAft>
          <a:spcPct val="0"/>
        </a:spcAft>
        <a:defRPr sz="4000" b="1">
          <a:solidFill>
            <a:srgbClr val="FFFF00"/>
          </a:solidFill>
          <a:latin typeface="Arial" charset="0"/>
        </a:defRPr>
      </a:lvl6pPr>
      <a:lvl7pPr marL="914400" algn="ctr" rtl="0" fontAlgn="base">
        <a:spcBef>
          <a:spcPct val="0"/>
        </a:spcBef>
        <a:spcAft>
          <a:spcPct val="0"/>
        </a:spcAft>
        <a:defRPr sz="4000" b="1">
          <a:solidFill>
            <a:srgbClr val="FFFF00"/>
          </a:solidFill>
          <a:latin typeface="Arial" charset="0"/>
        </a:defRPr>
      </a:lvl7pPr>
      <a:lvl8pPr marL="1371600" algn="ctr" rtl="0" fontAlgn="base">
        <a:spcBef>
          <a:spcPct val="0"/>
        </a:spcBef>
        <a:spcAft>
          <a:spcPct val="0"/>
        </a:spcAft>
        <a:defRPr sz="4000" b="1">
          <a:solidFill>
            <a:srgbClr val="FFFF00"/>
          </a:solidFill>
          <a:latin typeface="Arial" charset="0"/>
        </a:defRPr>
      </a:lvl8pPr>
      <a:lvl9pPr marL="1828800" algn="ctr" rtl="0" fontAlgn="base">
        <a:spcBef>
          <a:spcPct val="0"/>
        </a:spcBef>
        <a:spcAft>
          <a:spcPct val="0"/>
        </a:spcAft>
        <a:defRPr sz="4000" b="1">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3399"/>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Text Box 10"/>
          <p:cNvSpPr txBox="1">
            <a:spLocks noChangeArrowheads="1"/>
          </p:cNvSpPr>
          <p:nvPr/>
        </p:nvSpPr>
        <p:spPr bwMode="auto">
          <a:xfrm>
            <a:off x="244475" y="6461125"/>
            <a:ext cx="404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F9E73D"/>
                </a:solidFill>
                <a:latin typeface="Arial" charset="0"/>
              </a:defRPr>
            </a:lvl1pPr>
            <a:lvl2pPr marL="742950" indent="-285750" eaLnBrk="0" hangingPunct="0">
              <a:defRPr sz="4000" b="1">
                <a:solidFill>
                  <a:srgbClr val="F9E73D"/>
                </a:solidFill>
                <a:latin typeface="Arial" charset="0"/>
              </a:defRPr>
            </a:lvl2pPr>
            <a:lvl3pPr marL="1143000" indent="-228600" eaLnBrk="0" hangingPunct="0">
              <a:defRPr sz="4000" b="1">
                <a:solidFill>
                  <a:srgbClr val="F9E73D"/>
                </a:solidFill>
                <a:latin typeface="Arial" charset="0"/>
              </a:defRPr>
            </a:lvl3pPr>
            <a:lvl4pPr marL="1600200" indent="-228600" eaLnBrk="0" hangingPunct="0">
              <a:defRPr sz="4000" b="1">
                <a:solidFill>
                  <a:srgbClr val="F9E73D"/>
                </a:solidFill>
                <a:latin typeface="Arial" charset="0"/>
              </a:defRPr>
            </a:lvl4pPr>
            <a:lvl5pPr marL="2057400" indent="-228600" eaLnBrk="0" hangingPunct="0">
              <a:defRPr sz="4000" b="1">
                <a:solidFill>
                  <a:srgbClr val="F9E73D"/>
                </a:solidFill>
                <a:latin typeface="Arial" charset="0"/>
              </a:defRPr>
            </a:lvl5pPr>
            <a:lvl6pPr marL="2514600" indent="-228600" algn="ctr" eaLnBrk="0" fontAlgn="base" hangingPunct="0">
              <a:spcBef>
                <a:spcPct val="0"/>
              </a:spcBef>
              <a:spcAft>
                <a:spcPct val="0"/>
              </a:spcAft>
              <a:defRPr sz="4000" b="1">
                <a:solidFill>
                  <a:srgbClr val="F9E73D"/>
                </a:solidFill>
                <a:latin typeface="Arial" charset="0"/>
              </a:defRPr>
            </a:lvl6pPr>
            <a:lvl7pPr marL="2971800" indent="-228600" algn="ctr" eaLnBrk="0" fontAlgn="base" hangingPunct="0">
              <a:spcBef>
                <a:spcPct val="0"/>
              </a:spcBef>
              <a:spcAft>
                <a:spcPct val="0"/>
              </a:spcAft>
              <a:defRPr sz="4000" b="1">
                <a:solidFill>
                  <a:srgbClr val="F9E73D"/>
                </a:solidFill>
                <a:latin typeface="Arial" charset="0"/>
              </a:defRPr>
            </a:lvl7pPr>
            <a:lvl8pPr marL="3429000" indent="-228600" algn="ctr" eaLnBrk="0" fontAlgn="base" hangingPunct="0">
              <a:spcBef>
                <a:spcPct val="0"/>
              </a:spcBef>
              <a:spcAft>
                <a:spcPct val="0"/>
              </a:spcAft>
              <a:defRPr sz="4000" b="1">
                <a:solidFill>
                  <a:srgbClr val="F9E73D"/>
                </a:solidFill>
                <a:latin typeface="Arial" charset="0"/>
              </a:defRPr>
            </a:lvl8pPr>
            <a:lvl9pPr marL="3886200" indent="-228600" algn="ctr" eaLnBrk="0" fontAlgn="base" hangingPunct="0">
              <a:spcBef>
                <a:spcPct val="0"/>
              </a:spcBef>
              <a:spcAft>
                <a:spcPct val="0"/>
              </a:spcAft>
              <a:defRPr sz="4000" b="1">
                <a:solidFill>
                  <a:srgbClr val="F9E73D"/>
                </a:solidFill>
                <a:latin typeface="Arial" charset="0"/>
              </a:defRPr>
            </a:lvl9pPr>
          </a:lstStyle>
          <a:p>
            <a:pPr eaLnBrk="1" fontAlgn="base" hangingPunct="1">
              <a:spcBef>
                <a:spcPct val="50000"/>
              </a:spcBef>
              <a:spcAft>
                <a:spcPct val="0"/>
              </a:spcAft>
              <a:defRPr/>
            </a:pPr>
            <a:fld id="{3E0B9B17-E8D6-4641-A0C5-C37667E543B7}" type="slidenum">
              <a:rPr lang="en-US" sz="1200" b="0" smtClean="0">
                <a:solidFill>
                  <a:srgbClr val="FFFFFF"/>
                </a:solidFill>
              </a:rPr>
              <a:pPr eaLnBrk="1" fontAlgn="base" hangingPunct="1">
                <a:spcBef>
                  <a:spcPct val="50000"/>
                </a:spcBef>
                <a:spcAft>
                  <a:spcPct val="0"/>
                </a:spcAft>
                <a:defRPr/>
              </a:pPr>
              <a:t>‹Nº›</a:t>
            </a:fld>
            <a:endParaRPr lang="en-US" sz="1200" b="0" smtClean="0">
              <a:solidFill>
                <a:srgbClr val="FFFFFF"/>
              </a:solidFill>
            </a:endParaRPr>
          </a:p>
        </p:txBody>
      </p:sp>
    </p:spTree>
    <p:extLst>
      <p:ext uri="{BB962C8B-B14F-4D97-AF65-F5344CB8AC3E}">
        <p14:creationId xmlns:p14="http://schemas.microsoft.com/office/powerpoint/2010/main" val="1519591990"/>
      </p:ext>
    </p:extLst>
  </p:cSld>
  <p:clrMap bg1="lt1" tx1="dk1" bg2="lt2" tx2="dk2" accent1="accent1" accent2="accent2" accent3="accent3" accent4="accent4" accent5="accent5" accent6="accent6" hlink="hlink" folHlink="folHlink"/>
  <p:sldLayoutIdLst>
    <p:sldLayoutId id="2147483687" r:id="rId1"/>
  </p:sldLayoutIdLst>
  <p:txStyles>
    <p:titleStyle>
      <a:lvl1pPr algn="ctr" rtl="0" eaLnBrk="0" fontAlgn="base" hangingPunct="0">
        <a:spcBef>
          <a:spcPct val="0"/>
        </a:spcBef>
        <a:spcAft>
          <a:spcPct val="0"/>
        </a:spcAft>
        <a:defRPr sz="4000" b="1">
          <a:solidFill>
            <a:srgbClr val="FFFF00"/>
          </a:solidFill>
          <a:latin typeface="+mj-lt"/>
          <a:ea typeface="+mj-ea"/>
          <a:cs typeface="+mj-cs"/>
        </a:defRPr>
      </a:lvl1pPr>
      <a:lvl2pPr algn="ctr" rtl="0" eaLnBrk="0" fontAlgn="base" hangingPunct="0">
        <a:spcBef>
          <a:spcPct val="0"/>
        </a:spcBef>
        <a:spcAft>
          <a:spcPct val="0"/>
        </a:spcAft>
        <a:defRPr sz="4000" b="1">
          <a:solidFill>
            <a:srgbClr val="FFFF00"/>
          </a:solidFill>
          <a:latin typeface="Arial" charset="0"/>
        </a:defRPr>
      </a:lvl2pPr>
      <a:lvl3pPr algn="ctr" rtl="0" eaLnBrk="0" fontAlgn="base" hangingPunct="0">
        <a:spcBef>
          <a:spcPct val="0"/>
        </a:spcBef>
        <a:spcAft>
          <a:spcPct val="0"/>
        </a:spcAft>
        <a:defRPr sz="4000" b="1">
          <a:solidFill>
            <a:srgbClr val="FFFF00"/>
          </a:solidFill>
          <a:latin typeface="Arial" charset="0"/>
        </a:defRPr>
      </a:lvl3pPr>
      <a:lvl4pPr algn="ctr" rtl="0" eaLnBrk="0" fontAlgn="base" hangingPunct="0">
        <a:spcBef>
          <a:spcPct val="0"/>
        </a:spcBef>
        <a:spcAft>
          <a:spcPct val="0"/>
        </a:spcAft>
        <a:defRPr sz="4000" b="1">
          <a:solidFill>
            <a:srgbClr val="FFFF00"/>
          </a:solidFill>
          <a:latin typeface="Arial" charset="0"/>
        </a:defRPr>
      </a:lvl4pPr>
      <a:lvl5pPr algn="ctr" rtl="0" eaLnBrk="0" fontAlgn="base" hangingPunct="0">
        <a:spcBef>
          <a:spcPct val="0"/>
        </a:spcBef>
        <a:spcAft>
          <a:spcPct val="0"/>
        </a:spcAft>
        <a:defRPr sz="4000" b="1">
          <a:solidFill>
            <a:srgbClr val="FFFF00"/>
          </a:solidFill>
          <a:latin typeface="Arial" charset="0"/>
        </a:defRPr>
      </a:lvl5pPr>
      <a:lvl6pPr marL="457200" algn="ctr" rtl="0" fontAlgn="base">
        <a:spcBef>
          <a:spcPct val="0"/>
        </a:spcBef>
        <a:spcAft>
          <a:spcPct val="0"/>
        </a:spcAft>
        <a:defRPr sz="4000" b="1">
          <a:solidFill>
            <a:srgbClr val="FFFF00"/>
          </a:solidFill>
          <a:latin typeface="Arial" charset="0"/>
        </a:defRPr>
      </a:lvl6pPr>
      <a:lvl7pPr marL="914400" algn="ctr" rtl="0" fontAlgn="base">
        <a:spcBef>
          <a:spcPct val="0"/>
        </a:spcBef>
        <a:spcAft>
          <a:spcPct val="0"/>
        </a:spcAft>
        <a:defRPr sz="4000" b="1">
          <a:solidFill>
            <a:srgbClr val="FFFF00"/>
          </a:solidFill>
          <a:latin typeface="Arial" charset="0"/>
        </a:defRPr>
      </a:lvl7pPr>
      <a:lvl8pPr marL="1371600" algn="ctr" rtl="0" fontAlgn="base">
        <a:spcBef>
          <a:spcPct val="0"/>
        </a:spcBef>
        <a:spcAft>
          <a:spcPct val="0"/>
        </a:spcAft>
        <a:defRPr sz="4000" b="1">
          <a:solidFill>
            <a:srgbClr val="FFFF00"/>
          </a:solidFill>
          <a:latin typeface="Arial" charset="0"/>
        </a:defRPr>
      </a:lvl8pPr>
      <a:lvl9pPr marL="1828800" algn="ctr" rtl="0" fontAlgn="base">
        <a:spcBef>
          <a:spcPct val="0"/>
        </a:spcBef>
        <a:spcAft>
          <a:spcPct val="0"/>
        </a:spcAft>
        <a:defRPr sz="4000" b="1">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90550"/>
            <a:ext cx="70627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447800"/>
            <a:ext cx="8477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Line 7"/>
          <p:cNvSpPr>
            <a:spLocks noChangeShapeType="1"/>
          </p:cNvSpPr>
          <p:nvPr/>
        </p:nvSpPr>
        <p:spPr bwMode="auto">
          <a:xfrm>
            <a:off x="0" y="1066800"/>
            <a:ext cx="9144000" cy="0"/>
          </a:xfrm>
          <a:prstGeom prst="line">
            <a:avLst/>
          </a:prstGeom>
          <a:noFill/>
          <a:ln w="12700">
            <a:solidFill>
              <a:srgbClr val="FFFF00"/>
            </a:solidFill>
            <a:round/>
            <a:headEnd/>
            <a:tailEnd/>
          </a:ln>
          <a:effectLst/>
        </p:spPr>
        <p:txBody>
          <a:bodyPr/>
          <a:lstStyle/>
          <a:p>
            <a:pPr>
              <a:defRPr/>
            </a:pPr>
            <a:endParaRPr lang="en-US" dirty="0">
              <a:solidFill>
                <a:srgbClr val="000000"/>
              </a:solidFill>
              <a:ea typeface="ＭＳ Ｐゴシック" pitchFamily="34" charset="-128"/>
            </a:endParaRPr>
          </a:p>
        </p:txBody>
      </p:sp>
      <p:sp>
        <p:nvSpPr>
          <p:cNvPr id="1033" name="Rectangle 9"/>
          <p:cNvSpPr>
            <a:spLocks noChangeArrowheads="1"/>
          </p:cNvSpPr>
          <p:nvPr/>
        </p:nvSpPr>
        <p:spPr bwMode="auto">
          <a:xfrm>
            <a:off x="2381250" y="6229350"/>
            <a:ext cx="2895600" cy="476250"/>
          </a:xfrm>
          <a:prstGeom prst="rect">
            <a:avLst/>
          </a:prstGeom>
          <a:noFill/>
          <a:ln w="9525">
            <a:noFill/>
            <a:miter lim="800000"/>
            <a:headEnd/>
            <a:tailEnd/>
          </a:ln>
          <a:effectLst/>
        </p:spPr>
        <p:txBody>
          <a:bodyPr/>
          <a:lstStyle/>
          <a:p>
            <a:pPr algn="r">
              <a:defRPr/>
            </a:pPr>
            <a:endParaRPr lang="en-US" sz="1400" dirty="0">
              <a:solidFill>
                <a:srgbClr val="FFFFFF"/>
              </a:solidFill>
              <a:ea typeface="ＭＳ Ｐゴシック" pitchFamily="34" charset="-128"/>
            </a:endParaRPr>
          </a:p>
        </p:txBody>
      </p:sp>
      <p:sp>
        <p:nvSpPr>
          <p:cNvPr id="1038" name="Text Box 14"/>
          <p:cNvSpPr txBox="1">
            <a:spLocks noChangeArrowheads="1"/>
          </p:cNvSpPr>
          <p:nvPr/>
        </p:nvSpPr>
        <p:spPr bwMode="auto">
          <a:xfrm>
            <a:off x="304800" y="76200"/>
            <a:ext cx="8631238" cy="457200"/>
          </a:xfrm>
          <a:prstGeom prst="rect">
            <a:avLst/>
          </a:prstGeom>
          <a:noFill/>
          <a:ln w="9525">
            <a:noFill/>
            <a:miter lim="800000"/>
            <a:headEnd/>
            <a:tailEnd/>
          </a:ln>
          <a:effectLst/>
        </p:spPr>
        <p:txBody>
          <a:bodyPr wrap="none" lIns="0" tIns="0" rIns="0" bIns="0" anchor="ctr"/>
          <a:lstStyle/>
          <a:p>
            <a:pPr algn="r">
              <a:defRPr/>
            </a:pPr>
            <a:endParaRPr lang="en-US" sz="2400" dirty="0">
              <a:solidFill>
                <a:srgbClr val="000000"/>
              </a:solidFill>
              <a:ea typeface="ＭＳ Ｐゴシック" pitchFamily="34" charset="-128"/>
            </a:endParaRPr>
          </a:p>
        </p:txBody>
      </p:sp>
      <p:sp>
        <p:nvSpPr>
          <p:cNvPr id="11" name="Rectangle 10"/>
          <p:cNvSpPr/>
          <p:nvPr/>
        </p:nvSpPr>
        <p:spPr>
          <a:xfrm>
            <a:off x="8647113" y="6564313"/>
            <a:ext cx="433387" cy="260350"/>
          </a:xfrm>
          <a:prstGeom prst="rect">
            <a:avLst/>
          </a:prstGeom>
        </p:spPr>
        <p:txBody>
          <a:bodyPr wrap="none">
            <a:spAutoFit/>
          </a:bodyPr>
          <a:lstStyle/>
          <a:p>
            <a:pPr fontAlgn="base">
              <a:spcBef>
                <a:spcPct val="0"/>
              </a:spcBef>
              <a:spcAft>
                <a:spcPct val="0"/>
              </a:spcAft>
              <a:defRPr/>
            </a:pPr>
            <a:fld id="{73F6F98F-0FE5-42C6-BBAE-7580FDCAB6AC}" type="slidenum">
              <a:rPr lang="en-US" sz="1100">
                <a:solidFill>
                  <a:srgbClr val="FFFFFF"/>
                </a:solidFill>
                <a:ea typeface="ＭＳ Ｐゴシック" charset="-128"/>
              </a:rPr>
              <a:pPr fontAlgn="base">
                <a:spcBef>
                  <a:spcPct val="0"/>
                </a:spcBef>
                <a:spcAft>
                  <a:spcPct val="0"/>
                </a:spcAft>
                <a:defRPr/>
              </a:pPr>
              <a:t>‹Nº›</a:t>
            </a:fld>
            <a:endParaRPr lang="en-US">
              <a:solidFill>
                <a:srgbClr val="FFFFFF"/>
              </a:solidFill>
              <a:ea typeface="ＭＳ Ｐゴシック" charset="-128"/>
            </a:endParaRPr>
          </a:p>
        </p:txBody>
      </p:sp>
    </p:spTree>
    <p:extLst>
      <p:ext uri="{BB962C8B-B14F-4D97-AF65-F5344CB8AC3E}">
        <p14:creationId xmlns:p14="http://schemas.microsoft.com/office/powerpoint/2010/main" val="182056823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Lst>
  <p:hf sldNum="0" hdr="0" ftr="0" dt="0"/>
  <p:txStyles>
    <p:titleStyle>
      <a:lvl1pPr algn="l" rtl="0" eaLnBrk="0" fontAlgn="base" hangingPunct="0">
        <a:lnSpc>
          <a:spcPct val="90000"/>
        </a:lnSpc>
        <a:spcBef>
          <a:spcPct val="0"/>
        </a:spcBef>
        <a:spcAft>
          <a:spcPct val="0"/>
        </a:spcAft>
        <a:defRPr sz="3000" b="1">
          <a:solidFill>
            <a:schemeClr val="bg1"/>
          </a:solidFill>
          <a:latin typeface="+mj-lt"/>
          <a:ea typeface="ＭＳ Ｐゴシック" charset="-128"/>
          <a:cs typeface="+mj-cs"/>
        </a:defRPr>
      </a:lvl1pPr>
      <a:lvl2pPr algn="l" rtl="0" eaLnBrk="0" fontAlgn="base" hangingPunct="0">
        <a:lnSpc>
          <a:spcPct val="90000"/>
        </a:lnSpc>
        <a:spcBef>
          <a:spcPct val="0"/>
        </a:spcBef>
        <a:spcAft>
          <a:spcPct val="0"/>
        </a:spcAft>
        <a:defRPr sz="3000" b="1">
          <a:solidFill>
            <a:schemeClr val="bg1"/>
          </a:solidFill>
          <a:latin typeface="Arial" charset="0"/>
          <a:ea typeface="ＭＳ Ｐゴシック" charset="-128"/>
          <a:cs typeface="Arial" charset="0"/>
        </a:defRPr>
      </a:lvl2pPr>
      <a:lvl3pPr algn="l" rtl="0" eaLnBrk="0" fontAlgn="base" hangingPunct="0">
        <a:lnSpc>
          <a:spcPct val="90000"/>
        </a:lnSpc>
        <a:spcBef>
          <a:spcPct val="0"/>
        </a:spcBef>
        <a:spcAft>
          <a:spcPct val="0"/>
        </a:spcAft>
        <a:defRPr sz="3000" b="1">
          <a:solidFill>
            <a:schemeClr val="bg1"/>
          </a:solidFill>
          <a:latin typeface="Arial" charset="0"/>
          <a:ea typeface="ＭＳ Ｐゴシック" charset="-128"/>
          <a:cs typeface="Arial" charset="0"/>
        </a:defRPr>
      </a:lvl3pPr>
      <a:lvl4pPr algn="l" rtl="0" eaLnBrk="0" fontAlgn="base" hangingPunct="0">
        <a:lnSpc>
          <a:spcPct val="90000"/>
        </a:lnSpc>
        <a:spcBef>
          <a:spcPct val="0"/>
        </a:spcBef>
        <a:spcAft>
          <a:spcPct val="0"/>
        </a:spcAft>
        <a:defRPr sz="3000" b="1">
          <a:solidFill>
            <a:schemeClr val="bg1"/>
          </a:solidFill>
          <a:latin typeface="Arial" charset="0"/>
          <a:ea typeface="ＭＳ Ｐゴシック" charset="-128"/>
          <a:cs typeface="Arial" charset="0"/>
        </a:defRPr>
      </a:lvl4pPr>
      <a:lvl5pPr algn="l" rtl="0" eaLnBrk="0" fontAlgn="base" hangingPunct="0">
        <a:lnSpc>
          <a:spcPct val="90000"/>
        </a:lnSpc>
        <a:spcBef>
          <a:spcPct val="0"/>
        </a:spcBef>
        <a:spcAft>
          <a:spcPct val="0"/>
        </a:spcAft>
        <a:defRPr sz="3000" b="1">
          <a:solidFill>
            <a:schemeClr val="bg1"/>
          </a:solidFill>
          <a:latin typeface="Arial" charset="0"/>
          <a:ea typeface="ＭＳ Ｐゴシック" charset="-128"/>
          <a:cs typeface="Arial" charset="0"/>
        </a:defRPr>
      </a:lvl5pPr>
      <a:lvl6pPr marL="457200" algn="l" rtl="0" fontAlgn="base">
        <a:lnSpc>
          <a:spcPct val="90000"/>
        </a:lnSpc>
        <a:spcBef>
          <a:spcPct val="0"/>
        </a:spcBef>
        <a:spcAft>
          <a:spcPct val="0"/>
        </a:spcAft>
        <a:defRPr sz="3400" b="1">
          <a:solidFill>
            <a:schemeClr val="bg1"/>
          </a:solidFill>
          <a:latin typeface="Arial" charset="0"/>
          <a:cs typeface="Arial" charset="0"/>
        </a:defRPr>
      </a:lvl6pPr>
      <a:lvl7pPr marL="914400" algn="l" rtl="0" fontAlgn="base">
        <a:lnSpc>
          <a:spcPct val="90000"/>
        </a:lnSpc>
        <a:spcBef>
          <a:spcPct val="0"/>
        </a:spcBef>
        <a:spcAft>
          <a:spcPct val="0"/>
        </a:spcAft>
        <a:defRPr sz="3400" b="1">
          <a:solidFill>
            <a:schemeClr val="bg1"/>
          </a:solidFill>
          <a:latin typeface="Arial" charset="0"/>
          <a:cs typeface="Arial" charset="0"/>
        </a:defRPr>
      </a:lvl7pPr>
      <a:lvl8pPr marL="1371600" algn="l" rtl="0" fontAlgn="base">
        <a:lnSpc>
          <a:spcPct val="90000"/>
        </a:lnSpc>
        <a:spcBef>
          <a:spcPct val="0"/>
        </a:spcBef>
        <a:spcAft>
          <a:spcPct val="0"/>
        </a:spcAft>
        <a:defRPr sz="3400" b="1">
          <a:solidFill>
            <a:schemeClr val="bg1"/>
          </a:solidFill>
          <a:latin typeface="Arial" charset="0"/>
          <a:cs typeface="Arial" charset="0"/>
        </a:defRPr>
      </a:lvl8pPr>
      <a:lvl9pPr marL="1828800" algn="l" rtl="0" fontAlgn="base">
        <a:lnSpc>
          <a:spcPct val="90000"/>
        </a:lnSpc>
        <a:spcBef>
          <a:spcPct val="0"/>
        </a:spcBef>
        <a:spcAft>
          <a:spcPct val="0"/>
        </a:spcAft>
        <a:defRPr sz="34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lr>
          <a:srgbClr val="FFFF00"/>
        </a:buClr>
        <a:buChar char="•"/>
        <a:defRPr sz="2600">
          <a:solidFill>
            <a:schemeClr val="bg1"/>
          </a:solidFill>
          <a:latin typeface="+mn-lt"/>
          <a:ea typeface="ＭＳ Ｐゴシック" charset="-128"/>
          <a:cs typeface="+mn-cs"/>
        </a:defRPr>
      </a:lvl1pPr>
      <a:lvl2pPr marL="742950" indent="-285750" algn="l" rtl="0" eaLnBrk="0" fontAlgn="base" hangingPunct="0">
        <a:spcBef>
          <a:spcPct val="20000"/>
        </a:spcBef>
        <a:spcAft>
          <a:spcPct val="0"/>
        </a:spcAft>
        <a:buClr>
          <a:schemeClr val="accent1"/>
        </a:buClr>
        <a:buFont typeface="Arial" pitchFamily="34" charset="0"/>
        <a:buChar char="–"/>
        <a:defRPr sz="2000">
          <a:solidFill>
            <a:schemeClr val="bg1"/>
          </a:solidFill>
          <a:latin typeface="+mn-lt"/>
          <a:ea typeface="ＭＳ Ｐゴシック" charset="-128"/>
          <a:cs typeface="+mn-cs"/>
        </a:defRPr>
      </a:lvl2pPr>
      <a:lvl3pPr marL="1143000" indent="-228600" algn="l" rtl="0" eaLnBrk="0" fontAlgn="base" hangingPunct="0">
        <a:spcBef>
          <a:spcPct val="20000"/>
        </a:spcBef>
        <a:spcAft>
          <a:spcPct val="0"/>
        </a:spcAft>
        <a:buClr>
          <a:schemeClr val="bg2"/>
        </a:buClr>
        <a:buChar char="•"/>
        <a:defRPr sz="2000">
          <a:solidFill>
            <a:schemeClr val="bg1"/>
          </a:solidFill>
          <a:latin typeface="+mn-lt"/>
          <a:ea typeface="ＭＳ Ｐゴシック" charset="-128"/>
          <a:cs typeface="+mn-cs"/>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128"/>
          <a:cs typeface="+mn-cs"/>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128"/>
          <a:cs typeface="+mn-cs"/>
        </a:defRPr>
      </a:lvl5pPr>
      <a:lvl6pPr marL="2514600" indent="-228600" algn="l" rtl="0" fontAlgn="base">
        <a:spcBef>
          <a:spcPct val="20000"/>
        </a:spcBef>
        <a:spcAft>
          <a:spcPct val="0"/>
        </a:spcAft>
        <a:buChar char="»"/>
        <a:defRPr>
          <a:solidFill>
            <a:schemeClr val="bg1"/>
          </a:solidFill>
          <a:latin typeface="+mn-lt"/>
          <a:cs typeface="+mn-cs"/>
        </a:defRPr>
      </a:lvl6pPr>
      <a:lvl7pPr marL="2971800" indent="-228600" algn="l" rtl="0" fontAlgn="base">
        <a:spcBef>
          <a:spcPct val="20000"/>
        </a:spcBef>
        <a:spcAft>
          <a:spcPct val="0"/>
        </a:spcAft>
        <a:buChar char="»"/>
        <a:defRPr>
          <a:solidFill>
            <a:schemeClr val="bg1"/>
          </a:solidFill>
          <a:latin typeface="+mn-lt"/>
          <a:cs typeface="+mn-cs"/>
        </a:defRPr>
      </a:lvl7pPr>
      <a:lvl8pPr marL="3429000" indent="-228600" algn="l" rtl="0" fontAlgn="base">
        <a:spcBef>
          <a:spcPct val="20000"/>
        </a:spcBef>
        <a:spcAft>
          <a:spcPct val="0"/>
        </a:spcAft>
        <a:buChar char="»"/>
        <a:defRPr>
          <a:solidFill>
            <a:schemeClr val="bg1"/>
          </a:solidFill>
          <a:latin typeface="+mn-lt"/>
          <a:cs typeface="+mn-cs"/>
        </a:defRPr>
      </a:lvl8pPr>
      <a:lvl9pPr marL="3886200" indent="-228600" algn="l" rtl="0" fontAlgn="base">
        <a:spcBef>
          <a:spcPct val="20000"/>
        </a:spcBef>
        <a:spcAft>
          <a:spcPct val="0"/>
        </a:spcAft>
        <a:buChar char="»"/>
        <a:defRPr>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666750"/>
            <a:ext cx="84645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5763" y="1828800"/>
            <a:ext cx="84550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7"/>
          <p:cNvSpPr/>
          <p:nvPr/>
        </p:nvSpPr>
        <p:spPr bwMode="auto">
          <a:xfrm>
            <a:off x="0" y="-1"/>
            <a:ext cx="9144000" cy="641351"/>
          </a:xfrm>
          <a:prstGeom prst="rect">
            <a:avLst/>
          </a:prstGeom>
          <a:gradFill flip="none" rotWithShape="1">
            <a:gsLst>
              <a:gs pos="0">
                <a:srgbClr val="2461AA">
                  <a:alpha val="51765"/>
                </a:srgbClr>
              </a:gs>
              <a:gs pos="60000">
                <a:schemeClr val="bg1"/>
              </a:gs>
              <a:gs pos="100000">
                <a:schemeClr val="bg1"/>
              </a:gs>
            </a:gsLst>
            <a:lin ang="16200000" scaled="1"/>
            <a:tileRect/>
          </a:gra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2B85B8"/>
              </a:buClr>
              <a:buFont typeface="Arial" charset="0"/>
              <a:buChar char="•"/>
              <a:defRPr/>
            </a:pPr>
            <a:endParaRPr lang="en-US" b="1" dirty="0">
              <a:solidFill>
                <a:srgbClr val="FFFFFF"/>
              </a:solidFill>
              <a:ea typeface="ＭＳ Ｐゴシック" pitchFamily="34" charset="-128"/>
            </a:endParaRPr>
          </a:p>
        </p:txBody>
      </p:sp>
      <p:sp>
        <p:nvSpPr>
          <p:cNvPr id="1031" name="Rectangle 8"/>
          <p:cNvSpPr>
            <a:spLocks noChangeArrowheads="1"/>
          </p:cNvSpPr>
          <p:nvPr/>
        </p:nvSpPr>
        <p:spPr bwMode="auto">
          <a:xfrm>
            <a:off x="287338" y="307975"/>
            <a:ext cx="170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200" smtClean="0">
                <a:solidFill>
                  <a:srgbClr val="CDCDCF"/>
                </a:solidFill>
                <a:ea typeface="MS PGothic" pitchFamily="34" charset="-128"/>
              </a:rPr>
              <a:t>clinicaloptions.com/hiv</a:t>
            </a:r>
          </a:p>
        </p:txBody>
      </p:sp>
      <p:sp>
        <p:nvSpPr>
          <p:cNvPr id="1032" name="Text Box 13"/>
          <p:cNvSpPr txBox="1">
            <a:spLocks noChangeArrowheads="1"/>
          </p:cNvSpPr>
          <p:nvPr/>
        </p:nvSpPr>
        <p:spPr bwMode="auto">
          <a:xfrm>
            <a:off x="284163" y="69850"/>
            <a:ext cx="7164387" cy="554038"/>
          </a:xfrm>
          <a:prstGeom prst="rect">
            <a:avLst/>
          </a:prstGeom>
          <a:noFill/>
          <a:ln>
            <a:noFill/>
          </a:ln>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6pPr>
            <a:lvl7pPr marL="29718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7pPr>
            <a:lvl8pPr marL="34290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8pPr>
            <a:lvl9pPr marL="38862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9pPr>
          </a:lstStyle>
          <a:p>
            <a:pPr eaLnBrk="1" fontAlgn="base" hangingPunct="1">
              <a:spcBef>
                <a:spcPct val="0"/>
              </a:spcBef>
              <a:spcAft>
                <a:spcPct val="0"/>
              </a:spcAft>
              <a:buFont typeface="Arial" pitchFamily="34" charset="0"/>
              <a:buNone/>
              <a:defRPr/>
            </a:pPr>
            <a:r>
              <a:rPr lang="en-US" sz="1500" b="0" smtClean="0">
                <a:solidFill>
                  <a:srgbClr val="FFFFFF"/>
                </a:solidFill>
                <a:ea typeface="ＭＳ Ｐゴシック" pitchFamily="34" charset="-128"/>
              </a:rPr>
              <a:t>Improving Practical Skills for Primary Care of HIV-Infected Patients</a:t>
            </a:r>
          </a:p>
          <a:p>
            <a:pPr eaLnBrk="1" fontAlgn="base" hangingPunct="1">
              <a:spcBef>
                <a:spcPct val="0"/>
              </a:spcBef>
              <a:spcAft>
                <a:spcPct val="0"/>
              </a:spcAft>
              <a:buFont typeface="Arial" pitchFamily="34" charset="0"/>
              <a:buNone/>
              <a:defRPr/>
            </a:pPr>
            <a:endParaRPr lang="en-US" sz="1500" b="0" smtClean="0">
              <a:solidFill>
                <a:srgbClr val="FFFFFF"/>
              </a:solidFill>
              <a:ea typeface="ＭＳ Ｐゴシック" pitchFamily="34" charset="-128"/>
            </a:endParaRPr>
          </a:p>
        </p:txBody>
      </p:sp>
      <p:pic>
        <p:nvPicPr>
          <p:cNvPr id="1033" name="Picture 10" descr="CCO_HIV_REVERSED.gif"/>
          <p:cNvPicPr>
            <a:picLocks noChangeAspect="1"/>
          </p:cNvPicPr>
          <p:nvPr/>
        </p:nvPicPr>
        <p:blipFill>
          <a:blip r:embed="rId13" cstate="print">
            <a:extLst>
              <a:ext uri="{28A0092B-C50C-407E-A947-70E740481C1C}">
                <a14:useLocalDpi xmlns:a14="http://schemas.microsoft.com/office/drawing/2010/main" val="0"/>
              </a:ext>
            </a:extLst>
          </a:blip>
          <a:srcRect t="688"/>
          <a:stretch>
            <a:fillRect/>
          </a:stretch>
        </p:blipFill>
        <p:spPr bwMode="auto">
          <a:xfrm>
            <a:off x="7569200" y="90488"/>
            <a:ext cx="13049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976754"/>
      </p:ext>
    </p:extLst>
  </p:cSld>
  <p:clrMap bg1="dk2" tx1="lt1" bg2="dk1"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chemeClr val="accent2"/>
        </a:buClr>
        <a:buFont typeface="Wingdings" pitchFamily="2" charset="2"/>
        <a:buChar char="§"/>
        <a:defRPr sz="24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chemeClr val="accent2"/>
        </a:buClr>
        <a:buFont typeface="Arial" pitchFamily="34" charset="0"/>
        <a:buChar char="–"/>
        <a:defRPr sz="2200">
          <a:solidFill>
            <a:srgbClr val="FEFDDE"/>
          </a:solidFill>
          <a:latin typeface="+mn-lt"/>
        </a:defRPr>
      </a:lvl2pPr>
      <a:lvl3pPr marL="1143000" indent="-228600" algn="l" rtl="0" eaLnBrk="0" fontAlgn="base" hangingPunct="0">
        <a:lnSpc>
          <a:spcPct val="90000"/>
        </a:lnSpc>
        <a:spcBef>
          <a:spcPts val="1000"/>
        </a:spcBef>
        <a:spcAft>
          <a:spcPts val="700"/>
        </a:spcAft>
        <a:buClr>
          <a:schemeClr val="accent2"/>
        </a:buClr>
        <a:buFont typeface="Arial" pitchFamily="34" charset="0"/>
        <a:buChar char="–"/>
        <a:defRPr sz="2000">
          <a:solidFill>
            <a:srgbClr val="FEFDDE"/>
          </a:solidFill>
          <a:latin typeface="+mn-lt"/>
        </a:defRPr>
      </a:lvl3pPr>
      <a:lvl4pPr marL="1600200" indent="-228600" algn="l" rtl="0" eaLnBrk="0" fontAlgn="base" hangingPunct="0">
        <a:lnSpc>
          <a:spcPct val="90000"/>
        </a:lnSpc>
        <a:spcBef>
          <a:spcPts val="1000"/>
        </a:spcBef>
        <a:spcAft>
          <a:spcPts val="700"/>
        </a:spcAft>
        <a:buClr>
          <a:schemeClr val="accent2"/>
        </a:buClr>
        <a:buFont typeface="Arial" pitchFamily="34" charset="0"/>
        <a:buChar char="–"/>
        <a:defRPr>
          <a:solidFill>
            <a:srgbClr val="FEFDDE"/>
          </a:solidFill>
          <a:latin typeface="+mn-lt"/>
        </a:defRPr>
      </a:lvl4pPr>
      <a:lvl5pPr marL="2057400" indent="-228600" algn="l" rtl="0" eaLnBrk="0" fontAlgn="base" hangingPunct="0">
        <a:lnSpc>
          <a:spcPct val="90000"/>
        </a:lnSpc>
        <a:spcBef>
          <a:spcPts val="1000"/>
        </a:spcBef>
        <a:spcAft>
          <a:spcPts val="700"/>
        </a:spcAft>
        <a:buClr>
          <a:schemeClr val="accent2"/>
        </a:buClr>
        <a:buFont typeface="Arial" pitchFamily="34" charset="0"/>
        <a:buChar char="–"/>
        <a:defRPr sz="16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666750"/>
            <a:ext cx="84645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5763" y="1828800"/>
            <a:ext cx="84550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7"/>
          <p:cNvSpPr/>
          <p:nvPr/>
        </p:nvSpPr>
        <p:spPr bwMode="auto">
          <a:xfrm>
            <a:off x="0" y="-1"/>
            <a:ext cx="9144000" cy="641351"/>
          </a:xfrm>
          <a:prstGeom prst="rect">
            <a:avLst/>
          </a:prstGeom>
          <a:gradFill flip="none" rotWithShape="1">
            <a:gsLst>
              <a:gs pos="0">
                <a:srgbClr val="2461AA">
                  <a:alpha val="51765"/>
                </a:srgbClr>
              </a:gs>
              <a:gs pos="60000">
                <a:schemeClr val="bg1"/>
              </a:gs>
              <a:gs pos="100000">
                <a:schemeClr val="bg1"/>
              </a:gs>
            </a:gsLst>
            <a:lin ang="16200000" scaled="1"/>
            <a:tileRect/>
          </a:gra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2B85B8"/>
              </a:buClr>
              <a:buFont typeface="Arial" charset="0"/>
              <a:buChar char="•"/>
              <a:defRPr/>
            </a:pPr>
            <a:endParaRPr lang="en-US" b="1" dirty="0">
              <a:solidFill>
                <a:srgbClr val="FFFFFF"/>
              </a:solidFill>
              <a:ea typeface="ＭＳ Ｐゴシック" pitchFamily="34" charset="-128"/>
            </a:endParaRPr>
          </a:p>
        </p:txBody>
      </p:sp>
      <p:sp>
        <p:nvSpPr>
          <p:cNvPr id="1031" name="Rectangle 8"/>
          <p:cNvSpPr>
            <a:spLocks noChangeArrowheads="1"/>
          </p:cNvSpPr>
          <p:nvPr/>
        </p:nvSpPr>
        <p:spPr bwMode="auto">
          <a:xfrm>
            <a:off x="287338" y="307975"/>
            <a:ext cx="170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200" smtClean="0">
                <a:solidFill>
                  <a:srgbClr val="CDCDCF"/>
                </a:solidFill>
                <a:ea typeface="MS PGothic" pitchFamily="34" charset="-128"/>
              </a:rPr>
              <a:t>clinicaloptions.com/hiv</a:t>
            </a:r>
          </a:p>
        </p:txBody>
      </p:sp>
      <p:sp>
        <p:nvSpPr>
          <p:cNvPr id="1032" name="Text Box 13"/>
          <p:cNvSpPr txBox="1">
            <a:spLocks noChangeArrowheads="1"/>
          </p:cNvSpPr>
          <p:nvPr/>
        </p:nvSpPr>
        <p:spPr bwMode="auto">
          <a:xfrm>
            <a:off x="284163" y="69850"/>
            <a:ext cx="7164387" cy="554038"/>
          </a:xfrm>
          <a:prstGeom prst="rect">
            <a:avLst/>
          </a:prstGeom>
          <a:noFill/>
          <a:ln>
            <a:noFill/>
          </a:ln>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6pPr>
            <a:lvl7pPr marL="29718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7pPr>
            <a:lvl8pPr marL="34290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8pPr>
            <a:lvl9pPr marL="38862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9pPr>
          </a:lstStyle>
          <a:p>
            <a:pPr eaLnBrk="1" fontAlgn="base" hangingPunct="1">
              <a:spcBef>
                <a:spcPct val="0"/>
              </a:spcBef>
              <a:spcAft>
                <a:spcPct val="0"/>
              </a:spcAft>
              <a:buFont typeface="Arial" pitchFamily="34" charset="0"/>
              <a:buNone/>
              <a:defRPr/>
            </a:pPr>
            <a:r>
              <a:rPr lang="en-US" sz="1500" b="0" smtClean="0">
                <a:solidFill>
                  <a:srgbClr val="FFFFFF"/>
                </a:solidFill>
                <a:ea typeface="ＭＳ Ｐゴシック" pitchFamily="34" charset="-128"/>
              </a:rPr>
              <a:t>Improving Practical Skills for Primary Care of HIV-Infected Patients</a:t>
            </a:r>
          </a:p>
          <a:p>
            <a:pPr eaLnBrk="1" fontAlgn="base" hangingPunct="1">
              <a:spcBef>
                <a:spcPct val="0"/>
              </a:spcBef>
              <a:spcAft>
                <a:spcPct val="0"/>
              </a:spcAft>
              <a:buFont typeface="Arial" pitchFamily="34" charset="0"/>
              <a:buNone/>
              <a:defRPr/>
            </a:pPr>
            <a:endParaRPr lang="en-US" sz="1500" b="0" smtClean="0">
              <a:solidFill>
                <a:srgbClr val="FFFFFF"/>
              </a:solidFill>
              <a:ea typeface="ＭＳ Ｐゴシック" pitchFamily="34" charset="-128"/>
            </a:endParaRPr>
          </a:p>
        </p:txBody>
      </p:sp>
      <p:pic>
        <p:nvPicPr>
          <p:cNvPr id="1033" name="Picture 10" descr="CCO_HIV_REVERSED.gif"/>
          <p:cNvPicPr>
            <a:picLocks noChangeAspect="1"/>
          </p:cNvPicPr>
          <p:nvPr/>
        </p:nvPicPr>
        <p:blipFill>
          <a:blip r:embed="rId13" cstate="print">
            <a:extLst>
              <a:ext uri="{28A0092B-C50C-407E-A947-70E740481C1C}">
                <a14:useLocalDpi xmlns:a14="http://schemas.microsoft.com/office/drawing/2010/main" val="0"/>
              </a:ext>
            </a:extLst>
          </a:blip>
          <a:srcRect t="688"/>
          <a:stretch>
            <a:fillRect/>
          </a:stretch>
        </p:blipFill>
        <p:spPr bwMode="auto">
          <a:xfrm>
            <a:off x="7569200" y="90488"/>
            <a:ext cx="13049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479884"/>
      </p:ext>
    </p:extLst>
  </p:cSld>
  <p:clrMap bg1="dk2" tx1="lt1" bg2="dk1"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chemeClr val="accent2"/>
        </a:buClr>
        <a:buFont typeface="Wingdings" pitchFamily="2" charset="2"/>
        <a:buChar char="§"/>
        <a:defRPr sz="24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chemeClr val="accent2"/>
        </a:buClr>
        <a:buFont typeface="Arial" pitchFamily="34" charset="0"/>
        <a:buChar char="–"/>
        <a:defRPr sz="2200">
          <a:solidFill>
            <a:srgbClr val="FEFDDE"/>
          </a:solidFill>
          <a:latin typeface="+mn-lt"/>
        </a:defRPr>
      </a:lvl2pPr>
      <a:lvl3pPr marL="1143000" indent="-228600" algn="l" rtl="0" eaLnBrk="0" fontAlgn="base" hangingPunct="0">
        <a:lnSpc>
          <a:spcPct val="90000"/>
        </a:lnSpc>
        <a:spcBef>
          <a:spcPts val="1000"/>
        </a:spcBef>
        <a:spcAft>
          <a:spcPts val="700"/>
        </a:spcAft>
        <a:buClr>
          <a:schemeClr val="accent2"/>
        </a:buClr>
        <a:buFont typeface="Arial" pitchFamily="34" charset="0"/>
        <a:buChar char="–"/>
        <a:defRPr sz="2000">
          <a:solidFill>
            <a:srgbClr val="FEFDDE"/>
          </a:solidFill>
          <a:latin typeface="+mn-lt"/>
        </a:defRPr>
      </a:lvl3pPr>
      <a:lvl4pPr marL="1600200" indent="-228600" algn="l" rtl="0" eaLnBrk="0" fontAlgn="base" hangingPunct="0">
        <a:lnSpc>
          <a:spcPct val="90000"/>
        </a:lnSpc>
        <a:spcBef>
          <a:spcPts val="1000"/>
        </a:spcBef>
        <a:spcAft>
          <a:spcPts val="700"/>
        </a:spcAft>
        <a:buClr>
          <a:schemeClr val="accent2"/>
        </a:buClr>
        <a:buFont typeface="Arial" pitchFamily="34" charset="0"/>
        <a:buChar char="–"/>
        <a:defRPr>
          <a:solidFill>
            <a:srgbClr val="FEFDDE"/>
          </a:solidFill>
          <a:latin typeface="+mn-lt"/>
        </a:defRPr>
      </a:lvl4pPr>
      <a:lvl5pPr marL="2057400" indent="-228600" algn="l" rtl="0" eaLnBrk="0" fontAlgn="base" hangingPunct="0">
        <a:lnSpc>
          <a:spcPct val="90000"/>
        </a:lnSpc>
        <a:spcBef>
          <a:spcPts val="1000"/>
        </a:spcBef>
        <a:spcAft>
          <a:spcPts val="700"/>
        </a:spcAft>
        <a:buClr>
          <a:schemeClr val="accent2"/>
        </a:buClr>
        <a:buFont typeface="Arial" pitchFamily="34" charset="0"/>
        <a:buChar char="–"/>
        <a:defRPr sz="16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008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2588" y="239713"/>
            <a:ext cx="846455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9" tIns="45703" rIns="91409" bIns="45703" numCol="1" anchor="ctr" anchorCtr="0" compatLnSpc="1">
            <a:prstTxWarp prst="textNoShape">
              <a:avLst/>
            </a:prstTxWarp>
          </a:bodyPr>
          <a:lstStyle/>
          <a:p>
            <a:pPr lvl="0"/>
            <a:r>
              <a:rPr lang="en-US" altLang="es-AR" smtClean="0"/>
              <a:t>Click to edit Master title style</a:t>
            </a:r>
          </a:p>
        </p:txBody>
      </p:sp>
      <p:sp>
        <p:nvSpPr>
          <p:cNvPr id="2051" name="Rectangle 3"/>
          <p:cNvSpPr>
            <a:spLocks noGrp="1" noChangeArrowheads="1"/>
          </p:cNvSpPr>
          <p:nvPr>
            <p:ph type="body" idx="1"/>
          </p:nvPr>
        </p:nvSpPr>
        <p:spPr bwMode="auto">
          <a:xfrm>
            <a:off x="385763" y="1612900"/>
            <a:ext cx="8455025"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9" tIns="45703" rIns="91409" bIns="45703" numCol="1" anchor="t" anchorCtr="0" compatLnSpc="1">
            <a:prstTxWarp prst="textNoShape">
              <a:avLst/>
            </a:prstTxWarp>
          </a:bodyPr>
          <a:lstStyle/>
          <a:p>
            <a:pPr lvl="0"/>
            <a:r>
              <a:rPr lang="en-US" altLang="es-AR" smtClean="0"/>
              <a:t>Click to edit Master text styles</a:t>
            </a:r>
          </a:p>
          <a:p>
            <a:pPr lvl="1"/>
            <a:r>
              <a:rPr lang="en-US" altLang="es-AR" smtClean="0"/>
              <a:t>Second level</a:t>
            </a:r>
          </a:p>
          <a:p>
            <a:pPr lvl="2"/>
            <a:r>
              <a:rPr lang="en-US" altLang="es-AR" smtClean="0"/>
              <a:t>Third level</a:t>
            </a:r>
          </a:p>
          <a:p>
            <a:pPr lvl="3"/>
            <a:r>
              <a:rPr lang="en-US" altLang="es-AR" smtClean="0"/>
              <a:t>Fourth level</a:t>
            </a:r>
          </a:p>
          <a:p>
            <a:pPr lvl="4"/>
            <a:r>
              <a:rPr lang="en-US" altLang="es-AR" smtClean="0"/>
              <a:t>Fifth level</a:t>
            </a:r>
          </a:p>
        </p:txBody>
      </p:sp>
    </p:spTree>
    <p:extLst>
      <p:ext uri="{BB962C8B-B14F-4D97-AF65-F5344CB8AC3E}">
        <p14:creationId xmlns:p14="http://schemas.microsoft.com/office/powerpoint/2010/main" val="2864167837"/>
      </p:ext>
    </p:extLst>
  </p:cSld>
  <p:clrMap bg1="dk2" tx1="lt1" bg2="dk1"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ransition/>
  <p:txStyles>
    <p:titleStyle>
      <a:lvl1pPr algn="l" rtl="0" eaLnBrk="0" fontAlgn="base" hangingPunct="0">
        <a:spcBef>
          <a:spcPct val="0"/>
        </a:spcBef>
        <a:spcAft>
          <a:spcPct val="0"/>
        </a:spcAft>
        <a:defRPr sz="3500" b="1">
          <a:solidFill>
            <a:schemeClr val="tx2"/>
          </a:solidFill>
          <a:latin typeface="+mj-lt"/>
          <a:ea typeface="+mj-ea"/>
          <a:cs typeface="+mj-cs"/>
        </a:defRPr>
      </a:lvl1pPr>
      <a:lvl2pPr algn="l" rtl="0" eaLnBrk="0" fontAlgn="base" hangingPunct="0">
        <a:spcBef>
          <a:spcPct val="0"/>
        </a:spcBef>
        <a:spcAft>
          <a:spcPct val="0"/>
        </a:spcAft>
        <a:defRPr sz="3500" b="1">
          <a:solidFill>
            <a:schemeClr val="tx2"/>
          </a:solidFill>
          <a:latin typeface="Arial" pitchFamily="34" charset="0"/>
          <a:cs typeface="Arial" pitchFamily="34" charset="0"/>
        </a:defRPr>
      </a:lvl2pPr>
      <a:lvl3pPr algn="l" rtl="0" eaLnBrk="0" fontAlgn="base" hangingPunct="0">
        <a:spcBef>
          <a:spcPct val="0"/>
        </a:spcBef>
        <a:spcAft>
          <a:spcPct val="0"/>
        </a:spcAft>
        <a:defRPr sz="3500" b="1">
          <a:solidFill>
            <a:schemeClr val="tx2"/>
          </a:solidFill>
          <a:latin typeface="Arial" pitchFamily="34" charset="0"/>
          <a:cs typeface="Arial" pitchFamily="34" charset="0"/>
        </a:defRPr>
      </a:lvl3pPr>
      <a:lvl4pPr algn="l" rtl="0" eaLnBrk="0" fontAlgn="base" hangingPunct="0">
        <a:spcBef>
          <a:spcPct val="0"/>
        </a:spcBef>
        <a:spcAft>
          <a:spcPct val="0"/>
        </a:spcAft>
        <a:defRPr sz="3500" b="1">
          <a:solidFill>
            <a:schemeClr val="tx2"/>
          </a:solidFill>
          <a:latin typeface="Arial" pitchFamily="34" charset="0"/>
          <a:cs typeface="Arial" pitchFamily="34" charset="0"/>
        </a:defRPr>
      </a:lvl4pPr>
      <a:lvl5pPr algn="l" rtl="0" eaLnBrk="0" fontAlgn="base" hangingPunct="0">
        <a:spcBef>
          <a:spcPct val="0"/>
        </a:spcBef>
        <a:spcAft>
          <a:spcPct val="0"/>
        </a:spcAft>
        <a:defRPr sz="3500" b="1">
          <a:solidFill>
            <a:schemeClr val="tx2"/>
          </a:solidFill>
          <a:latin typeface="Arial" pitchFamily="34" charset="0"/>
          <a:cs typeface="Arial" pitchFamily="34" charset="0"/>
        </a:defRPr>
      </a:lvl5pPr>
      <a:lvl6pPr marL="457200" algn="l" rtl="0" fontAlgn="base">
        <a:spcBef>
          <a:spcPct val="0"/>
        </a:spcBef>
        <a:spcAft>
          <a:spcPct val="0"/>
        </a:spcAft>
        <a:defRPr sz="3500" b="1">
          <a:solidFill>
            <a:schemeClr val="tx2"/>
          </a:solidFill>
          <a:latin typeface="Arial" pitchFamily="34" charset="0"/>
          <a:cs typeface="Arial" pitchFamily="34" charset="0"/>
        </a:defRPr>
      </a:lvl6pPr>
      <a:lvl7pPr marL="914400" algn="l" rtl="0" fontAlgn="base">
        <a:spcBef>
          <a:spcPct val="0"/>
        </a:spcBef>
        <a:spcAft>
          <a:spcPct val="0"/>
        </a:spcAft>
        <a:defRPr sz="3500" b="1">
          <a:solidFill>
            <a:schemeClr val="tx2"/>
          </a:solidFill>
          <a:latin typeface="Arial" pitchFamily="34" charset="0"/>
          <a:cs typeface="Arial" pitchFamily="34" charset="0"/>
        </a:defRPr>
      </a:lvl7pPr>
      <a:lvl8pPr marL="1371600" algn="l" rtl="0" fontAlgn="base">
        <a:spcBef>
          <a:spcPct val="0"/>
        </a:spcBef>
        <a:spcAft>
          <a:spcPct val="0"/>
        </a:spcAft>
        <a:defRPr sz="3500" b="1">
          <a:solidFill>
            <a:schemeClr val="tx2"/>
          </a:solidFill>
          <a:latin typeface="Arial" pitchFamily="34" charset="0"/>
          <a:cs typeface="Arial" pitchFamily="34" charset="0"/>
        </a:defRPr>
      </a:lvl8pPr>
      <a:lvl9pPr marL="1828800" algn="l" rtl="0" fontAlgn="base">
        <a:spcBef>
          <a:spcPct val="0"/>
        </a:spcBef>
        <a:spcAft>
          <a:spcPct val="0"/>
        </a:spcAft>
        <a:defRPr sz="3500" b="1">
          <a:solidFill>
            <a:schemeClr val="tx2"/>
          </a:solidFill>
          <a:latin typeface="Arial" pitchFamily="34" charset="0"/>
          <a:cs typeface="Arial" pitchFamily="34" charset="0"/>
        </a:defRPr>
      </a:lvl9pPr>
    </p:titleStyle>
    <p:bodyStyle>
      <a:lvl1pPr marL="342900" indent="-342900" algn="l" rtl="0" eaLnBrk="0" fontAlgn="base" hangingPunct="0">
        <a:lnSpc>
          <a:spcPct val="90000"/>
        </a:lnSpc>
        <a:spcBef>
          <a:spcPct val="35000"/>
        </a:spcBef>
        <a:spcAft>
          <a:spcPct val="25000"/>
        </a:spcAft>
        <a:buClr>
          <a:schemeClr val="accent2"/>
        </a:buClr>
        <a:buFont typeface="Wingdings" pitchFamily="2" charset="2"/>
        <a:buChar char="§"/>
        <a:defRPr sz="2400">
          <a:solidFill>
            <a:schemeClr val="tx1"/>
          </a:solidFill>
          <a:latin typeface="+mn-lt"/>
          <a:ea typeface="+mn-ea"/>
          <a:cs typeface="+mn-cs"/>
        </a:defRPr>
      </a:lvl1pPr>
      <a:lvl2pPr marL="739775" indent="-282575" algn="l" rtl="0" eaLnBrk="0" fontAlgn="base" hangingPunct="0">
        <a:lnSpc>
          <a:spcPct val="90000"/>
        </a:lnSpc>
        <a:spcBef>
          <a:spcPct val="35000"/>
        </a:spcBef>
        <a:spcAft>
          <a:spcPct val="25000"/>
        </a:spcAft>
        <a:buClr>
          <a:schemeClr val="accent2"/>
        </a:buClr>
        <a:buFont typeface="Arial" pitchFamily="34" charset="0"/>
        <a:buChar char="–"/>
        <a:defRPr sz="2300">
          <a:solidFill>
            <a:schemeClr val="tx1"/>
          </a:solidFill>
          <a:latin typeface="+mn-lt"/>
          <a:cs typeface="+mn-cs"/>
        </a:defRPr>
      </a:lvl2pPr>
      <a:lvl3pPr marL="1143000" indent="-228600" algn="l" rtl="0" eaLnBrk="0" fontAlgn="base" hangingPunct="0">
        <a:lnSpc>
          <a:spcPct val="90000"/>
        </a:lnSpc>
        <a:spcBef>
          <a:spcPct val="60000"/>
        </a:spcBef>
        <a:spcAft>
          <a:spcPct val="25000"/>
        </a:spcAft>
        <a:buClr>
          <a:schemeClr val="accent2"/>
        </a:buClr>
        <a:buFont typeface="Arial" pitchFamily="34" charset="0"/>
        <a:buChar char="–"/>
        <a:defRPr>
          <a:solidFill>
            <a:schemeClr val="tx1"/>
          </a:solidFill>
          <a:latin typeface="+mn-lt"/>
          <a:cs typeface="+mn-cs"/>
        </a:defRPr>
      </a:lvl3pPr>
      <a:lvl4pPr marL="1600200" indent="-228600" algn="l" rtl="0" eaLnBrk="0" fontAlgn="base" hangingPunct="0">
        <a:lnSpc>
          <a:spcPct val="90000"/>
        </a:lnSpc>
        <a:spcBef>
          <a:spcPct val="90000"/>
        </a:spcBef>
        <a:spcAft>
          <a:spcPct val="25000"/>
        </a:spcAft>
        <a:buClr>
          <a:schemeClr val="accent2"/>
        </a:buClr>
        <a:buFont typeface="Arial" pitchFamily="34" charset="0"/>
        <a:buChar char="–"/>
        <a:defRPr sz="1600">
          <a:solidFill>
            <a:schemeClr val="tx1"/>
          </a:solidFill>
          <a:latin typeface="+mn-lt"/>
          <a:cs typeface="+mn-cs"/>
        </a:defRPr>
      </a:lvl4pPr>
      <a:lvl5pPr marL="2057400" indent="-228600" algn="l" rtl="0" eaLnBrk="0" fontAlgn="base" hangingPunct="0">
        <a:lnSpc>
          <a:spcPct val="90000"/>
        </a:lnSpc>
        <a:spcBef>
          <a:spcPct val="100000"/>
        </a:spcBef>
        <a:spcAft>
          <a:spcPct val="25000"/>
        </a:spcAft>
        <a:buClr>
          <a:schemeClr val="accent2"/>
        </a:buClr>
        <a:buFont typeface="Arial" pitchFamily="34" charset="0"/>
        <a:buChar char="–"/>
        <a:defRPr sz="1400">
          <a:solidFill>
            <a:schemeClr val="tx1"/>
          </a:solidFill>
          <a:latin typeface="+mn-lt"/>
          <a:cs typeface="+mn-cs"/>
        </a:defRPr>
      </a:lvl5pPr>
      <a:lvl6pPr marL="2514600" indent="-228600" algn="l" rtl="0" fontAlgn="base">
        <a:lnSpc>
          <a:spcPct val="90000"/>
        </a:lnSpc>
        <a:spcBef>
          <a:spcPct val="100000"/>
        </a:spcBef>
        <a:spcAft>
          <a:spcPct val="25000"/>
        </a:spcAft>
        <a:buClr>
          <a:schemeClr val="accent2"/>
        </a:buClr>
        <a:buFont typeface="Arial" pitchFamily="34" charset="0"/>
        <a:buChar char="–"/>
        <a:defRPr sz="1400">
          <a:solidFill>
            <a:schemeClr val="tx1"/>
          </a:solidFill>
          <a:latin typeface="+mn-lt"/>
          <a:cs typeface="+mn-cs"/>
        </a:defRPr>
      </a:lvl6pPr>
      <a:lvl7pPr marL="2971800" indent="-228600" algn="l" rtl="0" fontAlgn="base">
        <a:lnSpc>
          <a:spcPct val="90000"/>
        </a:lnSpc>
        <a:spcBef>
          <a:spcPct val="100000"/>
        </a:spcBef>
        <a:spcAft>
          <a:spcPct val="25000"/>
        </a:spcAft>
        <a:buClr>
          <a:schemeClr val="accent2"/>
        </a:buClr>
        <a:buFont typeface="Arial" pitchFamily="34" charset="0"/>
        <a:buChar char="–"/>
        <a:defRPr sz="1400">
          <a:solidFill>
            <a:schemeClr val="tx1"/>
          </a:solidFill>
          <a:latin typeface="+mn-lt"/>
          <a:cs typeface="+mn-cs"/>
        </a:defRPr>
      </a:lvl7pPr>
      <a:lvl8pPr marL="3429000" indent="-228600" algn="l" rtl="0" fontAlgn="base">
        <a:lnSpc>
          <a:spcPct val="90000"/>
        </a:lnSpc>
        <a:spcBef>
          <a:spcPct val="100000"/>
        </a:spcBef>
        <a:spcAft>
          <a:spcPct val="25000"/>
        </a:spcAft>
        <a:buClr>
          <a:schemeClr val="accent2"/>
        </a:buClr>
        <a:buFont typeface="Arial" pitchFamily="34" charset="0"/>
        <a:buChar char="–"/>
        <a:defRPr sz="1400">
          <a:solidFill>
            <a:schemeClr val="tx1"/>
          </a:solidFill>
          <a:latin typeface="+mn-lt"/>
          <a:cs typeface="+mn-cs"/>
        </a:defRPr>
      </a:lvl8pPr>
      <a:lvl9pPr marL="3886200" indent="-228600" algn="l" rtl="0" fontAlgn="base">
        <a:lnSpc>
          <a:spcPct val="90000"/>
        </a:lnSpc>
        <a:spcBef>
          <a:spcPct val="100000"/>
        </a:spcBef>
        <a:spcAft>
          <a:spcPct val="25000"/>
        </a:spcAft>
        <a:buClr>
          <a:schemeClr val="accent2"/>
        </a:buClr>
        <a:buFont typeface="Arial" pitchFamily="34" charset="0"/>
        <a:buChar char="–"/>
        <a:defRPr sz="14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1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1.png"/><Relationship Id="rId4" Type="http://schemas.openxmlformats.org/officeDocument/2006/relationships/oleObject" Target="../embeddings/oleObject6.bin"/></Relationships>
</file>

<file path=ppt/slides/_rels/slide5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jpeg"/><Relationship Id="rId7" Type="http://schemas.openxmlformats.org/officeDocument/2006/relationships/image" Target="../media/image66.jpeg"/><Relationship Id="rId12" Type="http://schemas.openxmlformats.org/officeDocument/2006/relationships/image" Target="../media/image71.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65.png"/><Relationship Id="rId11" Type="http://schemas.openxmlformats.org/officeDocument/2006/relationships/image" Target="../media/image70.jpe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mailto:cnm@cnm.gov.ar"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omar.sued@huesped.org.ar" TargetMode="External"/><Relationship Id="rId2" Type="http://schemas.openxmlformats.org/officeDocument/2006/relationships/hyperlink" Target="mailto:Info@huesped.org.ar"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oleObject" Target="../embeddings/oleObject2.bin"/><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oleObject" Target="../embeddings/oleObject4.bin"/><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0" y="1667401"/>
            <a:ext cx="9144000" cy="1152127"/>
          </a:xfrm>
        </p:spPr>
        <p:txBody>
          <a:bodyPr>
            <a:normAutofit/>
          </a:bodyPr>
          <a:lstStyle/>
          <a:p>
            <a:r>
              <a:rPr lang="es-AR" b="1" dirty="0" smtClean="0">
                <a:solidFill>
                  <a:srgbClr val="FF0000"/>
                </a:solidFill>
              </a:rPr>
              <a:t>VIH-Sida</a:t>
            </a:r>
            <a:endParaRPr lang="es-AR" b="1" dirty="0">
              <a:solidFill>
                <a:srgbClr val="FF0000"/>
              </a:solidFill>
            </a:endParaRPr>
          </a:p>
        </p:txBody>
      </p:sp>
      <p:sp>
        <p:nvSpPr>
          <p:cNvPr id="6" name="5 Subtítulo"/>
          <p:cNvSpPr>
            <a:spLocks noGrp="1"/>
          </p:cNvSpPr>
          <p:nvPr>
            <p:ph type="subTitle" idx="1"/>
          </p:nvPr>
        </p:nvSpPr>
        <p:spPr>
          <a:xfrm>
            <a:off x="13648" y="2675512"/>
            <a:ext cx="9144000" cy="864097"/>
          </a:xfrm>
        </p:spPr>
        <p:txBody>
          <a:bodyPr>
            <a:normAutofit/>
          </a:bodyPr>
          <a:lstStyle/>
          <a:p>
            <a:r>
              <a:rPr lang="es-AR" dirty="0">
                <a:solidFill>
                  <a:schemeClr val="bg1">
                    <a:lumMod val="50000"/>
                  </a:schemeClr>
                </a:solidFill>
              </a:rPr>
              <a:t>estrategias de educación y prevención </a:t>
            </a:r>
            <a:r>
              <a:rPr lang="es-AR" dirty="0" smtClean="0">
                <a:solidFill>
                  <a:schemeClr val="bg1">
                    <a:lumMod val="50000"/>
                  </a:schemeClr>
                </a:solidFill>
              </a:rPr>
              <a:t>focalizada</a:t>
            </a:r>
          </a:p>
          <a:p>
            <a:endParaRPr lang="es-AR" dirty="0">
              <a:solidFill>
                <a:schemeClr val="bg1">
                  <a:lumMod val="50000"/>
                </a:schemeClr>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153" t="39739" r="6549" b="43097"/>
          <a:stretch/>
        </p:blipFill>
        <p:spPr bwMode="auto">
          <a:xfrm>
            <a:off x="0" y="4581128"/>
            <a:ext cx="9171296" cy="226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6191672" y="3750131"/>
            <a:ext cx="2952328" cy="830997"/>
          </a:xfrm>
          <a:prstGeom prst="rect">
            <a:avLst/>
          </a:prstGeom>
          <a:noFill/>
        </p:spPr>
        <p:txBody>
          <a:bodyPr wrap="square" rtlCol="0">
            <a:spAutoFit/>
          </a:bodyPr>
          <a:lstStyle/>
          <a:p>
            <a:r>
              <a:rPr lang="es-AR" sz="2400" dirty="0" err="1">
                <a:solidFill>
                  <a:schemeClr val="bg1">
                    <a:lumMod val="50000"/>
                  </a:schemeClr>
                </a:solidFill>
              </a:rPr>
              <a:t>Dr</a:t>
            </a:r>
            <a:r>
              <a:rPr lang="es-AR" sz="2400" dirty="0">
                <a:solidFill>
                  <a:schemeClr val="bg1">
                    <a:lumMod val="50000"/>
                  </a:schemeClr>
                </a:solidFill>
              </a:rPr>
              <a:t> Omar </a:t>
            </a:r>
            <a:r>
              <a:rPr lang="es-AR" sz="2400" dirty="0" err="1">
                <a:solidFill>
                  <a:schemeClr val="bg1">
                    <a:lumMod val="50000"/>
                  </a:schemeClr>
                </a:solidFill>
              </a:rPr>
              <a:t>Sued</a:t>
            </a:r>
            <a:endParaRPr lang="es-AR" sz="2400" dirty="0">
              <a:solidFill>
                <a:schemeClr val="bg1">
                  <a:lumMod val="50000"/>
                </a:schemeClr>
              </a:solidFill>
            </a:endParaRPr>
          </a:p>
          <a:p>
            <a:r>
              <a:rPr lang="es-AR" sz="2400" dirty="0">
                <a:solidFill>
                  <a:schemeClr val="bg1">
                    <a:lumMod val="50000"/>
                  </a:schemeClr>
                </a:solidFill>
              </a:rPr>
              <a:t>Fundación Huésped</a:t>
            </a:r>
          </a:p>
        </p:txBody>
      </p:sp>
    </p:spTree>
    <p:extLst>
      <p:ext uri="{BB962C8B-B14F-4D97-AF65-F5344CB8AC3E}">
        <p14:creationId xmlns:p14="http://schemas.microsoft.com/office/powerpoint/2010/main" val="1396857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0" y="2276475"/>
            <a:ext cx="9144000" cy="1754188"/>
          </a:xfrm>
          <a:prstGeom prst="rect">
            <a:avLst/>
          </a:prstGeom>
          <a:noFill/>
          <a:ln w="9525">
            <a:noFill/>
            <a:miter lim="800000"/>
            <a:headEnd/>
            <a:tailEnd/>
          </a:ln>
        </p:spPr>
        <p:txBody>
          <a:bodyPr>
            <a:spAutoFit/>
          </a:bodyPr>
          <a:lstStyle/>
          <a:p>
            <a:pPr algn="ctr">
              <a:spcBef>
                <a:spcPts val="0"/>
              </a:spcBef>
              <a:defRPr/>
            </a:pPr>
            <a:r>
              <a:rPr lang="es-AR" sz="5400" b="1" dirty="0">
                <a:solidFill>
                  <a:srgbClr val="FF0000"/>
                </a:solidFill>
                <a:latin typeface="Calibri" pitchFamily="34" charset="0"/>
              </a:rPr>
              <a:t>Historia Natural de la Enfermedad</a:t>
            </a:r>
            <a:endParaRPr lang="es-AR" sz="2800" dirty="0">
              <a:solidFill>
                <a:srgbClr val="FF0000"/>
              </a:solidFill>
              <a:latin typeface="Calibri" pitchFamily="34" charset="0"/>
              <a:ea typeface="ＭＳ Ｐゴシック" pitchFamily="-60" charset="-128"/>
              <a:cs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0" y="260648"/>
            <a:ext cx="9144000" cy="5760640"/>
            <a:chOff x="0" y="260648"/>
            <a:chExt cx="9144000" cy="5760640"/>
          </a:xfrm>
        </p:grpSpPr>
        <p:sp>
          <p:nvSpPr>
            <p:cNvPr id="184323" name="Text Box 3"/>
            <p:cNvSpPr txBox="1">
              <a:spLocks noChangeArrowheads="1"/>
            </p:cNvSpPr>
            <p:nvPr/>
          </p:nvSpPr>
          <p:spPr bwMode="auto">
            <a:xfrm>
              <a:off x="0" y="260648"/>
              <a:ext cx="9144000" cy="707886"/>
            </a:xfrm>
            <a:prstGeom prst="rect">
              <a:avLst/>
            </a:prstGeom>
            <a:noFill/>
            <a:ln w="9525">
              <a:noFill/>
              <a:miter lim="800000"/>
              <a:headEnd/>
              <a:tailEnd/>
            </a:ln>
            <a:effectLst/>
          </p:spPr>
          <p:txBody>
            <a:bodyPr wrap="square">
              <a:spAutoFit/>
            </a:bodyPr>
            <a:lstStyle/>
            <a:p>
              <a:pPr algn="ctr">
                <a:defRPr/>
              </a:pPr>
              <a:r>
                <a:rPr lang="es-ES_tradnl" sz="4000" b="1" dirty="0">
                  <a:solidFill>
                    <a:schemeClr val="accent5">
                      <a:lumMod val="75000"/>
                    </a:schemeClr>
                  </a:solidFill>
                  <a:latin typeface="Calibri" pitchFamily="34" charset="0"/>
                  <a:ea typeface="ＭＳ Ｐゴシック" pitchFamily="-60" charset="-128"/>
                  <a:cs typeface="+mn-cs"/>
                </a:rPr>
                <a:t>Virus de la Inmunodeficiencia Humana</a:t>
              </a:r>
              <a:endParaRPr lang="es-ES" sz="4000" b="1" dirty="0">
                <a:solidFill>
                  <a:schemeClr val="accent5">
                    <a:lumMod val="75000"/>
                  </a:schemeClr>
                </a:solidFill>
                <a:latin typeface="Calibri" pitchFamily="34" charset="0"/>
                <a:ea typeface="ＭＳ Ｐゴシック" pitchFamily="-60" charset="-128"/>
                <a:cs typeface="+mn-cs"/>
              </a:endParaRPr>
            </a:p>
          </p:txBody>
        </p:sp>
        <p:pic>
          <p:nvPicPr>
            <p:cNvPr id="200705" name="Picture 1"/>
            <p:cNvPicPr>
              <a:picLocks noChangeAspect="1" noChangeArrowheads="1"/>
            </p:cNvPicPr>
            <p:nvPr/>
          </p:nvPicPr>
          <p:blipFill>
            <a:blip r:embed="rId2" cstate="print"/>
            <a:srcRect/>
            <a:stretch>
              <a:fillRect/>
            </a:stretch>
          </p:blipFill>
          <p:spPr bwMode="auto">
            <a:xfrm>
              <a:off x="755576" y="980728"/>
              <a:ext cx="7704856" cy="5040560"/>
            </a:xfrm>
            <a:prstGeom prst="rect">
              <a:avLst/>
            </a:prstGeom>
            <a:noFill/>
            <a:ln w="9525">
              <a:noFill/>
              <a:miter lim="800000"/>
              <a:headEnd/>
              <a:tailEnd/>
            </a:ln>
            <a:effectLst/>
          </p:spPr>
        </p:pic>
        <p:sp>
          <p:nvSpPr>
            <p:cNvPr id="8" name="7 CuadroTexto"/>
            <p:cNvSpPr txBox="1"/>
            <p:nvPr/>
          </p:nvSpPr>
          <p:spPr>
            <a:xfrm>
              <a:off x="683568" y="908720"/>
              <a:ext cx="1512168" cy="369332"/>
            </a:xfrm>
            <a:prstGeom prst="rect">
              <a:avLst/>
            </a:prstGeom>
            <a:solidFill>
              <a:srgbClr val="FFFFFF"/>
            </a:solidFill>
          </p:spPr>
          <p:txBody>
            <a:bodyPr wrap="square" rtlCol="0">
              <a:spAutoFit/>
            </a:bodyPr>
            <a:lstStyle/>
            <a:p>
              <a:endParaRPr lang="es-AR" dirty="0"/>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a:xfrm>
            <a:off x="0" y="260350"/>
            <a:ext cx="9144000" cy="615950"/>
          </a:xfrm>
        </p:spPr>
        <p:txBody>
          <a:bodyPr anchor="b">
            <a:normAutofit fontScale="90000"/>
          </a:bodyPr>
          <a:lstStyle/>
          <a:p>
            <a:pPr>
              <a:defRPr/>
            </a:pPr>
            <a:r>
              <a:rPr lang="es-AR" b="1" dirty="0" smtClean="0">
                <a:solidFill>
                  <a:schemeClr val="accent5">
                    <a:lumMod val="75000"/>
                  </a:schemeClr>
                </a:solidFill>
                <a:latin typeface="Calibri" pitchFamily="34" charset="0"/>
                <a:cs typeface="+mj-cs"/>
              </a:rPr>
              <a:t>Diseminación del VIH</a:t>
            </a:r>
            <a:endParaRPr lang="es-AR" b="1" dirty="0">
              <a:solidFill>
                <a:schemeClr val="accent5">
                  <a:lumMod val="75000"/>
                </a:schemeClr>
              </a:solidFill>
              <a:latin typeface="Calibri" pitchFamily="34" charset="0"/>
              <a:cs typeface="+mj-cs"/>
            </a:endParaRPr>
          </a:p>
        </p:txBody>
      </p:sp>
      <p:sp>
        <p:nvSpPr>
          <p:cNvPr id="47107" name="Line 3"/>
          <p:cNvSpPr>
            <a:spLocks noChangeShapeType="1"/>
          </p:cNvSpPr>
          <p:nvPr/>
        </p:nvSpPr>
        <p:spPr bwMode="auto">
          <a:xfrm rot="16197894" flipH="1">
            <a:off x="-536575" y="3330575"/>
            <a:ext cx="3424238" cy="20638"/>
          </a:xfrm>
          <a:prstGeom prst="line">
            <a:avLst/>
          </a:prstGeom>
          <a:noFill/>
          <a:ln w="76200">
            <a:solidFill>
              <a:srgbClr val="FF9966"/>
            </a:solidFill>
            <a:round/>
            <a:headEnd/>
            <a:tailEnd/>
          </a:ln>
        </p:spPr>
        <p:txBody>
          <a:bodyPr wrap="none" anchor="ctr"/>
          <a:lstStyle/>
          <a:p>
            <a:endParaRPr lang="es-AR"/>
          </a:p>
        </p:txBody>
      </p:sp>
      <p:sp>
        <p:nvSpPr>
          <p:cNvPr id="47108" name="Text Box 4"/>
          <p:cNvSpPr txBox="1">
            <a:spLocks noChangeArrowheads="1"/>
          </p:cNvSpPr>
          <p:nvPr/>
        </p:nvSpPr>
        <p:spPr bwMode="auto">
          <a:xfrm>
            <a:off x="-36513" y="5157788"/>
            <a:ext cx="2339976" cy="584200"/>
          </a:xfrm>
          <a:prstGeom prst="rect">
            <a:avLst/>
          </a:prstGeom>
          <a:noFill/>
          <a:ln w="9525">
            <a:noFill/>
            <a:miter lim="800000"/>
            <a:headEnd/>
            <a:tailEnd/>
          </a:ln>
        </p:spPr>
        <p:txBody>
          <a:bodyPr>
            <a:spAutoFit/>
          </a:bodyPr>
          <a:lstStyle/>
          <a:p>
            <a:pPr algn="ctr"/>
            <a:r>
              <a:rPr lang="es-ES" sz="1600">
                <a:latin typeface="Calibri" pitchFamily="34" charset="0"/>
              </a:rPr>
              <a:t>Exposición de la mucosa a cuasi especies del VIH-1</a:t>
            </a:r>
            <a:endParaRPr lang="es-AR" sz="1600">
              <a:latin typeface="Calibri" pitchFamily="34" charset="0"/>
            </a:endParaRPr>
          </a:p>
        </p:txBody>
      </p:sp>
      <p:sp>
        <p:nvSpPr>
          <p:cNvPr id="47109" name="AutoShape 5"/>
          <p:cNvSpPr>
            <a:spLocks noChangeArrowheads="1"/>
          </p:cNvSpPr>
          <p:nvPr/>
        </p:nvSpPr>
        <p:spPr bwMode="auto">
          <a:xfrm rot="-5400000">
            <a:off x="1051719" y="3675857"/>
            <a:ext cx="228600" cy="474662"/>
          </a:xfrm>
          <a:prstGeom prst="downArrow">
            <a:avLst>
              <a:gd name="adj1" fmla="val 50000"/>
              <a:gd name="adj2" fmla="val 51910"/>
            </a:avLst>
          </a:prstGeom>
          <a:solidFill>
            <a:srgbClr val="66FF99"/>
          </a:solidFill>
          <a:ln w="9525">
            <a:solidFill>
              <a:srgbClr val="66FF99"/>
            </a:solidFill>
            <a:miter lim="800000"/>
            <a:headEnd/>
            <a:tailEnd/>
          </a:ln>
        </p:spPr>
        <p:txBody>
          <a:bodyPr wrap="none" anchor="ctr"/>
          <a:lstStyle/>
          <a:p>
            <a:endParaRPr lang="es-AR" sz="1600">
              <a:latin typeface="Calibri" pitchFamily="34" charset="0"/>
            </a:endParaRPr>
          </a:p>
        </p:txBody>
      </p:sp>
      <p:pic>
        <p:nvPicPr>
          <p:cNvPr id="47110" name="Picture 6" descr="brain"/>
          <p:cNvPicPr>
            <a:picLocks noChangeAspect="1" noChangeArrowheads="1"/>
          </p:cNvPicPr>
          <p:nvPr/>
        </p:nvPicPr>
        <p:blipFill>
          <a:blip r:embed="rId2" cstate="print"/>
          <a:srcRect/>
          <a:stretch>
            <a:fillRect/>
          </a:stretch>
        </p:blipFill>
        <p:spPr bwMode="auto">
          <a:xfrm>
            <a:off x="7812088" y="1628775"/>
            <a:ext cx="766762" cy="600075"/>
          </a:xfrm>
          <a:prstGeom prst="rect">
            <a:avLst/>
          </a:prstGeom>
          <a:noFill/>
          <a:ln w="9525">
            <a:noFill/>
            <a:miter lim="800000"/>
            <a:headEnd/>
            <a:tailEnd/>
          </a:ln>
        </p:spPr>
      </p:pic>
      <p:pic>
        <p:nvPicPr>
          <p:cNvPr id="47111" name="Picture 7" descr="spleen"/>
          <p:cNvPicPr>
            <a:picLocks noChangeAspect="1" noChangeArrowheads="1"/>
          </p:cNvPicPr>
          <p:nvPr/>
        </p:nvPicPr>
        <p:blipFill>
          <a:blip r:embed="rId3" cstate="print"/>
          <a:srcRect/>
          <a:stretch>
            <a:fillRect/>
          </a:stretch>
        </p:blipFill>
        <p:spPr bwMode="auto">
          <a:xfrm>
            <a:off x="8027988" y="2636838"/>
            <a:ext cx="373062" cy="661987"/>
          </a:xfrm>
          <a:prstGeom prst="rect">
            <a:avLst/>
          </a:prstGeom>
          <a:noFill/>
          <a:ln w="9525">
            <a:noFill/>
            <a:miter lim="800000"/>
            <a:headEnd/>
            <a:tailEnd/>
          </a:ln>
        </p:spPr>
      </p:pic>
      <p:pic>
        <p:nvPicPr>
          <p:cNvPr id="47112" name="Picture 8" descr="gut"/>
          <p:cNvPicPr>
            <a:picLocks noChangeAspect="1" noChangeArrowheads="1"/>
          </p:cNvPicPr>
          <p:nvPr/>
        </p:nvPicPr>
        <p:blipFill>
          <a:blip r:embed="rId4" cstate="print"/>
          <a:srcRect/>
          <a:stretch>
            <a:fillRect/>
          </a:stretch>
        </p:blipFill>
        <p:spPr bwMode="auto">
          <a:xfrm>
            <a:off x="7885113" y="4732685"/>
            <a:ext cx="652462" cy="1144587"/>
          </a:xfrm>
          <a:prstGeom prst="rect">
            <a:avLst/>
          </a:prstGeom>
          <a:noFill/>
          <a:ln w="9525">
            <a:noFill/>
            <a:miter lim="800000"/>
            <a:headEnd/>
            <a:tailEnd/>
          </a:ln>
        </p:spPr>
      </p:pic>
      <p:pic>
        <p:nvPicPr>
          <p:cNvPr id="47113" name="Picture 9" descr="lymph"/>
          <p:cNvPicPr>
            <a:picLocks noChangeAspect="1" noChangeArrowheads="1"/>
          </p:cNvPicPr>
          <p:nvPr/>
        </p:nvPicPr>
        <p:blipFill>
          <a:blip r:embed="rId5" cstate="print"/>
          <a:srcRect/>
          <a:stretch>
            <a:fillRect/>
          </a:stretch>
        </p:blipFill>
        <p:spPr bwMode="auto">
          <a:xfrm>
            <a:off x="7945438" y="3716338"/>
            <a:ext cx="609600" cy="514350"/>
          </a:xfrm>
          <a:prstGeom prst="rect">
            <a:avLst/>
          </a:prstGeom>
          <a:noFill/>
          <a:ln w="9525">
            <a:noFill/>
            <a:miter lim="800000"/>
            <a:headEnd/>
            <a:tailEnd/>
          </a:ln>
        </p:spPr>
      </p:pic>
      <p:sp>
        <p:nvSpPr>
          <p:cNvPr id="47114" name="Text Box 10"/>
          <p:cNvSpPr txBox="1">
            <a:spLocks noChangeArrowheads="1"/>
          </p:cNvSpPr>
          <p:nvPr/>
        </p:nvSpPr>
        <p:spPr bwMode="auto">
          <a:xfrm>
            <a:off x="7812088" y="2276475"/>
            <a:ext cx="812800" cy="339725"/>
          </a:xfrm>
          <a:prstGeom prst="rect">
            <a:avLst/>
          </a:prstGeom>
          <a:noFill/>
          <a:ln w="9525">
            <a:noFill/>
            <a:miter lim="800000"/>
            <a:headEnd/>
            <a:tailEnd/>
          </a:ln>
        </p:spPr>
        <p:txBody>
          <a:bodyPr>
            <a:spAutoFit/>
          </a:bodyPr>
          <a:lstStyle/>
          <a:p>
            <a:pPr algn="ctr"/>
            <a:r>
              <a:rPr lang="es-AR" sz="1600">
                <a:latin typeface="Calibri" pitchFamily="34" charset="0"/>
              </a:rPr>
              <a:t>Bazo</a:t>
            </a:r>
          </a:p>
        </p:txBody>
      </p:sp>
      <p:sp>
        <p:nvSpPr>
          <p:cNvPr id="47115" name="Text Box 11"/>
          <p:cNvSpPr txBox="1">
            <a:spLocks noChangeArrowheads="1"/>
          </p:cNvSpPr>
          <p:nvPr/>
        </p:nvSpPr>
        <p:spPr bwMode="auto">
          <a:xfrm>
            <a:off x="7164388" y="4292600"/>
            <a:ext cx="2016125" cy="469900"/>
          </a:xfrm>
          <a:prstGeom prst="rect">
            <a:avLst/>
          </a:prstGeom>
          <a:noFill/>
          <a:ln w="9525">
            <a:noFill/>
            <a:miter lim="800000"/>
            <a:headEnd/>
            <a:tailEnd/>
          </a:ln>
        </p:spPr>
        <p:txBody>
          <a:bodyPr>
            <a:spAutoFit/>
          </a:bodyPr>
          <a:lstStyle/>
          <a:p>
            <a:pPr algn="ctr">
              <a:lnSpc>
                <a:spcPct val="75000"/>
              </a:lnSpc>
            </a:pPr>
            <a:r>
              <a:rPr lang="es-ES" sz="1600">
                <a:latin typeface="Calibri" pitchFamily="34" charset="0"/>
              </a:rPr>
              <a:t>Tejido linfoide asociado al intestino</a:t>
            </a:r>
            <a:endParaRPr lang="es-AR" sz="1600">
              <a:latin typeface="Calibri" pitchFamily="34" charset="0"/>
            </a:endParaRPr>
          </a:p>
        </p:txBody>
      </p:sp>
      <p:sp>
        <p:nvSpPr>
          <p:cNvPr id="47116" name="Text Box 12"/>
          <p:cNvSpPr txBox="1">
            <a:spLocks noChangeArrowheads="1"/>
          </p:cNvSpPr>
          <p:nvPr/>
        </p:nvSpPr>
        <p:spPr bwMode="auto">
          <a:xfrm>
            <a:off x="7380288" y="3429000"/>
            <a:ext cx="1763712" cy="284163"/>
          </a:xfrm>
          <a:prstGeom prst="rect">
            <a:avLst/>
          </a:prstGeom>
          <a:noFill/>
          <a:ln w="9525">
            <a:noFill/>
            <a:miter lim="800000"/>
            <a:headEnd/>
            <a:tailEnd/>
          </a:ln>
        </p:spPr>
        <p:txBody>
          <a:bodyPr>
            <a:spAutoFit/>
          </a:bodyPr>
          <a:lstStyle/>
          <a:p>
            <a:pPr>
              <a:lnSpc>
                <a:spcPct val="75000"/>
              </a:lnSpc>
            </a:pPr>
            <a:r>
              <a:rPr lang="es-AR" sz="1600">
                <a:latin typeface="Calibri" pitchFamily="34" charset="0"/>
              </a:rPr>
              <a:t>Nódulos Linfáticos</a:t>
            </a:r>
          </a:p>
        </p:txBody>
      </p:sp>
      <p:sp>
        <p:nvSpPr>
          <p:cNvPr id="47117" name="Text Box 13"/>
          <p:cNvSpPr txBox="1">
            <a:spLocks noChangeArrowheads="1"/>
          </p:cNvSpPr>
          <p:nvPr/>
        </p:nvSpPr>
        <p:spPr bwMode="auto">
          <a:xfrm>
            <a:off x="7740650" y="1268413"/>
            <a:ext cx="935038" cy="338137"/>
          </a:xfrm>
          <a:prstGeom prst="rect">
            <a:avLst/>
          </a:prstGeom>
          <a:noFill/>
          <a:ln w="9525">
            <a:noFill/>
            <a:miter lim="800000"/>
            <a:headEnd/>
            <a:tailEnd/>
          </a:ln>
        </p:spPr>
        <p:txBody>
          <a:bodyPr>
            <a:spAutoFit/>
          </a:bodyPr>
          <a:lstStyle/>
          <a:p>
            <a:pPr algn="ctr"/>
            <a:r>
              <a:rPr lang="es-AR" sz="1600">
                <a:latin typeface="Calibri" pitchFamily="34" charset="0"/>
              </a:rPr>
              <a:t>Cerebro</a:t>
            </a:r>
          </a:p>
        </p:txBody>
      </p:sp>
      <p:pic>
        <p:nvPicPr>
          <p:cNvPr id="47118" name="Picture 14" descr="artery"/>
          <p:cNvPicPr>
            <a:picLocks noChangeAspect="1" noChangeArrowheads="1"/>
          </p:cNvPicPr>
          <p:nvPr/>
        </p:nvPicPr>
        <p:blipFill>
          <a:blip r:embed="rId6" cstate="print"/>
          <a:srcRect/>
          <a:stretch>
            <a:fillRect/>
          </a:stretch>
        </p:blipFill>
        <p:spPr bwMode="auto">
          <a:xfrm>
            <a:off x="6065838" y="3095625"/>
            <a:ext cx="339725" cy="1295400"/>
          </a:xfrm>
          <a:prstGeom prst="rect">
            <a:avLst/>
          </a:prstGeom>
          <a:noFill/>
          <a:ln w="9525">
            <a:noFill/>
            <a:miter lim="800000"/>
            <a:headEnd/>
            <a:tailEnd/>
          </a:ln>
        </p:spPr>
      </p:pic>
      <p:sp>
        <p:nvSpPr>
          <p:cNvPr id="47119" name="AutoShape 15"/>
          <p:cNvSpPr>
            <a:spLocks noChangeArrowheads="1"/>
          </p:cNvSpPr>
          <p:nvPr/>
        </p:nvSpPr>
        <p:spPr bwMode="auto">
          <a:xfrm rot="-8333128">
            <a:off x="6510338" y="4573588"/>
            <a:ext cx="1222375" cy="309562"/>
          </a:xfrm>
          <a:prstGeom prst="leftArrow">
            <a:avLst>
              <a:gd name="adj1" fmla="val 50000"/>
              <a:gd name="adj2" fmla="val 98718"/>
            </a:avLst>
          </a:prstGeom>
          <a:solidFill>
            <a:srgbClr val="66FF99"/>
          </a:solidFill>
          <a:ln w="9525">
            <a:solidFill>
              <a:srgbClr val="66FF99"/>
            </a:solidFill>
            <a:miter lim="800000"/>
            <a:headEnd/>
            <a:tailEnd/>
          </a:ln>
        </p:spPr>
        <p:txBody>
          <a:bodyPr wrap="none" anchor="ctr"/>
          <a:lstStyle/>
          <a:p>
            <a:endParaRPr lang="es-AR" sz="1600">
              <a:latin typeface="Calibri" pitchFamily="34" charset="0"/>
            </a:endParaRPr>
          </a:p>
        </p:txBody>
      </p:sp>
      <p:sp>
        <p:nvSpPr>
          <p:cNvPr id="47120" name="AutoShape 16"/>
          <p:cNvSpPr>
            <a:spLocks noChangeArrowheads="1"/>
          </p:cNvSpPr>
          <p:nvPr/>
        </p:nvSpPr>
        <p:spPr bwMode="auto">
          <a:xfrm rot="-10468396">
            <a:off x="6789738" y="3722688"/>
            <a:ext cx="812800" cy="381000"/>
          </a:xfrm>
          <a:prstGeom prst="leftArrow">
            <a:avLst>
              <a:gd name="adj1" fmla="val 50000"/>
              <a:gd name="adj2" fmla="val 53333"/>
            </a:avLst>
          </a:prstGeom>
          <a:solidFill>
            <a:srgbClr val="66FF99"/>
          </a:solidFill>
          <a:ln w="9525">
            <a:solidFill>
              <a:srgbClr val="66FF99"/>
            </a:solidFill>
            <a:miter lim="800000"/>
            <a:headEnd/>
            <a:tailEnd/>
          </a:ln>
        </p:spPr>
        <p:txBody>
          <a:bodyPr wrap="none" anchor="ctr"/>
          <a:lstStyle/>
          <a:p>
            <a:endParaRPr lang="es-AR" sz="1600">
              <a:latin typeface="Calibri" pitchFamily="34" charset="0"/>
            </a:endParaRPr>
          </a:p>
        </p:txBody>
      </p:sp>
      <p:sp>
        <p:nvSpPr>
          <p:cNvPr id="47121" name="AutoShape 17"/>
          <p:cNvSpPr>
            <a:spLocks noChangeArrowheads="1"/>
          </p:cNvSpPr>
          <p:nvPr/>
        </p:nvSpPr>
        <p:spPr bwMode="auto">
          <a:xfrm rot="20459728" flipH="1">
            <a:off x="7038975" y="2965450"/>
            <a:ext cx="744538" cy="304800"/>
          </a:xfrm>
          <a:prstGeom prst="leftArrow">
            <a:avLst>
              <a:gd name="adj1" fmla="val 50000"/>
              <a:gd name="adj2" fmla="val 61068"/>
            </a:avLst>
          </a:prstGeom>
          <a:solidFill>
            <a:srgbClr val="66FF99"/>
          </a:solidFill>
          <a:ln w="9525">
            <a:solidFill>
              <a:srgbClr val="66FF99"/>
            </a:solidFill>
            <a:miter lim="800000"/>
            <a:headEnd/>
            <a:tailEnd/>
          </a:ln>
        </p:spPr>
        <p:txBody>
          <a:bodyPr wrap="none" anchor="ctr"/>
          <a:lstStyle/>
          <a:p>
            <a:endParaRPr lang="es-AR" sz="1600">
              <a:latin typeface="Calibri" pitchFamily="34" charset="0"/>
            </a:endParaRPr>
          </a:p>
        </p:txBody>
      </p:sp>
      <p:sp>
        <p:nvSpPr>
          <p:cNvPr id="47122" name="AutoShape 18"/>
          <p:cNvSpPr>
            <a:spLocks noChangeArrowheads="1"/>
          </p:cNvSpPr>
          <p:nvPr/>
        </p:nvSpPr>
        <p:spPr bwMode="auto">
          <a:xfrm rot="18718494" flipH="1">
            <a:off x="6284119" y="2248694"/>
            <a:ext cx="1222375" cy="309563"/>
          </a:xfrm>
          <a:prstGeom prst="leftArrow">
            <a:avLst>
              <a:gd name="adj1" fmla="val 50000"/>
              <a:gd name="adj2" fmla="val 98718"/>
            </a:avLst>
          </a:prstGeom>
          <a:solidFill>
            <a:srgbClr val="66FF99"/>
          </a:solidFill>
          <a:ln w="9525">
            <a:solidFill>
              <a:srgbClr val="66FF99"/>
            </a:solidFill>
            <a:miter lim="800000"/>
            <a:headEnd/>
            <a:tailEnd/>
          </a:ln>
        </p:spPr>
        <p:txBody>
          <a:bodyPr wrap="none" anchor="ctr"/>
          <a:lstStyle/>
          <a:p>
            <a:endParaRPr lang="es-AR" sz="1600">
              <a:latin typeface="Calibri" pitchFamily="34" charset="0"/>
            </a:endParaRPr>
          </a:p>
        </p:txBody>
      </p:sp>
      <p:pic>
        <p:nvPicPr>
          <p:cNvPr id="47123" name="Picture 19" descr="dendritic1"/>
          <p:cNvPicPr>
            <a:picLocks noChangeAspect="1" noChangeArrowheads="1"/>
          </p:cNvPicPr>
          <p:nvPr/>
        </p:nvPicPr>
        <p:blipFill>
          <a:blip r:embed="rId7" cstate="print"/>
          <a:srcRect/>
          <a:stretch>
            <a:fillRect/>
          </a:stretch>
        </p:blipFill>
        <p:spPr bwMode="auto">
          <a:xfrm>
            <a:off x="1409700" y="3451225"/>
            <a:ext cx="608013" cy="676275"/>
          </a:xfrm>
          <a:prstGeom prst="rect">
            <a:avLst/>
          </a:prstGeom>
          <a:noFill/>
          <a:ln w="9525">
            <a:noFill/>
            <a:miter lim="800000"/>
            <a:headEnd/>
            <a:tailEnd/>
          </a:ln>
        </p:spPr>
      </p:pic>
      <p:pic>
        <p:nvPicPr>
          <p:cNvPr id="47124" name="Picture 20" descr="dendritic2"/>
          <p:cNvPicPr>
            <a:picLocks noChangeAspect="1" noChangeArrowheads="1"/>
          </p:cNvPicPr>
          <p:nvPr/>
        </p:nvPicPr>
        <p:blipFill>
          <a:blip r:embed="rId8" cstate="print"/>
          <a:srcRect/>
          <a:stretch>
            <a:fillRect/>
          </a:stretch>
        </p:blipFill>
        <p:spPr bwMode="auto">
          <a:xfrm>
            <a:off x="2522538" y="3106738"/>
            <a:ext cx="695325" cy="639762"/>
          </a:xfrm>
          <a:prstGeom prst="rect">
            <a:avLst/>
          </a:prstGeom>
          <a:noFill/>
          <a:ln w="9525">
            <a:noFill/>
            <a:miter lim="800000"/>
            <a:headEnd/>
            <a:tailEnd/>
          </a:ln>
        </p:spPr>
      </p:pic>
      <p:pic>
        <p:nvPicPr>
          <p:cNvPr id="47125" name="Picture 21" descr="lymph"/>
          <p:cNvPicPr>
            <a:picLocks noChangeAspect="1" noChangeArrowheads="1"/>
          </p:cNvPicPr>
          <p:nvPr/>
        </p:nvPicPr>
        <p:blipFill>
          <a:blip r:embed="rId5" cstate="print"/>
          <a:srcRect/>
          <a:stretch>
            <a:fillRect/>
          </a:stretch>
        </p:blipFill>
        <p:spPr bwMode="auto">
          <a:xfrm>
            <a:off x="4073525" y="3044825"/>
            <a:ext cx="715963" cy="604838"/>
          </a:xfrm>
          <a:prstGeom prst="rect">
            <a:avLst/>
          </a:prstGeom>
          <a:noFill/>
          <a:ln w="9525">
            <a:noFill/>
            <a:miter lim="800000"/>
            <a:headEnd/>
            <a:tailEnd/>
          </a:ln>
        </p:spPr>
      </p:pic>
      <p:sp>
        <p:nvSpPr>
          <p:cNvPr id="47126" name="AutoShape 22"/>
          <p:cNvSpPr>
            <a:spLocks noChangeArrowheads="1"/>
          </p:cNvSpPr>
          <p:nvPr/>
        </p:nvSpPr>
        <p:spPr bwMode="auto">
          <a:xfrm rot="-1088700">
            <a:off x="2022475" y="3494088"/>
            <a:ext cx="612775" cy="219075"/>
          </a:xfrm>
          <a:prstGeom prst="rightArrow">
            <a:avLst>
              <a:gd name="adj1" fmla="val 50000"/>
              <a:gd name="adj2" fmla="val 69928"/>
            </a:avLst>
          </a:prstGeom>
          <a:solidFill>
            <a:srgbClr val="66FF99"/>
          </a:solidFill>
          <a:ln w="9525">
            <a:solidFill>
              <a:srgbClr val="66FF99"/>
            </a:solidFill>
            <a:miter lim="800000"/>
            <a:headEnd/>
            <a:tailEnd/>
          </a:ln>
        </p:spPr>
        <p:txBody>
          <a:bodyPr wrap="none" anchor="ctr"/>
          <a:lstStyle/>
          <a:p>
            <a:endParaRPr lang="es-AR" sz="1600">
              <a:latin typeface="Calibri" pitchFamily="34" charset="0"/>
            </a:endParaRPr>
          </a:p>
        </p:txBody>
      </p:sp>
      <p:sp>
        <p:nvSpPr>
          <p:cNvPr id="47127" name="AutoShape 23"/>
          <p:cNvSpPr>
            <a:spLocks noChangeArrowheads="1"/>
          </p:cNvSpPr>
          <p:nvPr/>
        </p:nvSpPr>
        <p:spPr bwMode="auto">
          <a:xfrm rot="11383501" flipH="1">
            <a:off x="5045075" y="3449638"/>
            <a:ext cx="744538" cy="228600"/>
          </a:xfrm>
          <a:prstGeom prst="rightArrow">
            <a:avLst>
              <a:gd name="adj1" fmla="val 50000"/>
              <a:gd name="adj2" fmla="val 81424"/>
            </a:avLst>
          </a:prstGeom>
          <a:solidFill>
            <a:srgbClr val="66FF99"/>
          </a:solidFill>
          <a:ln w="9525">
            <a:solidFill>
              <a:srgbClr val="66FF99"/>
            </a:solidFill>
            <a:miter lim="800000"/>
            <a:headEnd/>
            <a:tailEnd/>
          </a:ln>
        </p:spPr>
        <p:txBody>
          <a:bodyPr wrap="none" anchor="ctr"/>
          <a:lstStyle/>
          <a:p>
            <a:endParaRPr lang="es-AR" sz="1600">
              <a:latin typeface="Calibri" pitchFamily="34" charset="0"/>
            </a:endParaRPr>
          </a:p>
        </p:txBody>
      </p:sp>
      <p:sp>
        <p:nvSpPr>
          <p:cNvPr id="47128" name="Text Box 24"/>
          <p:cNvSpPr txBox="1">
            <a:spLocks noChangeArrowheads="1"/>
          </p:cNvSpPr>
          <p:nvPr/>
        </p:nvSpPr>
        <p:spPr bwMode="auto">
          <a:xfrm>
            <a:off x="1258888" y="2997200"/>
            <a:ext cx="1082675" cy="469900"/>
          </a:xfrm>
          <a:prstGeom prst="rect">
            <a:avLst/>
          </a:prstGeom>
          <a:noFill/>
          <a:ln w="9525">
            <a:noFill/>
            <a:miter lim="800000"/>
            <a:headEnd/>
            <a:tailEnd/>
          </a:ln>
        </p:spPr>
        <p:txBody>
          <a:bodyPr>
            <a:spAutoFit/>
          </a:bodyPr>
          <a:lstStyle/>
          <a:p>
            <a:pPr algn="ctr">
              <a:lnSpc>
                <a:spcPct val="75000"/>
              </a:lnSpc>
            </a:pPr>
            <a:r>
              <a:rPr lang="es-AR" sz="1600" i="1">
                <a:latin typeface="Calibri" pitchFamily="34" charset="0"/>
              </a:rPr>
              <a:t>Célula dendrítica</a:t>
            </a:r>
            <a:endParaRPr lang="es-AR" sz="1600">
              <a:latin typeface="Calibri" pitchFamily="34" charset="0"/>
            </a:endParaRPr>
          </a:p>
        </p:txBody>
      </p:sp>
      <p:sp>
        <p:nvSpPr>
          <p:cNvPr id="47129" name="Text Box 25"/>
          <p:cNvSpPr txBox="1">
            <a:spLocks noChangeArrowheads="1"/>
          </p:cNvSpPr>
          <p:nvPr/>
        </p:nvSpPr>
        <p:spPr bwMode="auto">
          <a:xfrm>
            <a:off x="2290763" y="2697163"/>
            <a:ext cx="1344612" cy="469900"/>
          </a:xfrm>
          <a:prstGeom prst="rect">
            <a:avLst/>
          </a:prstGeom>
          <a:noFill/>
          <a:ln w="9525">
            <a:noFill/>
            <a:miter lim="800000"/>
            <a:headEnd/>
            <a:tailEnd/>
          </a:ln>
        </p:spPr>
        <p:txBody>
          <a:bodyPr>
            <a:spAutoFit/>
          </a:bodyPr>
          <a:lstStyle/>
          <a:p>
            <a:pPr algn="ctr">
              <a:lnSpc>
                <a:spcPct val="75000"/>
              </a:lnSpc>
            </a:pPr>
            <a:r>
              <a:rPr lang="es-AR" sz="1600" i="1">
                <a:latin typeface="Calibri" pitchFamily="34" charset="0"/>
              </a:rPr>
              <a:t>Linfocito CD4+ </a:t>
            </a:r>
          </a:p>
        </p:txBody>
      </p:sp>
      <p:sp>
        <p:nvSpPr>
          <p:cNvPr id="47130" name="AutoShape 26"/>
          <p:cNvSpPr>
            <a:spLocks noChangeArrowheads="1"/>
          </p:cNvSpPr>
          <p:nvPr/>
        </p:nvSpPr>
        <p:spPr bwMode="auto">
          <a:xfrm rot="-5400000">
            <a:off x="3403601" y="3148012"/>
            <a:ext cx="228600" cy="339725"/>
          </a:xfrm>
          <a:prstGeom prst="downArrow">
            <a:avLst>
              <a:gd name="adj1" fmla="val 50000"/>
              <a:gd name="adj2" fmla="val 37153"/>
            </a:avLst>
          </a:prstGeom>
          <a:solidFill>
            <a:srgbClr val="66FF99"/>
          </a:solidFill>
          <a:ln w="9525">
            <a:solidFill>
              <a:srgbClr val="66FF99"/>
            </a:solidFill>
            <a:miter lim="800000"/>
            <a:headEnd/>
            <a:tailEnd/>
          </a:ln>
        </p:spPr>
        <p:txBody>
          <a:bodyPr wrap="none" anchor="ctr"/>
          <a:lstStyle/>
          <a:p>
            <a:endParaRPr lang="es-AR" sz="1600">
              <a:latin typeface="Calibri" pitchFamily="34" charset="0"/>
            </a:endParaRPr>
          </a:p>
        </p:txBody>
      </p:sp>
      <p:sp>
        <p:nvSpPr>
          <p:cNvPr id="47131" name="Text Box 27"/>
          <p:cNvSpPr txBox="1">
            <a:spLocks noChangeArrowheads="1"/>
          </p:cNvSpPr>
          <p:nvPr/>
        </p:nvSpPr>
        <p:spPr bwMode="auto">
          <a:xfrm>
            <a:off x="7127875" y="5827167"/>
            <a:ext cx="2016125" cy="338137"/>
          </a:xfrm>
          <a:prstGeom prst="rect">
            <a:avLst/>
          </a:prstGeom>
          <a:noFill/>
          <a:ln w="9525">
            <a:noFill/>
            <a:miter lim="800000"/>
            <a:headEnd/>
            <a:tailEnd/>
          </a:ln>
        </p:spPr>
        <p:txBody>
          <a:bodyPr>
            <a:spAutoFit/>
          </a:bodyPr>
          <a:lstStyle/>
          <a:p>
            <a:pPr algn="ctr"/>
            <a:r>
              <a:rPr lang="es-AR" sz="1600" dirty="0">
                <a:latin typeface="Calibri" pitchFamily="34" charset="0"/>
              </a:rPr>
              <a:t>Difusión generalizada</a:t>
            </a:r>
          </a:p>
        </p:txBody>
      </p:sp>
      <p:sp>
        <p:nvSpPr>
          <p:cNvPr id="47132" name="Text Box 28"/>
          <p:cNvSpPr txBox="1">
            <a:spLocks noChangeArrowheads="1"/>
          </p:cNvSpPr>
          <p:nvPr/>
        </p:nvSpPr>
        <p:spPr bwMode="auto">
          <a:xfrm>
            <a:off x="5219700" y="4797425"/>
            <a:ext cx="1873250" cy="1076325"/>
          </a:xfrm>
          <a:prstGeom prst="rect">
            <a:avLst/>
          </a:prstGeom>
          <a:noFill/>
          <a:ln w="9525">
            <a:noFill/>
            <a:miter lim="800000"/>
            <a:headEnd/>
            <a:tailEnd/>
          </a:ln>
        </p:spPr>
        <p:txBody>
          <a:bodyPr>
            <a:spAutoFit/>
          </a:bodyPr>
          <a:lstStyle/>
          <a:p>
            <a:pPr algn="ctr"/>
            <a:r>
              <a:rPr lang="es-ES" sz="1600" dirty="0">
                <a:latin typeface="Calibri" pitchFamily="34" charset="0"/>
              </a:rPr>
              <a:t>Entrada de virus</a:t>
            </a:r>
          </a:p>
          <a:p>
            <a:pPr algn="ctr"/>
            <a:r>
              <a:rPr lang="es-ES" sz="1600" dirty="0">
                <a:latin typeface="Calibri" pitchFamily="34" charset="0"/>
              </a:rPr>
              <a:t>las células infectadas en el torrente sanguíneo</a:t>
            </a:r>
            <a:endParaRPr lang="es-AR" sz="1600" dirty="0">
              <a:latin typeface="Calibri" pitchFamily="34" charset="0"/>
            </a:endParaRPr>
          </a:p>
        </p:txBody>
      </p:sp>
      <p:sp>
        <p:nvSpPr>
          <p:cNvPr id="47133" name="Text Box 29"/>
          <p:cNvSpPr txBox="1">
            <a:spLocks noChangeArrowheads="1"/>
          </p:cNvSpPr>
          <p:nvPr/>
        </p:nvSpPr>
        <p:spPr bwMode="auto">
          <a:xfrm>
            <a:off x="4500563" y="3716338"/>
            <a:ext cx="1584325" cy="1077912"/>
          </a:xfrm>
          <a:prstGeom prst="rect">
            <a:avLst/>
          </a:prstGeom>
          <a:noFill/>
          <a:ln w="9525">
            <a:noFill/>
            <a:miter lim="800000"/>
            <a:headEnd/>
            <a:tailEnd/>
          </a:ln>
        </p:spPr>
        <p:txBody>
          <a:bodyPr>
            <a:spAutoFit/>
          </a:bodyPr>
          <a:lstStyle/>
          <a:p>
            <a:pPr algn="ctr"/>
            <a:r>
              <a:rPr lang="es-ES" sz="1600">
                <a:latin typeface="Calibri" pitchFamily="34" charset="0"/>
              </a:rPr>
              <a:t>Diseminación de la infección</a:t>
            </a:r>
          </a:p>
          <a:p>
            <a:pPr algn="ctr"/>
            <a:r>
              <a:rPr lang="es-ES" sz="1600">
                <a:latin typeface="Calibri" pitchFamily="34" charset="0"/>
              </a:rPr>
              <a:t>al activarse el CD4+</a:t>
            </a:r>
            <a:endParaRPr lang="es-AR" sz="1600">
              <a:latin typeface="Calibri" pitchFamily="34" charset="0"/>
            </a:endParaRPr>
          </a:p>
        </p:txBody>
      </p:sp>
      <p:sp>
        <p:nvSpPr>
          <p:cNvPr id="47134" name="Text Box 30"/>
          <p:cNvSpPr txBox="1">
            <a:spLocks noChangeArrowheads="1"/>
          </p:cNvSpPr>
          <p:nvPr/>
        </p:nvSpPr>
        <p:spPr bwMode="auto">
          <a:xfrm>
            <a:off x="3492500" y="2276475"/>
            <a:ext cx="2032000" cy="831850"/>
          </a:xfrm>
          <a:prstGeom prst="rect">
            <a:avLst/>
          </a:prstGeom>
          <a:noFill/>
          <a:ln w="9525">
            <a:noFill/>
            <a:miter lim="800000"/>
            <a:headEnd/>
            <a:tailEnd/>
          </a:ln>
        </p:spPr>
        <p:txBody>
          <a:bodyPr>
            <a:spAutoFit/>
          </a:bodyPr>
          <a:lstStyle/>
          <a:p>
            <a:pPr algn="ctr"/>
            <a:r>
              <a:rPr lang="es-AR" sz="1600" dirty="0">
                <a:latin typeface="Calibri" pitchFamily="34" charset="0"/>
              </a:rPr>
              <a:t>Transporte de virus a los nódulos linfáticos regionales</a:t>
            </a:r>
          </a:p>
        </p:txBody>
      </p:sp>
      <p:sp>
        <p:nvSpPr>
          <p:cNvPr id="47135" name="Text Box 31"/>
          <p:cNvSpPr txBox="1">
            <a:spLocks noChangeArrowheads="1"/>
          </p:cNvSpPr>
          <p:nvPr/>
        </p:nvSpPr>
        <p:spPr bwMode="auto">
          <a:xfrm>
            <a:off x="2108200" y="3770313"/>
            <a:ext cx="2000250" cy="830262"/>
          </a:xfrm>
          <a:prstGeom prst="rect">
            <a:avLst/>
          </a:prstGeom>
          <a:noFill/>
          <a:ln w="9525">
            <a:noFill/>
            <a:miter lim="800000"/>
            <a:headEnd/>
            <a:tailEnd/>
          </a:ln>
        </p:spPr>
        <p:txBody>
          <a:bodyPr>
            <a:spAutoFit/>
          </a:bodyPr>
          <a:lstStyle/>
          <a:p>
            <a:pPr algn="ctr"/>
            <a:r>
              <a:rPr lang="es-ES" sz="1600">
                <a:latin typeface="Calibri" pitchFamily="34" charset="0"/>
              </a:rPr>
              <a:t>Fusión de células dendríticas y linfocitos CD4 +</a:t>
            </a:r>
            <a:endParaRPr lang="es-AR" sz="1600">
              <a:latin typeface="Calibri" pitchFamily="34" charset="0"/>
            </a:endParaRPr>
          </a:p>
        </p:txBody>
      </p:sp>
      <p:sp>
        <p:nvSpPr>
          <p:cNvPr id="47136" name="Text Box 32"/>
          <p:cNvSpPr txBox="1">
            <a:spLocks noChangeArrowheads="1"/>
          </p:cNvSpPr>
          <p:nvPr/>
        </p:nvSpPr>
        <p:spPr bwMode="auto">
          <a:xfrm>
            <a:off x="1146175" y="4581525"/>
            <a:ext cx="1770063" cy="584200"/>
          </a:xfrm>
          <a:prstGeom prst="rect">
            <a:avLst/>
          </a:prstGeom>
          <a:noFill/>
          <a:ln w="9525">
            <a:noFill/>
            <a:miter lim="800000"/>
            <a:headEnd/>
            <a:tailEnd/>
          </a:ln>
        </p:spPr>
        <p:txBody>
          <a:bodyPr>
            <a:spAutoFit/>
          </a:bodyPr>
          <a:lstStyle/>
          <a:p>
            <a:pPr algn="ctr"/>
            <a:r>
              <a:rPr lang="es-AR" sz="1600">
                <a:latin typeface="Calibri" pitchFamily="34" charset="0"/>
              </a:rPr>
              <a:t>Infección selectiva por cepas R5</a:t>
            </a:r>
          </a:p>
        </p:txBody>
      </p:sp>
      <p:sp>
        <p:nvSpPr>
          <p:cNvPr id="47137" name="Text Box 33"/>
          <p:cNvSpPr txBox="1">
            <a:spLocks noChangeArrowheads="1"/>
          </p:cNvSpPr>
          <p:nvPr/>
        </p:nvSpPr>
        <p:spPr bwMode="auto">
          <a:xfrm>
            <a:off x="2915552" y="6473651"/>
            <a:ext cx="3672672" cy="307777"/>
          </a:xfrm>
          <a:prstGeom prst="rect">
            <a:avLst/>
          </a:prstGeom>
          <a:noFill/>
          <a:ln w="9525">
            <a:noFill/>
            <a:miter lim="800000"/>
            <a:headEnd/>
            <a:tailEnd/>
          </a:ln>
        </p:spPr>
        <p:txBody>
          <a:bodyPr wrap="none">
            <a:spAutoFit/>
          </a:bodyPr>
          <a:lstStyle/>
          <a:p>
            <a:r>
              <a:rPr lang="es-AR" sz="1400" i="1" dirty="0">
                <a:solidFill>
                  <a:schemeClr val="bg1"/>
                </a:solidFill>
                <a:latin typeface="Calibri" pitchFamily="34" charset="0"/>
              </a:rPr>
              <a:t>Adaptado de </a:t>
            </a:r>
            <a:r>
              <a:rPr lang="es-AR" sz="1400" i="1" dirty="0" err="1">
                <a:solidFill>
                  <a:schemeClr val="bg1"/>
                </a:solidFill>
                <a:latin typeface="Calibri" pitchFamily="34" charset="0"/>
              </a:rPr>
              <a:t>Kahn</a:t>
            </a:r>
            <a:r>
              <a:rPr lang="es-AR" sz="1400" i="1" dirty="0">
                <a:solidFill>
                  <a:schemeClr val="bg1"/>
                </a:solidFill>
                <a:latin typeface="Calibri" pitchFamily="34" charset="0"/>
              </a:rPr>
              <a:t> et al., NEJM 1998; 339(1): 34</a:t>
            </a:r>
          </a:p>
        </p:txBody>
      </p:sp>
      <p:sp>
        <p:nvSpPr>
          <p:cNvPr id="47138" name="Freeform 34"/>
          <p:cNvSpPr>
            <a:spLocks/>
          </p:cNvSpPr>
          <p:nvPr/>
        </p:nvSpPr>
        <p:spPr bwMode="auto">
          <a:xfrm>
            <a:off x="1139825" y="1052513"/>
            <a:ext cx="3287713" cy="211137"/>
          </a:xfrm>
          <a:custGeom>
            <a:avLst/>
            <a:gdLst>
              <a:gd name="T0" fmla="*/ 0 w 2330"/>
              <a:gd name="T1" fmla="*/ 2147483647 h 178"/>
              <a:gd name="T2" fmla="*/ 0 w 2330"/>
              <a:gd name="T3" fmla="*/ 2147483647 h 178"/>
              <a:gd name="T4" fmla="*/ 2147483647 w 2330"/>
              <a:gd name="T5" fmla="*/ 0 h 178"/>
              <a:gd name="T6" fmla="*/ 2147483647 w 2330"/>
              <a:gd name="T7" fmla="*/ 2147483647 h 178"/>
              <a:gd name="T8" fmla="*/ 0 60000 65536"/>
              <a:gd name="T9" fmla="*/ 0 60000 65536"/>
              <a:gd name="T10" fmla="*/ 0 60000 65536"/>
              <a:gd name="T11" fmla="*/ 0 60000 65536"/>
              <a:gd name="T12" fmla="*/ 0 w 2330"/>
              <a:gd name="T13" fmla="*/ 0 h 178"/>
              <a:gd name="T14" fmla="*/ 2330 w 2330"/>
              <a:gd name="T15" fmla="*/ 178 h 178"/>
            </a:gdLst>
            <a:ahLst/>
            <a:cxnLst>
              <a:cxn ang="T8">
                <a:pos x="T0" y="T1"/>
              </a:cxn>
              <a:cxn ang="T9">
                <a:pos x="T2" y="T3"/>
              </a:cxn>
              <a:cxn ang="T10">
                <a:pos x="T4" y="T5"/>
              </a:cxn>
              <a:cxn ang="T11">
                <a:pos x="T6" y="T7"/>
              </a:cxn>
            </a:cxnLst>
            <a:rect l="T12" t="T13" r="T14" b="T15"/>
            <a:pathLst>
              <a:path w="2330" h="178">
                <a:moveTo>
                  <a:pt x="0" y="178"/>
                </a:moveTo>
                <a:lnTo>
                  <a:pt x="0" y="8"/>
                </a:lnTo>
                <a:lnTo>
                  <a:pt x="2330" y="0"/>
                </a:lnTo>
                <a:lnTo>
                  <a:pt x="2330" y="171"/>
                </a:lnTo>
              </a:path>
            </a:pathLst>
          </a:custGeom>
          <a:noFill/>
          <a:ln w="28575">
            <a:solidFill>
              <a:srgbClr val="FF99FF"/>
            </a:solidFill>
            <a:round/>
            <a:headEnd/>
            <a:tailEnd/>
          </a:ln>
        </p:spPr>
        <p:txBody>
          <a:bodyPr wrap="none" anchor="ctr"/>
          <a:lstStyle/>
          <a:p>
            <a:endParaRPr lang="es-AR"/>
          </a:p>
        </p:txBody>
      </p:sp>
      <p:sp>
        <p:nvSpPr>
          <p:cNvPr id="47139" name="Freeform 35"/>
          <p:cNvSpPr>
            <a:spLocks/>
          </p:cNvSpPr>
          <p:nvPr/>
        </p:nvSpPr>
        <p:spPr bwMode="auto">
          <a:xfrm>
            <a:off x="4538663" y="1052513"/>
            <a:ext cx="4205287" cy="215900"/>
          </a:xfrm>
          <a:custGeom>
            <a:avLst/>
            <a:gdLst>
              <a:gd name="T0" fmla="*/ 0 w 2330"/>
              <a:gd name="T1" fmla="*/ 2147483647 h 178"/>
              <a:gd name="T2" fmla="*/ 0 w 2330"/>
              <a:gd name="T3" fmla="*/ 2147483647 h 178"/>
              <a:gd name="T4" fmla="*/ 2147483647 w 2330"/>
              <a:gd name="T5" fmla="*/ 0 h 178"/>
              <a:gd name="T6" fmla="*/ 2147483647 w 2330"/>
              <a:gd name="T7" fmla="*/ 2147483647 h 178"/>
              <a:gd name="T8" fmla="*/ 0 60000 65536"/>
              <a:gd name="T9" fmla="*/ 0 60000 65536"/>
              <a:gd name="T10" fmla="*/ 0 60000 65536"/>
              <a:gd name="T11" fmla="*/ 0 60000 65536"/>
              <a:gd name="T12" fmla="*/ 0 w 2330"/>
              <a:gd name="T13" fmla="*/ 0 h 178"/>
              <a:gd name="T14" fmla="*/ 2330 w 2330"/>
              <a:gd name="T15" fmla="*/ 178 h 178"/>
            </a:gdLst>
            <a:ahLst/>
            <a:cxnLst>
              <a:cxn ang="T8">
                <a:pos x="T0" y="T1"/>
              </a:cxn>
              <a:cxn ang="T9">
                <a:pos x="T2" y="T3"/>
              </a:cxn>
              <a:cxn ang="T10">
                <a:pos x="T4" y="T5"/>
              </a:cxn>
              <a:cxn ang="T11">
                <a:pos x="T6" y="T7"/>
              </a:cxn>
            </a:cxnLst>
            <a:rect l="T12" t="T13" r="T14" b="T15"/>
            <a:pathLst>
              <a:path w="2330" h="178">
                <a:moveTo>
                  <a:pt x="0" y="178"/>
                </a:moveTo>
                <a:lnTo>
                  <a:pt x="0" y="8"/>
                </a:lnTo>
                <a:lnTo>
                  <a:pt x="2330" y="0"/>
                </a:lnTo>
                <a:lnTo>
                  <a:pt x="2330" y="171"/>
                </a:lnTo>
              </a:path>
            </a:pathLst>
          </a:custGeom>
          <a:noFill/>
          <a:ln w="28575">
            <a:solidFill>
              <a:srgbClr val="FF99FF"/>
            </a:solidFill>
            <a:round/>
            <a:headEnd/>
            <a:tailEnd/>
          </a:ln>
        </p:spPr>
        <p:txBody>
          <a:bodyPr wrap="none" anchor="ctr"/>
          <a:lstStyle/>
          <a:p>
            <a:endParaRPr lang="es-AR"/>
          </a:p>
        </p:txBody>
      </p:sp>
      <p:sp>
        <p:nvSpPr>
          <p:cNvPr id="47140" name="Text Box 36"/>
          <p:cNvSpPr txBox="1">
            <a:spLocks noChangeArrowheads="1"/>
          </p:cNvSpPr>
          <p:nvPr/>
        </p:nvSpPr>
        <p:spPr bwMode="auto">
          <a:xfrm>
            <a:off x="2484438" y="1125538"/>
            <a:ext cx="493712" cy="233362"/>
          </a:xfrm>
          <a:prstGeom prst="rect">
            <a:avLst/>
          </a:prstGeom>
          <a:noFill/>
          <a:ln w="9525">
            <a:noFill/>
            <a:miter lim="800000"/>
            <a:headEnd/>
            <a:tailEnd/>
          </a:ln>
        </p:spPr>
        <p:txBody>
          <a:bodyPr wrap="none" lIns="0" tIns="0" rIns="0" bIns="0" anchor="ctr">
            <a:spAutoFit/>
          </a:bodyPr>
          <a:lstStyle/>
          <a:p>
            <a:pPr>
              <a:lnSpc>
                <a:spcPct val="95000"/>
              </a:lnSpc>
            </a:pPr>
            <a:r>
              <a:rPr lang="es-AR" sz="1600">
                <a:latin typeface="Calibri" pitchFamily="34" charset="0"/>
              </a:rPr>
              <a:t>2 días</a:t>
            </a:r>
          </a:p>
        </p:txBody>
      </p:sp>
      <p:sp>
        <p:nvSpPr>
          <p:cNvPr id="47141" name="Text Box 37"/>
          <p:cNvSpPr txBox="1">
            <a:spLocks noChangeArrowheads="1"/>
          </p:cNvSpPr>
          <p:nvPr/>
        </p:nvSpPr>
        <p:spPr bwMode="auto">
          <a:xfrm>
            <a:off x="6135688" y="1125538"/>
            <a:ext cx="493712" cy="233362"/>
          </a:xfrm>
          <a:prstGeom prst="rect">
            <a:avLst/>
          </a:prstGeom>
          <a:noFill/>
          <a:ln w="9525">
            <a:noFill/>
            <a:miter lim="800000"/>
            <a:headEnd/>
            <a:tailEnd/>
          </a:ln>
        </p:spPr>
        <p:txBody>
          <a:bodyPr wrap="none" lIns="0" tIns="0" rIns="0" bIns="0" anchor="ctr">
            <a:spAutoFit/>
          </a:bodyPr>
          <a:lstStyle/>
          <a:p>
            <a:pPr>
              <a:lnSpc>
                <a:spcPct val="95000"/>
              </a:lnSpc>
            </a:pPr>
            <a:r>
              <a:rPr lang="es-AR" sz="1600">
                <a:latin typeface="Calibri" pitchFamily="34" charset="0"/>
              </a:rPr>
              <a:t>3 días</a:t>
            </a:r>
          </a:p>
        </p:txBody>
      </p:sp>
      <p:sp>
        <p:nvSpPr>
          <p:cNvPr id="47142" name="Text Box 38"/>
          <p:cNvSpPr txBox="1">
            <a:spLocks noChangeArrowheads="1"/>
          </p:cNvSpPr>
          <p:nvPr/>
        </p:nvSpPr>
        <p:spPr bwMode="auto">
          <a:xfrm>
            <a:off x="611188" y="1341438"/>
            <a:ext cx="1223962" cy="276225"/>
          </a:xfrm>
          <a:prstGeom prst="rect">
            <a:avLst/>
          </a:prstGeom>
          <a:noFill/>
          <a:ln w="9525">
            <a:noFill/>
            <a:miter lim="800000"/>
            <a:headEnd/>
            <a:tailEnd/>
          </a:ln>
        </p:spPr>
        <p:txBody>
          <a:bodyPr>
            <a:spAutoFit/>
          </a:bodyPr>
          <a:lstStyle/>
          <a:p>
            <a:pPr>
              <a:lnSpc>
                <a:spcPct val="75000"/>
              </a:lnSpc>
            </a:pPr>
            <a:r>
              <a:rPr lang="es-AR" sz="1600" i="1">
                <a:latin typeface="Calibri" pitchFamily="34" charset="0"/>
              </a:rPr>
              <a:t>  Mucosa</a:t>
            </a:r>
            <a:endParaRPr lang="es-AR" sz="1600">
              <a:latin typeface="Calibri" pitchFamily="34" charset="0"/>
            </a:endParaRPr>
          </a:p>
        </p:txBody>
      </p:sp>
      <p:sp>
        <p:nvSpPr>
          <p:cNvPr id="47143" name="Freeform 39"/>
          <p:cNvSpPr>
            <a:spLocks/>
          </p:cNvSpPr>
          <p:nvPr/>
        </p:nvSpPr>
        <p:spPr bwMode="auto">
          <a:xfrm>
            <a:off x="619125" y="2060575"/>
            <a:ext cx="468313" cy="547688"/>
          </a:xfrm>
          <a:custGeom>
            <a:avLst/>
            <a:gdLst>
              <a:gd name="T0" fmla="*/ 2147483647 w 1447"/>
              <a:gd name="T1" fmla="*/ 2147483647 h 1433"/>
              <a:gd name="T2" fmla="*/ 2147483647 w 1447"/>
              <a:gd name="T3" fmla="*/ 2147483647 h 1433"/>
              <a:gd name="T4" fmla="*/ 2147483647 w 1447"/>
              <a:gd name="T5" fmla="*/ 2147483647 h 1433"/>
              <a:gd name="T6" fmla="*/ 2147483647 w 1447"/>
              <a:gd name="T7" fmla="*/ 2147483647 h 1433"/>
              <a:gd name="T8" fmla="*/ 2147483647 w 1447"/>
              <a:gd name="T9" fmla="*/ 2147483647 h 1433"/>
              <a:gd name="T10" fmla="*/ 2147483647 w 1447"/>
              <a:gd name="T11" fmla="*/ 2147483647 h 1433"/>
              <a:gd name="T12" fmla="*/ 2147483647 w 1447"/>
              <a:gd name="T13" fmla="*/ 2147483647 h 1433"/>
              <a:gd name="T14" fmla="*/ 2147483647 w 1447"/>
              <a:gd name="T15" fmla="*/ 2147483647 h 1433"/>
              <a:gd name="T16" fmla="*/ 2147483647 w 1447"/>
              <a:gd name="T17" fmla="*/ 2147483647 h 1433"/>
              <a:gd name="T18" fmla="*/ 2147483647 w 1447"/>
              <a:gd name="T19" fmla="*/ 2147483647 h 1433"/>
              <a:gd name="T20" fmla="*/ 2147483647 w 1447"/>
              <a:gd name="T21" fmla="*/ 2147483647 h 1433"/>
              <a:gd name="T22" fmla="*/ 2147483647 w 1447"/>
              <a:gd name="T23" fmla="*/ 2147483647 h 1433"/>
              <a:gd name="T24" fmla="*/ 2147483647 w 1447"/>
              <a:gd name="T25" fmla="*/ 2147483647 h 1433"/>
              <a:gd name="T26" fmla="*/ 2147483647 w 1447"/>
              <a:gd name="T27" fmla="*/ 2147483647 h 1433"/>
              <a:gd name="T28" fmla="*/ 2147483647 w 1447"/>
              <a:gd name="T29" fmla="*/ 2147483647 h 1433"/>
              <a:gd name="T30" fmla="*/ 2147483647 w 1447"/>
              <a:gd name="T31" fmla="*/ 2147483647 h 1433"/>
              <a:gd name="T32" fmla="*/ 2147483647 w 1447"/>
              <a:gd name="T33" fmla="*/ 2147483647 h 1433"/>
              <a:gd name="T34" fmla="*/ 2147483647 w 1447"/>
              <a:gd name="T35" fmla="*/ 2147483647 h 1433"/>
              <a:gd name="T36" fmla="*/ 2147483647 w 1447"/>
              <a:gd name="T37" fmla="*/ 2147483647 h 1433"/>
              <a:gd name="T38" fmla="*/ 2147483647 w 1447"/>
              <a:gd name="T39" fmla="*/ 2147483647 h 1433"/>
              <a:gd name="T40" fmla="*/ 2147483647 w 1447"/>
              <a:gd name="T41" fmla="*/ 2147483647 h 1433"/>
              <a:gd name="T42" fmla="*/ 2147483647 w 1447"/>
              <a:gd name="T43" fmla="*/ 2147483647 h 1433"/>
              <a:gd name="T44" fmla="*/ 2147483647 w 1447"/>
              <a:gd name="T45" fmla="*/ 2147483647 h 1433"/>
              <a:gd name="T46" fmla="*/ 2147483647 w 1447"/>
              <a:gd name="T47" fmla="*/ 2147483647 h 1433"/>
              <a:gd name="T48" fmla="*/ 2147483647 w 1447"/>
              <a:gd name="T49" fmla="*/ 2147483647 h 1433"/>
              <a:gd name="T50" fmla="*/ 2147483647 w 1447"/>
              <a:gd name="T51" fmla="*/ 2147483647 h 1433"/>
              <a:gd name="T52" fmla="*/ 2147483647 w 1447"/>
              <a:gd name="T53" fmla="*/ 2147483647 h 1433"/>
              <a:gd name="T54" fmla="*/ 2147483647 w 1447"/>
              <a:gd name="T55" fmla="*/ 2147483647 h 1433"/>
              <a:gd name="T56" fmla="*/ 2147483647 w 1447"/>
              <a:gd name="T57" fmla="*/ 2147483647 h 1433"/>
              <a:gd name="T58" fmla="*/ 2147483647 w 1447"/>
              <a:gd name="T59" fmla="*/ 2147483647 h 1433"/>
              <a:gd name="T60" fmla="*/ 2147483647 w 1447"/>
              <a:gd name="T61" fmla="*/ 2147483647 h 1433"/>
              <a:gd name="T62" fmla="*/ 2147483647 w 1447"/>
              <a:gd name="T63" fmla="*/ 2147483647 h 1433"/>
              <a:gd name="T64" fmla="*/ 2147483647 w 1447"/>
              <a:gd name="T65" fmla="*/ 2147483647 h 1433"/>
              <a:gd name="T66" fmla="*/ 2147483647 w 1447"/>
              <a:gd name="T67" fmla="*/ 2147483647 h 1433"/>
              <a:gd name="T68" fmla="*/ 2147483647 w 1447"/>
              <a:gd name="T69" fmla="*/ 2147483647 h 1433"/>
              <a:gd name="T70" fmla="*/ 2147483647 w 1447"/>
              <a:gd name="T71" fmla="*/ 2147483647 h 1433"/>
              <a:gd name="T72" fmla="*/ 2147483647 w 1447"/>
              <a:gd name="T73" fmla="*/ 2147483647 h 1433"/>
              <a:gd name="T74" fmla="*/ 2147483647 w 1447"/>
              <a:gd name="T75" fmla="*/ 2147483647 h 1433"/>
              <a:gd name="T76" fmla="*/ 2147483647 w 1447"/>
              <a:gd name="T77" fmla="*/ 2147483647 h 1433"/>
              <a:gd name="T78" fmla="*/ 2147483647 w 1447"/>
              <a:gd name="T79" fmla="*/ 2147483647 h 1433"/>
              <a:gd name="T80" fmla="*/ 2147483647 w 1447"/>
              <a:gd name="T81" fmla="*/ 2147483647 h 1433"/>
              <a:gd name="T82" fmla="*/ 2147483647 w 1447"/>
              <a:gd name="T83" fmla="*/ 2147483647 h 1433"/>
              <a:gd name="T84" fmla="*/ 2147483647 w 1447"/>
              <a:gd name="T85" fmla="*/ 2147483647 h 1433"/>
              <a:gd name="T86" fmla="*/ 2147483647 w 1447"/>
              <a:gd name="T87" fmla="*/ 2147483647 h 1433"/>
              <a:gd name="T88" fmla="*/ 2147483647 w 1447"/>
              <a:gd name="T89" fmla="*/ 2147483647 h 1433"/>
              <a:gd name="T90" fmla="*/ 2147483647 w 1447"/>
              <a:gd name="T91" fmla="*/ 2147483647 h 1433"/>
              <a:gd name="T92" fmla="*/ 2147483647 w 1447"/>
              <a:gd name="T93" fmla="*/ 2147483647 h 1433"/>
              <a:gd name="T94" fmla="*/ 2147483647 w 1447"/>
              <a:gd name="T95" fmla="*/ 2147483647 h 1433"/>
              <a:gd name="T96" fmla="*/ 2147483647 w 1447"/>
              <a:gd name="T97" fmla="*/ 2147483647 h 1433"/>
              <a:gd name="T98" fmla="*/ 2147483647 w 1447"/>
              <a:gd name="T99" fmla="*/ 2147483647 h 1433"/>
              <a:gd name="T100" fmla="*/ 2147483647 w 1447"/>
              <a:gd name="T101" fmla="*/ 2147483647 h 1433"/>
              <a:gd name="T102" fmla="*/ 2147483647 w 1447"/>
              <a:gd name="T103" fmla="*/ 2147483647 h 1433"/>
              <a:gd name="T104" fmla="*/ 2147483647 w 1447"/>
              <a:gd name="T105" fmla="*/ 2147483647 h 1433"/>
              <a:gd name="T106" fmla="*/ 2147483647 w 1447"/>
              <a:gd name="T107" fmla="*/ 2147483647 h 1433"/>
              <a:gd name="T108" fmla="*/ 2147483647 w 1447"/>
              <a:gd name="T109" fmla="*/ 2147483647 h 1433"/>
              <a:gd name="T110" fmla="*/ 2147483647 w 1447"/>
              <a:gd name="T111" fmla="*/ 2147483647 h 1433"/>
              <a:gd name="T112" fmla="*/ 2147483647 w 1447"/>
              <a:gd name="T113" fmla="*/ 2147483647 h 1433"/>
              <a:gd name="T114" fmla="*/ 2147483647 w 1447"/>
              <a:gd name="T115" fmla="*/ 2147483647 h 14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47"/>
              <a:gd name="T175" fmla="*/ 0 h 1433"/>
              <a:gd name="T176" fmla="*/ 1447 w 1447"/>
              <a:gd name="T177" fmla="*/ 1433 h 14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47" h="1433">
                <a:moveTo>
                  <a:pt x="759" y="193"/>
                </a:moveTo>
                <a:lnTo>
                  <a:pt x="777" y="195"/>
                </a:lnTo>
                <a:lnTo>
                  <a:pt x="794" y="198"/>
                </a:lnTo>
                <a:lnTo>
                  <a:pt x="810" y="200"/>
                </a:lnTo>
                <a:lnTo>
                  <a:pt x="827" y="203"/>
                </a:lnTo>
                <a:lnTo>
                  <a:pt x="844" y="207"/>
                </a:lnTo>
                <a:lnTo>
                  <a:pt x="861" y="211"/>
                </a:lnTo>
                <a:lnTo>
                  <a:pt x="878" y="217"/>
                </a:lnTo>
                <a:lnTo>
                  <a:pt x="894" y="221"/>
                </a:lnTo>
                <a:lnTo>
                  <a:pt x="925" y="144"/>
                </a:lnTo>
                <a:lnTo>
                  <a:pt x="931" y="138"/>
                </a:lnTo>
                <a:lnTo>
                  <a:pt x="940" y="138"/>
                </a:lnTo>
                <a:lnTo>
                  <a:pt x="953" y="144"/>
                </a:lnTo>
                <a:lnTo>
                  <a:pt x="963" y="119"/>
                </a:lnTo>
                <a:lnTo>
                  <a:pt x="934" y="106"/>
                </a:lnTo>
                <a:lnTo>
                  <a:pt x="911" y="91"/>
                </a:lnTo>
                <a:lnTo>
                  <a:pt x="897" y="72"/>
                </a:lnTo>
                <a:lnTo>
                  <a:pt x="897" y="57"/>
                </a:lnTo>
                <a:lnTo>
                  <a:pt x="911" y="48"/>
                </a:lnTo>
                <a:lnTo>
                  <a:pt x="934" y="44"/>
                </a:lnTo>
                <a:lnTo>
                  <a:pt x="963" y="48"/>
                </a:lnTo>
                <a:lnTo>
                  <a:pt x="1001" y="57"/>
                </a:lnTo>
                <a:lnTo>
                  <a:pt x="1034" y="72"/>
                </a:lnTo>
                <a:lnTo>
                  <a:pt x="1058" y="91"/>
                </a:lnTo>
                <a:lnTo>
                  <a:pt x="1072" y="110"/>
                </a:lnTo>
                <a:lnTo>
                  <a:pt x="1072" y="125"/>
                </a:lnTo>
                <a:lnTo>
                  <a:pt x="1058" y="138"/>
                </a:lnTo>
                <a:lnTo>
                  <a:pt x="1039" y="138"/>
                </a:lnTo>
                <a:lnTo>
                  <a:pt x="1006" y="134"/>
                </a:lnTo>
                <a:lnTo>
                  <a:pt x="972" y="125"/>
                </a:lnTo>
                <a:lnTo>
                  <a:pt x="969" y="148"/>
                </a:lnTo>
                <a:lnTo>
                  <a:pt x="982" y="153"/>
                </a:lnTo>
                <a:lnTo>
                  <a:pt x="987" y="162"/>
                </a:lnTo>
                <a:lnTo>
                  <a:pt x="987" y="171"/>
                </a:lnTo>
                <a:lnTo>
                  <a:pt x="952" y="247"/>
                </a:lnTo>
                <a:lnTo>
                  <a:pt x="969" y="255"/>
                </a:lnTo>
                <a:lnTo>
                  <a:pt x="984" y="264"/>
                </a:lnTo>
                <a:lnTo>
                  <a:pt x="1000" y="274"/>
                </a:lnTo>
                <a:lnTo>
                  <a:pt x="1015" y="284"/>
                </a:lnTo>
                <a:lnTo>
                  <a:pt x="1029" y="294"/>
                </a:lnTo>
                <a:lnTo>
                  <a:pt x="1044" y="305"/>
                </a:lnTo>
                <a:lnTo>
                  <a:pt x="1057" y="318"/>
                </a:lnTo>
                <a:lnTo>
                  <a:pt x="1071" y="329"/>
                </a:lnTo>
                <a:lnTo>
                  <a:pt x="1134" y="267"/>
                </a:lnTo>
                <a:lnTo>
                  <a:pt x="1138" y="262"/>
                </a:lnTo>
                <a:lnTo>
                  <a:pt x="1148" y="267"/>
                </a:lnTo>
                <a:lnTo>
                  <a:pt x="1157" y="276"/>
                </a:lnTo>
                <a:lnTo>
                  <a:pt x="1182" y="257"/>
                </a:lnTo>
                <a:lnTo>
                  <a:pt x="1157" y="232"/>
                </a:lnTo>
                <a:lnTo>
                  <a:pt x="1138" y="210"/>
                </a:lnTo>
                <a:lnTo>
                  <a:pt x="1134" y="186"/>
                </a:lnTo>
                <a:lnTo>
                  <a:pt x="1138" y="171"/>
                </a:lnTo>
                <a:lnTo>
                  <a:pt x="1153" y="167"/>
                </a:lnTo>
                <a:lnTo>
                  <a:pt x="1182" y="171"/>
                </a:lnTo>
                <a:lnTo>
                  <a:pt x="1205" y="186"/>
                </a:lnTo>
                <a:lnTo>
                  <a:pt x="1233" y="210"/>
                </a:lnTo>
                <a:lnTo>
                  <a:pt x="1257" y="238"/>
                </a:lnTo>
                <a:lnTo>
                  <a:pt x="1272" y="267"/>
                </a:lnTo>
                <a:lnTo>
                  <a:pt x="1282" y="290"/>
                </a:lnTo>
                <a:lnTo>
                  <a:pt x="1276" y="304"/>
                </a:lnTo>
                <a:lnTo>
                  <a:pt x="1257" y="309"/>
                </a:lnTo>
                <a:lnTo>
                  <a:pt x="1238" y="304"/>
                </a:lnTo>
                <a:lnTo>
                  <a:pt x="1214" y="290"/>
                </a:lnTo>
                <a:lnTo>
                  <a:pt x="1191" y="267"/>
                </a:lnTo>
                <a:lnTo>
                  <a:pt x="1172" y="286"/>
                </a:lnTo>
                <a:lnTo>
                  <a:pt x="1182" y="295"/>
                </a:lnTo>
                <a:lnTo>
                  <a:pt x="1186" y="304"/>
                </a:lnTo>
                <a:lnTo>
                  <a:pt x="1182" y="309"/>
                </a:lnTo>
                <a:lnTo>
                  <a:pt x="1113" y="374"/>
                </a:lnTo>
                <a:lnTo>
                  <a:pt x="1125" y="387"/>
                </a:lnTo>
                <a:lnTo>
                  <a:pt x="1136" y="402"/>
                </a:lnTo>
                <a:lnTo>
                  <a:pt x="1146" y="416"/>
                </a:lnTo>
                <a:lnTo>
                  <a:pt x="1156" y="431"/>
                </a:lnTo>
                <a:lnTo>
                  <a:pt x="1166" y="446"/>
                </a:lnTo>
                <a:lnTo>
                  <a:pt x="1175" y="461"/>
                </a:lnTo>
                <a:lnTo>
                  <a:pt x="1183" y="477"/>
                </a:lnTo>
                <a:lnTo>
                  <a:pt x="1191" y="494"/>
                </a:lnTo>
                <a:lnTo>
                  <a:pt x="1286" y="451"/>
                </a:lnTo>
                <a:lnTo>
                  <a:pt x="1295" y="451"/>
                </a:lnTo>
                <a:lnTo>
                  <a:pt x="1300" y="456"/>
                </a:lnTo>
                <a:lnTo>
                  <a:pt x="1305" y="475"/>
                </a:lnTo>
                <a:lnTo>
                  <a:pt x="1333" y="470"/>
                </a:lnTo>
                <a:lnTo>
                  <a:pt x="1324" y="438"/>
                </a:lnTo>
                <a:lnTo>
                  <a:pt x="1319" y="409"/>
                </a:lnTo>
                <a:lnTo>
                  <a:pt x="1319" y="385"/>
                </a:lnTo>
                <a:lnTo>
                  <a:pt x="1328" y="370"/>
                </a:lnTo>
                <a:lnTo>
                  <a:pt x="1347" y="375"/>
                </a:lnTo>
                <a:lnTo>
                  <a:pt x="1366" y="385"/>
                </a:lnTo>
                <a:lnTo>
                  <a:pt x="1385" y="409"/>
                </a:lnTo>
                <a:lnTo>
                  <a:pt x="1400" y="442"/>
                </a:lnTo>
                <a:lnTo>
                  <a:pt x="1409" y="480"/>
                </a:lnTo>
                <a:lnTo>
                  <a:pt x="1419" y="508"/>
                </a:lnTo>
                <a:lnTo>
                  <a:pt x="1414" y="532"/>
                </a:lnTo>
                <a:lnTo>
                  <a:pt x="1404" y="545"/>
                </a:lnTo>
                <a:lnTo>
                  <a:pt x="1385" y="545"/>
                </a:lnTo>
                <a:lnTo>
                  <a:pt x="1366" y="532"/>
                </a:lnTo>
                <a:lnTo>
                  <a:pt x="1347" y="508"/>
                </a:lnTo>
                <a:lnTo>
                  <a:pt x="1333" y="480"/>
                </a:lnTo>
                <a:lnTo>
                  <a:pt x="1314" y="489"/>
                </a:lnTo>
                <a:lnTo>
                  <a:pt x="1319" y="499"/>
                </a:lnTo>
                <a:lnTo>
                  <a:pt x="1319" y="508"/>
                </a:lnTo>
                <a:lnTo>
                  <a:pt x="1309" y="513"/>
                </a:lnTo>
                <a:lnTo>
                  <a:pt x="1214" y="551"/>
                </a:lnTo>
                <a:lnTo>
                  <a:pt x="1219" y="568"/>
                </a:lnTo>
                <a:lnTo>
                  <a:pt x="1223" y="586"/>
                </a:lnTo>
                <a:lnTo>
                  <a:pt x="1228" y="603"/>
                </a:lnTo>
                <a:lnTo>
                  <a:pt x="1231" y="621"/>
                </a:lnTo>
                <a:lnTo>
                  <a:pt x="1235" y="639"/>
                </a:lnTo>
                <a:lnTo>
                  <a:pt x="1237" y="656"/>
                </a:lnTo>
                <a:lnTo>
                  <a:pt x="1239" y="674"/>
                </a:lnTo>
                <a:lnTo>
                  <a:pt x="1240" y="694"/>
                </a:lnTo>
                <a:lnTo>
                  <a:pt x="1338" y="694"/>
                </a:lnTo>
                <a:lnTo>
                  <a:pt x="1347" y="698"/>
                </a:lnTo>
                <a:lnTo>
                  <a:pt x="1352" y="702"/>
                </a:lnTo>
                <a:lnTo>
                  <a:pt x="1352" y="722"/>
                </a:lnTo>
                <a:lnTo>
                  <a:pt x="1376" y="722"/>
                </a:lnTo>
                <a:lnTo>
                  <a:pt x="1376" y="688"/>
                </a:lnTo>
                <a:lnTo>
                  <a:pt x="1385" y="664"/>
                </a:lnTo>
                <a:lnTo>
                  <a:pt x="1395" y="645"/>
                </a:lnTo>
                <a:lnTo>
                  <a:pt x="1409" y="636"/>
                </a:lnTo>
                <a:lnTo>
                  <a:pt x="1424" y="645"/>
                </a:lnTo>
                <a:lnTo>
                  <a:pt x="1438" y="664"/>
                </a:lnTo>
                <a:lnTo>
                  <a:pt x="1442" y="694"/>
                </a:lnTo>
                <a:lnTo>
                  <a:pt x="1447" y="726"/>
                </a:lnTo>
                <a:lnTo>
                  <a:pt x="1442" y="764"/>
                </a:lnTo>
                <a:lnTo>
                  <a:pt x="1438" y="798"/>
                </a:lnTo>
                <a:lnTo>
                  <a:pt x="1424" y="817"/>
                </a:lnTo>
                <a:lnTo>
                  <a:pt x="1409" y="821"/>
                </a:lnTo>
                <a:lnTo>
                  <a:pt x="1395" y="817"/>
                </a:lnTo>
                <a:lnTo>
                  <a:pt x="1385" y="798"/>
                </a:lnTo>
                <a:lnTo>
                  <a:pt x="1376" y="769"/>
                </a:lnTo>
                <a:lnTo>
                  <a:pt x="1376" y="736"/>
                </a:lnTo>
                <a:lnTo>
                  <a:pt x="1352" y="741"/>
                </a:lnTo>
                <a:lnTo>
                  <a:pt x="1352" y="751"/>
                </a:lnTo>
                <a:lnTo>
                  <a:pt x="1347" y="755"/>
                </a:lnTo>
                <a:lnTo>
                  <a:pt x="1338" y="760"/>
                </a:lnTo>
                <a:lnTo>
                  <a:pt x="1239" y="760"/>
                </a:lnTo>
                <a:lnTo>
                  <a:pt x="1237" y="780"/>
                </a:lnTo>
                <a:lnTo>
                  <a:pt x="1233" y="799"/>
                </a:lnTo>
                <a:lnTo>
                  <a:pt x="1230" y="818"/>
                </a:lnTo>
                <a:lnTo>
                  <a:pt x="1227" y="836"/>
                </a:lnTo>
                <a:lnTo>
                  <a:pt x="1222" y="855"/>
                </a:lnTo>
                <a:lnTo>
                  <a:pt x="1217" y="873"/>
                </a:lnTo>
                <a:lnTo>
                  <a:pt x="1211" y="891"/>
                </a:lnTo>
                <a:lnTo>
                  <a:pt x="1204" y="909"/>
                </a:lnTo>
                <a:lnTo>
                  <a:pt x="1286" y="945"/>
                </a:lnTo>
                <a:lnTo>
                  <a:pt x="1291" y="949"/>
                </a:lnTo>
                <a:lnTo>
                  <a:pt x="1291" y="955"/>
                </a:lnTo>
                <a:lnTo>
                  <a:pt x="1286" y="968"/>
                </a:lnTo>
                <a:lnTo>
                  <a:pt x="1309" y="982"/>
                </a:lnTo>
                <a:lnTo>
                  <a:pt x="1324" y="949"/>
                </a:lnTo>
                <a:lnTo>
                  <a:pt x="1343" y="926"/>
                </a:lnTo>
                <a:lnTo>
                  <a:pt x="1361" y="911"/>
                </a:lnTo>
                <a:lnTo>
                  <a:pt x="1376" y="911"/>
                </a:lnTo>
                <a:lnTo>
                  <a:pt x="1385" y="920"/>
                </a:lnTo>
                <a:lnTo>
                  <a:pt x="1389" y="949"/>
                </a:lnTo>
                <a:lnTo>
                  <a:pt x="1385" y="977"/>
                </a:lnTo>
                <a:lnTo>
                  <a:pt x="1376" y="1011"/>
                </a:lnTo>
                <a:lnTo>
                  <a:pt x="1357" y="1045"/>
                </a:lnTo>
                <a:lnTo>
                  <a:pt x="1338" y="1073"/>
                </a:lnTo>
                <a:lnTo>
                  <a:pt x="1319" y="1087"/>
                </a:lnTo>
                <a:lnTo>
                  <a:pt x="1305" y="1087"/>
                </a:lnTo>
                <a:lnTo>
                  <a:pt x="1291" y="1073"/>
                </a:lnTo>
                <a:lnTo>
                  <a:pt x="1291" y="1054"/>
                </a:lnTo>
                <a:lnTo>
                  <a:pt x="1295" y="1026"/>
                </a:lnTo>
                <a:lnTo>
                  <a:pt x="1305" y="992"/>
                </a:lnTo>
                <a:lnTo>
                  <a:pt x="1282" y="982"/>
                </a:lnTo>
                <a:lnTo>
                  <a:pt x="1276" y="996"/>
                </a:lnTo>
                <a:lnTo>
                  <a:pt x="1272" y="1001"/>
                </a:lnTo>
                <a:lnTo>
                  <a:pt x="1263" y="1001"/>
                </a:lnTo>
                <a:lnTo>
                  <a:pt x="1177" y="967"/>
                </a:lnTo>
                <a:lnTo>
                  <a:pt x="1161" y="996"/>
                </a:lnTo>
                <a:lnTo>
                  <a:pt x="1143" y="1023"/>
                </a:lnTo>
                <a:lnTo>
                  <a:pt x="1122" y="1049"/>
                </a:lnTo>
                <a:lnTo>
                  <a:pt x="1101" y="1074"/>
                </a:lnTo>
                <a:lnTo>
                  <a:pt x="1163" y="1139"/>
                </a:lnTo>
                <a:lnTo>
                  <a:pt x="1167" y="1149"/>
                </a:lnTo>
                <a:lnTo>
                  <a:pt x="1163" y="1152"/>
                </a:lnTo>
                <a:lnTo>
                  <a:pt x="1153" y="1162"/>
                </a:lnTo>
                <a:lnTo>
                  <a:pt x="1172" y="1187"/>
                </a:lnTo>
                <a:lnTo>
                  <a:pt x="1195" y="1162"/>
                </a:lnTo>
                <a:lnTo>
                  <a:pt x="1219" y="1149"/>
                </a:lnTo>
                <a:lnTo>
                  <a:pt x="1238" y="1143"/>
                </a:lnTo>
                <a:lnTo>
                  <a:pt x="1253" y="1149"/>
                </a:lnTo>
                <a:lnTo>
                  <a:pt x="1257" y="1162"/>
                </a:lnTo>
                <a:lnTo>
                  <a:pt x="1253" y="1187"/>
                </a:lnTo>
                <a:lnTo>
                  <a:pt x="1238" y="1211"/>
                </a:lnTo>
                <a:lnTo>
                  <a:pt x="1214" y="1239"/>
                </a:lnTo>
                <a:lnTo>
                  <a:pt x="1186" y="1262"/>
                </a:lnTo>
                <a:lnTo>
                  <a:pt x="1163" y="1281"/>
                </a:lnTo>
                <a:lnTo>
                  <a:pt x="1134" y="1286"/>
                </a:lnTo>
                <a:lnTo>
                  <a:pt x="1120" y="1281"/>
                </a:lnTo>
                <a:lnTo>
                  <a:pt x="1115" y="1262"/>
                </a:lnTo>
                <a:lnTo>
                  <a:pt x="1120" y="1239"/>
                </a:lnTo>
                <a:lnTo>
                  <a:pt x="1138" y="1214"/>
                </a:lnTo>
                <a:lnTo>
                  <a:pt x="1163" y="1192"/>
                </a:lnTo>
                <a:lnTo>
                  <a:pt x="1138" y="1173"/>
                </a:lnTo>
                <a:lnTo>
                  <a:pt x="1129" y="1182"/>
                </a:lnTo>
                <a:lnTo>
                  <a:pt x="1125" y="1187"/>
                </a:lnTo>
                <a:lnTo>
                  <a:pt x="1115" y="1182"/>
                </a:lnTo>
                <a:lnTo>
                  <a:pt x="1053" y="1120"/>
                </a:lnTo>
                <a:lnTo>
                  <a:pt x="1029" y="1139"/>
                </a:lnTo>
                <a:lnTo>
                  <a:pt x="1006" y="1156"/>
                </a:lnTo>
                <a:lnTo>
                  <a:pt x="980" y="1171"/>
                </a:lnTo>
                <a:lnTo>
                  <a:pt x="954" y="1186"/>
                </a:lnTo>
                <a:lnTo>
                  <a:pt x="991" y="1271"/>
                </a:lnTo>
                <a:lnTo>
                  <a:pt x="991" y="1281"/>
                </a:lnTo>
                <a:lnTo>
                  <a:pt x="987" y="1286"/>
                </a:lnTo>
                <a:lnTo>
                  <a:pt x="969" y="1290"/>
                </a:lnTo>
                <a:lnTo>
                  <a:pt x="972" y="1314"/>
                </a:lnTo>
                <a:lnTo>
                  <a:pt x="1006" y="1305"/>
                </a:lnTo>
                <a:lnTo>
                  <a:pt x="1039" y="1300"/>
                </a:lnTo>
                <a:lnTo>
                  <a:pt x="1058" y="1300"/>
                </a:lnTo>
                <a:lnTo>
                  <a:pt x="1072" y="1314"/>
                </a:lnTo>
                <a:lnTo>
                  <a:pt x="1072" y="1333"/>
                </a:lnTo>
                <a:lnTo>
                  <a:pt x="1058" y="1352"/>
                </a:lnTo>
                <a:lnTo>
                  <a:pt x="1034" y="1371"/>
                </a:lnTo>
                <a:lnTo>
                  <a:pt x="1001" y="1386"/>
                </a:lnTo>
                <a:lnTo>
                  <a:pt x="963" y="1395"/>
                </a:lnTo>
                <a:lnTo>
                  <a:pt x="934" y="1400"/>
                </a:lnTo>
                <a:lnTo>
                  <a:pt x="911" y="1395"/>
                </a:lnTo>
                <a:lnTo>
                  <a:pt x="897" y="1386"/>
                </a:lnTo>
                <a:lnTo>
                  <a:pt x="901" y="1371"/>
                </a:lnTo>
                <a:lnTo>
                  <a:pt x="911" y="1352"/>
                </a:lnTo>
                <a:lnTo>
                  <a:pt x="934" y="1333"/>
                </a:lnTo>
                <a:lnTo>
                  <a:pt x="963" y="1320"/>
                </a:lnTo>
                <a:lnTo>
                  <a:pt x="953" y="1295"/>
                </a:lnTo>
                <a:lnTo>
                  <a:pt x="944" y="1300"/>
                </a:lnTo>
                <a:lnTo>
                  <a:pt x="934" y="1300"/>
                </a:lnTo>
                <a:lnTo>
                  <a:pt x="931" y="1295"/>
                </a:lnTo>
                <a:lnTo>
                  <a:pt x="894" y="1212"/>
                </a:lnTo>
                <a:lnTo>
                  <a:pt x="877" y="1217"/>
                </a:lnTo>
                <a:lnTo>
                  <a:pt x="861" y="1222"/>
                </a:lnTo>
                <a:lnTo>
                  <a:pt x="844" y="1226"/>
                </a:lnTo>
                <a:lnTo>
                  <a:pt x="827" y="1231"/>
                </a:lnTo>
                <a:lnTo>
                  <a:pt x="810" y="1233"/>
                </a:lnTo>
                <a:lnTo>
                  <a:pt x="794" y="1237"/>
                </a:lnTo>
                <a:lnTo>
                  <a:pt x="777" y="1239"/>
                </a:lnTo>
                <a:lnTo>
                  <a:pt x="759" y="1240"/>
                </a:lnTo>
                <a:lnTo>
                  <a:pt x="759" y="1320"/>
                </a:lnTo>
                <a:lnTo>
                  <a:pt x="754" y="1330"/>
                </a:lnTo>
                <a:lnTo>
                  <a:pt x="750" y="1333"/>
                </a:lnTo>
                <a:lnTo>
                  <a:pt x="736" y="1333"/>
                </a:lnTo>
                <a:lnTo>
                  <a:pt x="731" y="1358"/>
                </a:lnTo>
                <a:lnTo>
                  <a:pt x="769" y="1358"/>
                </a:lnTo>
                <a:lnTo>
                  <a:pt x="797" y="1367"/>
                </a:lnTo>
                <a:lnTo>
                  <a:pt x="816" y="1376"/>
                </a:lnTo>
                <a:lnTo>
                  <a:pt x="821" y="1395"/>
                </a:lnTo>
                <a:lnTo>
                  <a:pt x="816" y="1409"/>
                </a:lnTo>
                <a:lnTo>
                  <a:pt x="797" y="1424"/>
                </a:lnTo>
                <a:lnTo>
                  <a:pt x="763" y="1428"/>
                </a:lnTo>
                <a:lnTo>
                  <a:pt x="726" y="1433"/>
                </a:lnTo>
                <a:lnTo>
                  <a:pt x="688" y="1428"/>
                </a:lnTo>
                <a:lnTo>
                  <a:pt x="659" y="1424"/>
                </a:lnTo>
                <a:lnTo>
                  <a:pt x="637" y="1409"/>
                </a:lnTo>
                <a:lnTo>
                  <a:pt x="631" y="1395"/>
                </a:lnTo>
                <a:lnTo>
                  <a:pt x="637" y="1376"/>
                </a:lnTo>
                <a:lnTo>
                  <a:pt x="656" y="1367"/>
                </a:lnTo>
                <a:lnTo>
                  <a:pt x="683" y="1358"/>
                </a:lnTo>
                <a:lnTo>
                  <a:pt x="721" y="1358"/>
                </a:lnTo>
                <a:lnTo>
                  <a:pt x="716" y="1333"/>
                </a:lnTo>
                <a:lnTo>
                  <a:pt x="707" y="1333"/>
                </a:lnTo>
                <a:lnTo>
                  <a:pt x="702" y="1330"/>
                </a:lnTo>
                <a:lnTo>
                  <a:pt x="697" y="1320"/>
                </a:lnTo>
                <a:lnTo>
                  <a:pt x="697" y="1241"/>
                </a:lnTo>
                <a:lnTo>
                  <a:pt x="678" y="1239"/>
                </a:lnTo>
                <a:lnTo>
                  <a:pt x="660" y="1238"/>
                </a:lnTo>
                <a:lnTo>
                  <a:pt x="642" y="1234"/>
                </a:lnTo>
                <a:lnTo>
                  <a:pt x="624" y="1231"/>
                </a:lnTo>
                <a:lnTo>
                  <a:pt x="606" y="1228"/>
                </a:lnTo>
                <a:lnTo>
                  <a:pt x="588" y="1223"/>
                </a:lnTo>
                <a:lnTo>
                  <a:pt x="571" y="1217"/>
                </a:lnTo>
                <a:lnTo>
                  <a:pt x="555" y="1212"/>
                </a:lnTo>
                <a:lnTo>
                  <a:pt x="522" y="1295"/>
                </a:lnTo>
                <a:lnTo>
                  <a:pt x="518" y="1300"/>
                </a:lnTo>
                <a:lnTo>
                  <a:pt x="508" y="1300"/>
                </a:lnTo>
                <a:lnTo>
                  <a:pt x="494" y="1295"/>
                </a:lnTo>
                <a:lnTo>
                  <a:pt x="484" y="1320"/>
                </a:lnTo>
                <a:lnTo>
                  <a:pt x="513" y="1333"/>
                </a:lnTo>
                <a:lnTo>
                  <a:pt x="537" y="1352"/>
                </a:lnTo>
                <a:lnTo>
                  <a:pt x="550" y="1371"/>
                </a:lnTo>
                <a:lnTo>
                  <a:pt x="550" y="1386"/>
                </a:lnTo>
                <a:lnTo>
                  <a:pt x="537" y="1395"/>
                </a:lnTo>
                <a:lnTo>
                  <a:pt x="513" y="1400"/>
                </a:lnTo>
                <a:lnTo>
                  <a:pt x="484" y="1395"/>
                </a:lnTo>
                <a:lnTo>
                  <a:pt x="446" y="1381"/>
                </a:lnTo>
                <a:lnTo>
                  <a:pt x="413" y="1367"/>
                </a:lnTo>
                <a:lnTo>
                  <a:pt x="389" y="1349"/>
                </a:lnTo>
                <a:lnTo>
                  <a:pt x="380" y="1330"/>
                </a:lnTo>
                <a:lnTo>
                  <a:pt x="375" y="1311"/>
                </a:lnTo>
                <a:lnTo>
                  <a:pt x="389" y="1300"/>
                </a:lnTo>
                <a:lnTo>
                  <a:pt x="413" y="1300"/>
                </a:lnTo>
                <a:lnTo>
                  <a:pt x="441" y="1305"/>
                </a:lnTo>
                <a:lnTo>
                  <a:pt x="475" y="1314"/>
                </a:lnTo>
                <a:lnTo>
                  <a:pt x="479" y="1286"/>
                </a:lnTo>
                <a:lnTo>
                  <a:pt x="460" y="1281"/>
                </a:lnTo>
                <a:lnTo>
                  <a:pt x="456" y="1277"/>
                </a:lnTo>
                <a:lnTo>
                  <a:pt x="456" y="1268"/>
                </a:lnTo>
                <a:lnTo>
                  <a:pt x="492" y="1185"/>
                </a:lnTo>
                <a:lnTo>
                  <a:pt x="476" y="1177"/>
                </a:lnTo>
                <a:lnTo>
                  <a:pt x="462" y="1168"/>
                </a:lnTo>
                <a:lnTo>
                  <a:pt x="446" y="1159"/>
                </a:lnTo>
                <a:lnTo>
                  <a:pt x="431" y="1149"/>
                </a:lnTo>
                <a:lnTo>
                  <a:pt x="418" y="1139"/>
                </a:lnTo>
                <a:lnTo>
                  <a:pt x="403" y="1128"/>
                </a:lnTo>
                <a:lnTo>
                  <a:pt x="390" y="1116"/>
                </a:lnTo>
                <a:lnTo>
                  <a:pt x="377" y="1105"/>
                </a:lnTo>
                <a:lnTo>
                  <a:pt x="313" y="1173"/>
                </a:lnTo>
                <a:lnTo>
                  <a:pt x="308" y="1177"/>
                </a:lnTo>
                <a:lnTo>
                  <a:pt x="299" y="1173"/>
                </a:lnTo>
                <a:lnTo>
                  <a:pt x="290" y="1162"/>
                </a:lnTo>
                <a:lnTo>
                  <a:pt x="265" y="1182"/>
                </a:lnTo>
                <a:lnTo>
                  <a:pt x="290" y="1205"/>
                </a:lnTo>
                <a:lnTo>
                  <a:pt x="308" y="1230"/>
                </a:lnTo>
                <a:lnTo>
                  <a:pt x="313" y="1252"/>
                </a:lnTo>
                <a:lnTo>
                  <a:pt x="303" y="1268"/>
                </a:lnTo>
                <a:lnTo>
                  <a:pt x="290" y="1271"/>
                </a:lnTo>
                <a:lnTo>
                  <a:pt x="265" y="1268"/>
                </a:lnTo>
                <a:lnTo>
                  <a:pt x="243" y="1252"/>
                </a:lnTo>
                <a:lnTo>
                  <a:pt x="214" y="1230"/>
                </a:lnTo>
                <a:lnTo>
                  <a:pt x="190" y="1201"/>
                </a:lnTo>
                <a:lnTo>
                  <a:pt x="171" y="1173"/>
                </a:lnTo>
                <a:lnTo>
                  <a:pt x="165" y="1149"/>
                </a:lnTo>
                <a:lnTo>
                  <a:pt x="171" y="1134"/>
                </a:lnTo>
                <a:lnTo>
                  <a:pt x="190" y="1130"/>
                </a:lnTo>
                <a:lnTo>
                  <a:pt x="209" y="1134"/>
                </a:lnTo>
                <a:lnTo>
                  <a:pt x="233" y="1149"/>
                </a:lnTo>
                <a:lnTo>
                  <a:pt x="256" y="1173"/>
                </a:lnTo>
                <a:lnTo>
                  <a:pt x="275" y="1152"/>
                </a:lnTo>
                <a:lnTo>
                  <a:pt x="262" y="1143"/>
                </a:lnTo>
                <a:lnTo>
                  <a:pt x="262" y="1130"/>
                </a:lnTo>
                <a:lnTo>
                  <a:pt x="333" y="1059"/>
                </a:lnTo>
                <a:lnTo>
                  <a:pt x="313" y="1035"/>
                </a:lnTo>
                <a:lnTo>
                  <a:pt x="295" y="1010"/>
                </a:lnTo>
                <a:lnTo>
                  <a:pt x="279" y="984"/>
                </a:lnTo>
                <a:lnTo>
                  <a:pt x="264" y="957"/>
                </a:lnTo>
                <a:lnTo>
                  <a:pt x="175" y="992"/>
                </a:lnTo>
                <a:lnTo>
                  <a:pt x="165" y="992"/>
                </a:lnTo>
                <a:lnTo>
                  <a:pt x="156" y="987"/>
                </a:lnTo>
                <a:lnTo>
                  <a:pt x="156" y="977"/>
                </a:lnTo>
                <a:lnTo>
                  <a:pt x="128" y="982"/>
                </a:lnTo>
                <a:lnTo>
                  <a:pt x="138" y="1015"/>
                </a:lnTo>
                <a:lnTo>
                  <a:pt x="147" y="1045"/>
                </a:lnTo>
                <a:lnTo>
                  <a:pt x="143" y="1068"/>
                </a:lnTo>
                <a:lnTo>
                  <a:pt x="133" y="1077"/>
                </a:lnTo>
                <a:lnTo>
                  <a:pt x="119" y="1077"/>
                </a:lnTo>
                <a:lnTo>
                  <a:pt x="95" y="1063"/>
                </a:lnTo>
                <a:lnTo>
                  <a:pt x="76" y="1039"/>
                </a:lnTo>
                <a:lnTo>
                  <a:pt x="58" y="1007"/>
                </a:lnTo>
                <a:lnTo>
                  <a:pt x="49" y="973"/>
                </a:lnTo>
                <a:lnTo>
                  <a:pt x="43" y="939"/>
                </a:lnTo>
                <a:lnTo>
                  <a:pt x="49" y="917"/>
                </a:lnTo>
                <a:lnTo>
                  <a:pt x="58" y="902"/>
                </a:lnTo>
                <a:lnTo>
                  <a:pt x="76" y="902"/>
                </a:lnTo>
                <a:lnTo>
                  <a:pt x="95" y="917"/>
                </a:lnTo>
                <a:lnTo>
                  <a:pt x="114" y="939"/>
                </a:lnTo>
                <a:lnTo>
                  <a:pt x="128" y="973"/>
                </a:lnTo>
                <a:lnTo>
                  <a:pt x="147" y="964"/>
                </a:lnTo>
                <a:lnTo>
                  <a:pt x="143" y="949"/>
                </a:lnTo>
                <a:lnTo>
                  <a:pt x="143" y="939"/>
                </a:lnTo>
                <a:lnTo>
                  <a:pt x="147" y="936"/>
                </a:lnTo>
                <a:lnTo>
                  <a:pt x="238" y="897"/>
                </a:lnTo>
                <a:lnTo>
                  <a:pt x="233" y="880"/>
                </a:lnTo>
                <a:lnTo>
                  <a:pt x="227" y="864"/>
                </a:lnTo>
                <a:lnTo>
                  <a:pt x="223" y="847"/>
                </a:lnTo>
                <a:lnTo>
                  <a:pt x="219" y="830"/>
                </a:lnTo>
                <a:lnTo>
                  <a:pt x="216" y="812"/>
                </a:lnTo>
                <a:lnTo>
                  <a:pt x="212" y="796"/>
                </a:lnTo>
                <a:lnTo>
                  <a:pt x="210" y="778"/>
                </a:lnTo>
                <a:lnTo>
                  <a:pt x="208" y="760"/>
                </a:lnTo>
                <a:lnTo>
                  <a:pt x="105" y="760"/>
                </a:lnTo>
                <a:lnTo>
                  <a:pt x="100" y="755"/>
                </a:lnTo>
                <a:lnTo>
                  <a:pt x="95" y="751"/>
                </a:lnTo>
                <a:lnTo>
                  <a:pt x="95" y="736"/>
                </a:lnTo>
                <a:lnTo>
                  <a:pt x="71" y="736"/>
                </a:lnTo>
                <a:lnTo>
                  <a:pt x="67" y="769"/>
                </a:lnTo>
                <a:lnTo>
                  <a:pt x="62" y="793"/>
                </a:lnTo>
                <a:lnTo>
                  <a:pt x="49" y="812"/>
                </a:lnTo>
                <a:lnTo>
                  <a:pt x="33" y="821"/>
                </a:lnTo>
                <a:lnTo>
                  <a:pt x="19" y="812"/>
                </a:lnTo>
                <a:lnTo>
                  <a:pt x="9" y="793"/>
                </a:lnTo>
                <a:lnTo>
                  <a:pt x="5" y="764"/>
                </a:lnTo>
                <a:lnTo>
                  <a:pt x="0" y="726"/>
                </a:lnTo>
                <a:lnTo>
                  <a:pt x="5" y="688"/>
                </a:lnTo>
                <a:lnTo>
                  <a:pt x="9" y="661"/>
                </a:lnTo>
                <a:lnTo>
                  <a:pt x="19" y="642"/>
                </a:lnTo>
                <a:lnTo>
                  <a:pt x="33" y="636"/>
                </a:lnTo>
                <a:lnTo>
                  <a:pt x="49" y="642"/>
                </a:lnTo>
                <a:lnTo>
                  <a:pt x="62" y="661"/>
                </a:lnTo>
                <a:lnTo>
                  <a:pt x="67" y="688"/>
                </a:lnTo>
                <a:lnTo>
                  <a:pt x="67" y="722"/>
                </a:lnTo>
                <a:lnTo>
                  <a:pt x="95" y="717"/>
                </a:lnTo>
                <a:lnTo>
                  <a:pt x="95" y="702"/>
                </a:lnTo>
                <a:lnTo>
                  <a:pt x="100" y="698"/>
                </a:lnTo>
                <a:lnTo>
                  <a:pt x="105" y="694"/>
                </a:lnTo>
                <a:lnTo>
                  <a:pt x="207" y="694"/>
                </a:lnTo>
                <a:lnTo>
                  <a:pt x="209" y="661"/>
                </a:lnTo>
                <a:lnTo>
                  <a:pt x="214" y="628"/>
                </a:lnTo>
                <a:lnTo>
                  <a:pt x="220" y="597"/>
                </a:lnTo>
                <a:lnTo>
                  <a:pt x="228" y="567"/>
                </a:lnTo>
                <a:lnTo>
                  <a:pt x="143" y="532"/>
                </a:lnTo>
                <a:lnTo>
                  <a:pt x="138" y="527"/>
                </a:lnTo>
                <a:lnTo>
                  <a:pt x="138" y="519"/>
                </a:lnTo>
                <a:lnTo>
                  <a:pt x="143" y="508"/>
                </a:lnTo>
                <a:lnTo>
                  <a:pt x="119" y="494"/>
                </a:lnTo>
                <a:lnTo>
                  <a:pt x="105" y="523"/>
                </a:lnTo>
                <a:lnTo>
                  <a:pt x="86" y="545"/>
                </a:lnTo>
                <a:lnTo>
                  <a:pt x="67" y="561"/>
                </a:lnTo>
                <a:lnTo>
                  <a:pt x="52" y="561"/>
                </a:lnTo>
                <a:lnTo>
                  <a:pt x="43" y="551"/>
                </a:lnTo>
                <a:lnTo>
                  <a:pt x="39" y="527"/>
                </a:lnTo>
                <a:lnTo>
                  <a:pt x="43" y="499"/>
                </a:lnTo>
                <a:lnTo>
                  <a:pt x="52" y="461"/>
                </a:lnTo>
                <a:lnTo>
                  <a:pt x="71" y="428"/>
                </a:lnTo>
                <a:lnTo>
                  <a:pt x="90" y="404"/>
                </a:lnTo>
                <a:lnTo>
                  <a:pt x="109" y="394"/>
                </a:lnTo>
                <a:lnTo>
                  <a:pt x="124" y="389"/>
                </a:lnTo>
                <a:lnTo>
                  <a:pt x="138" y="404"/>
                </a:lnTo>
                <a:lnTo>
                  <a:pt x="138" y="423"/>
                </a:lnTo>
                <a:lnTo>
                  <a:pt x="133" y="451"/>
                </a:lnTo>
                <a:lnTo>
                  <a:pt x="124" y="480"/>
                </a:lnTo>
                <a:lnTo>
                  <a:pt x="147" y="494"/>
                </a:lnTo>
                <a:lnTo>
                  <a:pt x="152" y="475"/>
                </a:lnTo>
                <a:lnTo>
                  <a:pt x="162" y="470"/>
                </a:lnTo>
                <a:lnTo>
                  <a:pt x="165" y="470"/>
                </a:lnTo>
                <a:lnTo>
                  <a:pt x="249" y="507"/>
                </a:lnTo>
                <a:lnTo>
                  <a:pt x="257" y="492"/>
                </a:lnTo>
                <a:lnTo>
                  <a:pt x="265" y="476"/>
                </a:lnTo>
                <a:lnTo>
                  <a:pt x="273" y="460"/>
                </a:lnTo>
                <a:lnTo>
                  <a:pt x="282" y="444"/>
                </a:lnTo>
                <a:lnTo>
                  <a:pt x="291" y="430"/>
                </a:lnTo>
                <a:lnTo>
                  <a:pt x="301" y="415"/>
                </a:lnTo>
                <a:lnTo>
                  <a:pt x="311" y="401"/>
                </a:lnTo>
                <a:lnTo>
                  <a:pt x="322" y="387"/>
                </a:lnTo>
                <a:lnTo>
                  <a:pt x="256" y="329"/>
                </a:lnTo>
                <a:lnTo>
                  <a:pt x="252" y="319"/>
                </a:lnTo>
                <a:lnTo>
                  <a:pt x="256" y="309"/>
                </a:lnTo>
                <a:lnTo>
                  <a:pt x="265" y="304"/>
                </a:lnTo>
                <a:lnTo>
                  <a:pt x="252" y="276"/>
                </a:lnTo>
                <a:lnTo>
                  <a:pt x="227" y="300"/>
                </a:lnTo>
                <a:lnTo>
                  <a:pt x="205" y="319"/>
                </a:lnTo>
                <a:lnTo>
                  <a:pt x="181" y="323"/>
                </a:lnTo>
                <a:lnTo>
                  <a:pt x="165" y="319"/>
                </a:lnTo>
                <a:lnTo>
                  <a:pt x="162" y="304"/>
                </a:lnTo>
                <a:lnTo>
                  <a:pt x="165" y="281"/>
                </a:lnTo>
                <a:lnTo>
                  <a:pt x="181" y="251"/>
                </a:lnTo>
                <a:lnTo>
                  <a:pt x="205" y="223"/>
                </a:lnTo>
                <a:lnTo>
                  <a:pt x="233" y="200"/>
                </a:lnTo>
                <a:lnTo>
                  <a:pt x="262" y="186"/>
                </a:lnTo>
                <a:lnTo>
                  <a:pt x="284" y="181"/>
                </a:lnTo>
                <a:lnTo>
                  <a:pt x="299" y="186"/>
                </a:lnTo>
                <a:lnTo>
                  <a:pt x="303" y="205"/>
                </a:lnTo>
                <a:lnTo>
                  <a:pt x="299" y="223"/>
                </a:lnTo>
                <a:lnTo>
                  <a:pt x="281" y="248"/>
                </a:lnTo>
                <a:lnTo>
                  <a:pt x="256" y="271"/>
                </a:lnTo>
                <a:lnTo>
                  <a:pt x="284" y="290"/>
                </a:lnTo>
                <a:lnTo>
                  <a:pt x="294" y="276"/>
                </a:lnTo>
                <a:lnTo>
                  <a:pt x="303" y="271"/>
                </a:lnTo>
                <a:lnTo>
                  <a:pt x="308" y="276"/>
                </a:lnTo>
                <a:lnTo>
                  <a:pt x="365" y="339"/>
                </a:lnTo>
                <a:lnTo>
                  <a:pt x="380" y="326"/>
                </a:lnTo>
                <a:lnTo>
                  <a:pt x="394" y="313"/>
                </a:lnTo>
                <a:lnTo>
                  <a:pt x="409" y="302"/>
                </a:lnTo>
                <a:lnTo>
                  <a:pt x="423" y="290"/>
                </a:lnTo>
                <a:lnTo>
                  <a:pt x="439" y="280"/>
                </a:lnTo>
                <a:lnTo>
                  <a:pt x="456" y="268"/>
                </a:lnTo>
                <a:lnTo>
                  <a:pt x="472" y="259"/>
                </a:lnTo>
                <a:lnTo>
                  <a:pt x="488" y="250"/>
                </a:lnTo>
                <a:lnTo>
                  <a:pt x="450" y="167"/>
                </a:lnTo>
                <a:lnTo>
                  <a:pt x="450" y="157"/>
                </a:lnTo>
                <a:lnTo>
                  <a:pt x="460" y="148"/>
                </a:lnTo>
                <a:lnTo>
                  <a:pt x="475" y="148"/>
                </a:lnTo>
                <a:lnTo>
                  <a:pt x="460" y="119"/>
                </a:lnTo>
                <a:lnTo>
                  <a:pt x="432" y="129"/>
                </a:lnTo>
                <a:lnTo>
                  <a:pt x="403" y="138"/>
                </a:lnTo>
                <a:lnTo>
                  <a:pt x="384" y="134"/>
                </a:lnTo>
                <a:lnTo>
                  <a:pt x="371" y="125"/>
                </a:lnTo>
                <a:lnTo>
                  <a:pt x="371" y="110"/>
                </a:lnTo>
                <a:lnTo>
                  <a:pt x="384" y="91"/>
                </a:lnTo>
                <a:lnTo>
                  <a:pt x="408" y="72"/>
                </a:lnTo>
                <a:lnTo>
                  <a:pt x="441" y="53"/>
                </a:lnTo>
                <a:lnTo>
                  <a:pt x="475" y="44"/>
                </a:lnTo>
                <a:lnTo>
                  <a:pt x="508" y="38"/>
                </a:lnTo>
                <a:lnTo>
                  <a:pt x="531" y="44"/>
                </a:lnTo>
                <a:lnTo>
                  <a:pt x="540" y="53"/>
                </a:lnTo>
                <a:lnTo>
                  <a:pt x="540" y="68"/>
                </a:lnTo>
                <a:lnTo>
                  <a:pt x="527" y="87"/>
                </a:lnTo>
                <a:lnTo>
                  <a:pt x="503" y="100"/>
                </a:lnTo>
                <a:lnTo>
                  <a:pt x="475" y="115"/>
                </a:lnTo>
                <a:lnTo>
                  <a:pt x="488" y="138"/>
                </a:lnTo>
                <a:lnTo>
                  <a:pt x="503" y="134"/>
                </a:lnTo>
                <a:lnTo>
                  <a:pt x="513" y="134"/>
                </a:lnTo>
                <a:lnTo>
                  <a:pt x="518" y="138"/>
                </a:lnTo>
                <a:lnTo>
                  <a:pt x="551" y="222"/>
                </a:lnTo>
                <a:lnTo>
                  <a:pt x="568" y="217"/>
                </a:lnTo>
                <a:lnTo>
                  <a:pt x="586" y="211"/>
                </a:lnTo>
                <a:lnTo>
                  <a:pt x="604" y="207"/>
                </a:lnTo>
                <a:lnTo>
                  <a:pt x="622" y="202"/>
                </a:lnTo>
                <a:lnTo>
                  <a:pt x="641" y="199"/>
                </a:lnTo>
                <a:lnTo>
                  <a:pt x="659" y="197"/>
                </a:lnTo>
                <a:lnTo>
                  <a:pt x="678" y="194"/>
                </a:lnTo>
                <a:lnTo>
                  <a:pt x="697" y="193"/>
                </a:lnTo>
                <a:lnTo>
                  <a:pt x="697" y="110"/>
                </a:lnTo>
                <a:lnTo>
                  <a:pt x="702" y="106"/>
                </a:lnTo>
                <a:lnTo>
                  <a:pt x="707" y="100"/>
                </a:lnTo>
                <a:lnTo>
                  <a:pt x="716" y="100"/>
                </a:lnTo>
                <a:lnTo>
                  <a:pt x="721" y="72"/>
                </a:lnTo>
                <a:lnTo>
                  <a:pt x="683" y="72"/>
                </a:lnTo>
                <a:lnTo>
                  <a:pt x="656" y="63"/>
                </a:lnTo>
                <a:lnTo>
                  <a:pt x="637" y="53"/>
                </a:lnTo>
                <a:lnTo>
                  <a:pt x="631" y="34"/>
                </a:lnTo>
                <a:lnTo>
                  <a:pt x="637" y="19"/>
                </a:lnTo>
                <a:lnTo>
                  <a:pt x="659" y="10"/>
                </a:lnTo>
                <a:lnTo>
                  <a:pt x="688" y="6"/>
                </a:lnTo>
                <a:lnTo>
                  <a:pt x="726" y="0"/>
                </a:lnTo>
                <a:lnTo>
                  <a:pt x="763" y="6"/>
                </a:lnTo>
                <a:lnTo>
                  <a:pt x="797" y="10"/>
                </a:lnTo>
                <a:lnTo>
                  <a:pt x="816" y="19"/>
                </a:lnTo>
                <a:lnTo>
                  <a:pt x="821" y="34"/>
                </a:lnTo>
                <a:lnTo>
                  <a:pt x="816" y="48"/>
                </a:lnTo>
                <a:lnTo>
                  <a:pt x="797" y="63"/>
                </a:lnTo>
                <a:lnTo>
                  <a:pt x="769" y="68"/>
                </a:lnTo>
                <a:lnTo>
                  <a:pt x="731" y="72"/>
                </a:lnTo>
                <a:lnTo>
                  <a:pt x="736" y="100"/>
                </a:lnTo>
                <a:lnTo>
                  <a:pt x="750" y="100"/>
                </a:lnTo>
                <a:lnTo>
                  <a:pt x="754" y="106"/>
                </a:lnTo>
                <a:lnTo>
                  <a:pt x="759" y="110"/>
                </a:lnTo>
                <a:lnTo>
                  <a:pt x="759" y="193"/>
                </a:lnTo>
                <a:close/>
              </a:path>
            </a:pathLst>
          </a:custGeom>
          <a:solidFill>
            <a:srgbClr val="FF0000"/>
          </a:solidFill>
          <a:ln w="9525">
            <a:noFill/>
            <a:round/>
            <a:headEnd/>
            <a:tailEnd/>
          </a:ln>
        </p:spPr>
        <p:txBody>
          <a:bodyPr/>
          <a:lstStyle/>
          <a:p>
            <a:endParaRPr lang="es-AR"/>
          </a:p>
        </p:txBody>
      </p:sp>
      <p:sp>
        <p:nvSpPr>
          <p:cNvPr id="47144" name="Freeform 40"/>
          <p:cNvSpPr>
            <a:spLocks/>
          </p:cNvSpPr>
          <p:nvPr/>
        </p:nvSpPr>
        <p:spPr bwMode="auto">
          <a:xfrm>
            <a:off x="182563" y="2781300"/>
            <a:ext cx="468312" cy="547688"/>
          </a:xfrm>
          <a:custGeom>
            <a:avLst/>
            <a:gdLst>
              <a:gd name="T0" fmla="*/ 2147483647 w 1447"/>
              <a:gd name="T1" fmla="*/ 2147483647 h 1433"/>
              <a:gd name="T2" fmla="*/ 2147483647 w 1447"/>
              <a:gd name="T3" fmla="*/ 2147483647 h 1433"/>
              <a:gd name="T4" fmla="*/ 2147483647 w 1447"/>
              <a:gd name="T5" fmla="*/ 2147483647 h 1433"/>
              <a:gd name="T6" fmla="*/ 2147483647 w 1447"/>
              <a:gd name="T7" fmla="*/ 2147483647 h 1433"/>
              <a:gd name="T8" fmla="*/ 2147483647 w 1447"/>
              <a:gd name="T9" fmla="*/ 2147483647 h 1433"/>
              <a:gd name="T10" fmla="*/ 2147483647 w 1447"/>
              <a:gd name="T11" fmla="*/ 2147483647 h 1433"/>
              <a:gd name="T12" fmla="*/ 2147483647 w 1447"/>
              <a:gd name="T13" fmla="*/ 2147483647 h 1433"/>
              <a:gd name="T14" fmla="*/ 2147483647 w 1447"/>
              <a:gd name="T15" fmla="*/ 2147483647 h 1433"/>
              <a:gd name="T16" fmla="*/ 2147483647 w 1447"/>
              <a:gd name="T17" fmla="*/ 2147483647 h 1433"/>
              <a:gd name="T18" fmla="*/ 2147483647 w 1447"/>
              <a:gd name="T19" fmla="*/ 2147483647 h 1433"/>
              <a:gd name="T20" fmla="*/ 2147483647 w 1447"/>
              <a:gd name="T21" fmla="*/ 2147483647 h 1433"/>
              <a:gd name="T22" fmla="*/ 2147483647 w 1447"/>
              <a:gd name="T23" fmla="*/ 2147483647 h 1433"/>
              <a:gd name="T24" fmla="*/ 2147483647 w 1447"/>
              <a:gd name="T25" fmla="*/ 2147483647 h 1433"/>
              <a:gd name="T26" fmla="*/ 2147483647 w 1447"/>
              <a:gd name="T27" fmla="*/ 2147483647 h 1433"/>
              <a:gd name="T28" fmla="*/ 2147483647 w 1447"/>
              <a:gd name="T29" fmla="*/ 2147483647 h 1433"/>
              <a:gd name="T30" fmla="*/ 2147483647 w 1447"/>
              <a:gd name="T31" fmla="*/ 2147483647 h 1433"/>
              <a:gd name="T32" fmla="*/ 2147483647 w 1447"/>
              <a:gd name="T33" fmla="*/ 2147483647 h 1433"/>
              <a:gd name="T34" fmla="*/ 2147483647 w 1447"/>
              <a:gd name="T35" fmla="*/ 2147483647 h 1433"/>
              <a:gd name="T36" fmla="*/ 2147483647 w 1447"/>
              <a:gd name="T37" fmla="*/ 2147483647 h 1433"/>
              <a:gd name="T38" fmla="*/ 2147483647 w 1447"/>
              <a:gd name="T39" fmla="*/ 2147483647 h 1433"/>
              <a:gd name="T40" fmla="*/ 2147483647 w 1447"/>
              <a:gd name="T41" fmla="*/ 2147483647 h 1433"/>
              <a:gd name="T42" fmla="*/ 2147483647 w 1447"/>
              <a:gd name="T43" fmla="*/ 2147483647 h 1433"/>
              <a:gd name="T44" fmla="*/ 2147483647 w 1447"/>
              <a:gd name="T45" fmla="*/ 2147483647 h 1433"/>
              <a:gd name="T46" fmla="*/ 2147483647 w 1447"/>
              <a:gd name="T47" fmla="*/ 2147483647 h 1433"/>
              <a:gd name="T48" fmla="*/ 2147483647 w 1447"/>
              <a:gd name="T49" fmla="*/ 2147483647 h 1433"/>
              <a:gd name="T50" fmla="*/ 2147483647 w 1447"/>
              <a:gd name="T51" fmla="*/ 2147483647 h 1433"/>
              <a:gd name="T52" fmla="*/ 2147483647 w 1447"/>
              <a:gd name="T53" fmla="*/ 2147483647 h 1433"/>
              <a:gd name="T54" fmla="*/ 2147483647 w 1447"/>
              <a:gd name="T55" fmla="*/ 2147483647 h 1433"/>
              <a:gd name="T56" fmla="*/ 2147483647 w 1447"/>
              <a:gd name="T57" fmla="*/ 2147483647 h 1433"/>
              <a:gd name="T58" fmla="*/ 2147483647 w 1447"/>
              <a:gd name="T59" fmla="*/ 2147483647 h 1433"/>
              <a:gd name="T60" fmla="*/ 2147483647 w 1447"/>
              <a:gd name="T61" fmla="*/ 2147483647 h 1433"/>
              <a:gd name="T62" fmla="*/ 2147483647 w 1447"/>
              <a:gd name="T63" fmla="*/ 2147483647 h 1433"/>
              <a:gd name="T64" fmla="*/ 2147483647 w 1447"/>
              <a:gd name="T65" fmla="*/ 2147483647 h 1433"/>
              <a:gd name="T66" fmla="*/ 2147483647 w 1447"/>
              <a:gd name="T67" fmla="*/ 2147483647 h 1433"/>
              <a:gd name="T68" fmla="*/ 2147483647 w 1447"/>
              <a:gd name="T69" fmla="*/ 2147483647 h 1433"/>
              <a:gd name="T70" fmla="*/ 2147483647 w 1447"/>
              <a:gd name="T71" fmla="*/ 2147483647 h 1433"/>
              <a:gd name="T72" fmla="*/ 2147483647 w 1447"/>
              <a:gd name="T73" fmla="*/ 2147483647 h 1433"/>
              <a:gd name="T74" fmla="*/ 2147483647 w 1447"/>
              <a:gd name="T75" fmla="*/ 2147483647 h 1433"/>
              <a:gd name="T76" fmla="*/ 2147483647 w 1447"/>
              <a:gd name="T77" fmla="*/ 2147483647 h 1433"/>
              <a:gd name="T78" fmla="*/ 2147483647 w 1447"/>
              <a:gd name="T79" fmla="*/ 2147483647 h 1433"/>
              <a:gd name="T80" fmla="*/ 2147483647 w 1447"/>
              <a:gd name="T81" fmla="*/ 2147483647 h 1433"/>
              <a:gd name="T82" fmla="*/ 2147483647 w 1447"/>
              <a:gd name="T83" fmla="*/ 2147483647 h 1433"/>
              <a:gd name="T84" fmla="*/ 2147483647 w 1447"/>
              <a:gd name="T85" fmla="*/ 2147483647 h 1433"/>
              <a:gd name="T86" fmla="*/ 2147483647 w 1447"/>
              <a:gd name="T87" fmla="*/ 2147483647 h 1433"/>
              <a:gd name="T88" fmla="*/ 2147483647 w 1447"/>
              <a:gd name="T89" fmla="*/ 2147483647 h 1433"/>
              <a:gd name="T90" fmla="*/ 2147483647 w 1447"/>
              <a:gd name="T91" fmla="*/ 2147483647 h 1433"/>
              <a:gd name="T92" fmla="*/ 2147483647 w 1447"/>
              <a:gd name="T93" fmla="*/ 2147483647 h 1433"/>
              <a:gd name="T94" fmla="*/ 2147483647 w 1447"/>
              <a:gd name="T95" fmla="*/ 2147483647 h 1433"/>
              <a:gd name="T96" fmla="*/ 2147483647 w 1447"/>
              <a:gd name="T97" fmla="*/ 2147483647 h 1433"/>
              <a:gd name="T98" fmla="*/ 2147483647 w 1447"/>
              <a:gd name="T99" fmla="*/ 2147483647 h 1433"/>
              <a:gd name="T100" fmla="*/ 2147483647 w 1447"/>
              <a:gd name="T101" fmla="*/ 2147483647 h 1433"/>
              <a:gd name="T102" fmla="*/ 2147483647 w 1447"/>
              <a:gd name="T103" fmla="*/ 2147483647 h 1433"/>
              <a:gd name="T104" fmla="*/ 2147483647 w 1447"/>
              <a:gd name="T105" fmla="*/ 2147483647 h 1433"/>
              <a:gd name="T106" fmla="*/ 2147483647 w 1447"/>
              <a:gd name="T107" fmla="*/ 2147483647 h 1433"/>
              <a:gd name="T108" fmla="*/ 2147483647 w 1447"/>
              <a:gd name="T109" fmla="*/ 2147483647 h 1433"/>
              <a:gd name="T110" fmla="*/ 2147483647 w 1447"/>
              <a:gd name="T111" fmla="*/ 2147483647 h 1433"/>
              <a:gd name="T112" fmla="*/ 2147483647 w 1447"/>
              <a:gd name="T113" fmla="*/ 2147483647 h 1433"/>
              <a:gd name="T114" fmla="*/ 2147483647 w 1447"/>
              <a:gd name="T115" fmla="*/ 2147483647 h 14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47"/>
              <a:gd name="T175" fmla="*/ 0 h 1433"/>
              <a:gd name="T176" fmla="*/ 1447 w 1447"/>
              <a:gd name="T177" fmla="*/ 1433 h 14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47" h="1433">
                <a:moveTo>
                  <a:pt x="759" y="193"/>
                </a:moveTo>
                <a:lnTo>
                  <a:pt x="777" y="195"/>
                </a:lnTo>
                <a:lnTo>
                  <a:pt x="794" y="198"/>
                </a:lnTo>
                <a:lnTo>
                  <a:pt x="810" y="200"/>
                </a:lnTo>
                <a:lnTo>
                  <a:pt x="827" y="203"/>
                </a:lnTo>
                <a:lnTo>
                  <a:pt x="844" y="207"/>
                </a:lnTo>
                <a:lnTo>
                  <a:pt x="861" y="211"/>
                </a:lnTo>
                <a:lnTo>
                  <a:pt x="878" y="217"/>
                </a:lnTo>
                <a:lnTo>
                  <a:pt x="894" y="221"/>
                </a:lnTo>
                <a:lnTo>
                  <a:pt x="925" y="144"/>
                </a:lnTo>
                <a:lnTo>
                  <a:pt x="931" y="138"/>
                </a:lnTo>
                <a:lnTo>
                  <a:pt x="940" y="138"/>
                </a:lnTo>
                <a:lnTo>
                  <a:pt x="953" y="144"/>
                </a:lnTo>
                <a:lnTo>
                  <a:pt x="963" y="119"/>
                </a:lnTo>
                <a:lnTo>
                  <a:pt x="934" y="106"/>
                </a:lnTo>
                <a:lnTo>
                  <a:pt x="911" y="91"/>
                </a:lnTo>
                <a:lnTo>
                  <a:pt x="897" y="72"/>
                </a:lnTo>
                <a:lnTo>
                  <a:pt x="897" y="57"/>
                </a:lnTo>
                <a:lnTo>
                  <a:pt x="911" y="48"/>
                </a:lnTo>
                <a:lnTo>
                  <a:pt x="934" y="44"/>
                </a:lnTo>
                <a:lnTo>
                  <a:pt x="963" y="48"/>
                </a:lnTo>
                <a:lnTo>
                  <a:pt x="1001" y="57"/>
                </a:lnTo>
                <a:lnTo>
                  <a:pt x="1034" y="72"/>
                </a:lnTo>
                <a:lnTo>
                  <a:pt x="1058" y="91"/>
                </a:lnTo>
                <a:lnTo>
                  <a:pt x="1072" y="110"/>
                </a:lnTo>
                <a:lnTo>
                  <a:pt x="1072" y="125"/>
                </a:lnTo>
                <a:lnTo>
                  <a:pt x="1058" y="138"/>
                </a:lnTo>
                <a:lnTo>
                  <a:pt x="1039" y="138"/>
                </a:lnTo>
                <a:lnTo>
                  <a:pt x="1006" y="134"/>
                </a:lnTo>
                <a:lnTo>
                  <a:pt x="972" y="125"/>
                </a:lnTo>
                <a:lnTo>
                  <a:pt x="969" y="148"/>
                </a:lnTo>
                <a:lnTo>
                  <a:pt x="982" y="153"/>
                </a:lnTo>
                <a:lnTo>
                  <a:pt x="987" y="162"/>
                </a:lnTo>
                <a:lnTo>
                  <a:pt x="987" y="171"/>
                </a:lnTo>
                <a:lnTo>
                  <a:pt x="952" y="247"/>
                </a:lnTo>
                <a:lnTo>
                  <a:pt x="969" y="255"/>
                </a:lnTo>
                <a:lnTo>
                  <a:pt x="984" y="264"/>
                </a:lnTo>
                <a:lnTo>
                  <a:pt x="1000" y="274"/>
                </a:lnTo>
                <a:lnTo>
                  <a:pt x="1015" y="284"/>
                </a:lnTo>
                <a:lnTo>
                  <a:pt x="1029" y="294"/>
                </a:lnTo>
                <a:lnTo>
                  <a:pt x="1044" y="305"/>
                </a:lnTo>
                <a:lnTo>
                  <a:pt x="1057" y="318"/>
                </a:lnTo>
                <a:lnTo>
                  <a:pt x="1071" y="329"/>
                </a:lnTo>
                <a:lnTo>
                  <a:pt x="1134" y="267"/>
                </a:lnTo>
                <a:lnTo>
                  <a:pt x="1138" y="262"/>
                </a:lnTo>
                <a:lnTo>
                  <a:pt x="1148" y="267"/>
                </a:lnTo>
                <a:lnTo>
                  <a:pt x="1157" y="276"/>
                </a:lnTo>
                <a:lnTo>
                  <a:pt x="1182" y="257"/>
                </a:lnTo>
                <a:lnTo>
                  <a:pt x="1157" y="232"/>
                </a:lnTo>
                <a:lnTo>
                  <a:pt x="1138" y="210"/>
                </a:lnTo>
                <a:lnTo>
                  <a:pt x="1134" y="186"/>
                </a:lnTo>
                <a:lnTo>
                  <a:pt x="1138" y="171"/>
                </a:lnTo>
                <a:lnTo>
                  <a:pt x="1153" y="167"/>
                </a:lnTo>
                <a:lnTo>
                  <a:pt x="1182" y="171"/>
                </a:lnTo>
                <a:lnTo>
                  <a:pt x="1205" y="186"/>
                </a:lnTo>
                <a:lnTo>
                  <a:pt x="1233" y="210"/>
                </a:lnTo>
                <a:lnTo>
                  <a:pt x="1257" y="238"/>
                </a:lnTo>
                <a:lnTo>
                  <a:pt x="1272" y="267"/>
                </a:lnTo>
                <a:lnTo>
                  <a:pt x="1282" y="290"/>
                </a:lnTo>
                <a:lnTo>
                  <a:pt x="1276" y="304"/>
                </a:lnTo>
                <a:lnTo>
                  <a:pt x="1257" y="309"/>
                </a:lnTo>
                <a:lnTo>
                  <a:pt x="1238" y="304"/>
                </a:lnTo>
                <a:lnTo>
                  <a:pt x="1214" y="290"/>
                </a:lnTo>
                <a:lnTo>
                  <a:pt x="1191" y="267"/>
                </a:lnTo>
                <a:lnTo>
                  <a:pt x="1172" y="286"/>
                </a:lnTo>
                <a:lnTo>
                  <a:pt x="1182" y="295"/>
                </a:lnTo>
                <a:lnTo>
                  <a:pt x="1186" y="304"/>
                </a:lnTo>
                <a:lnTo>
                  <a:pt x="1182" y="309"/>
                </a:lnTo>
                <a:lnTo>
                  <a:pt x="1113" y="374"/>
                </a:lnTo>
                <a:lnTo>
                  <a:pt x="1125" y="387"/>
                </a:lnTo>
                <a:lnTo>
                  <a:pt x="1136" y="402"/>
                </a:lnTo>
                <a:lnTo>
                  <a:pt x="1146" y="416"/>
                </a:lnTo>
                <a:lnTo>
                  <a:pt x="1156" y="431"/>
                </a:lnTo>
                <a:lnTo>
                  <a:pt x="1166" y="446"/>
                </a:lnTo>
                <a:lnTo>
                  <a:pt x="1175" y="461"/>
                </a:lnTo>
                <a:lnTo>
                  <a:pt x="1183" y="477"/>
                </a:lnTo>
                <a:lnTo>
                  <a:pt x="1191" y="494"/>
                </a:lnTo>
                <a:lnTo>
                  <a:pt x="1286" y="451"/>
                </a:lnTo>
                <a:lnTo>
                  <a:pt x="1295" y="451"/>
                </a:lnTo>
                <a:lnTo>
                  <a:pt x="1300" y="456"/>
                </a:lnTo>
                <a:lnTo>
                  <a:pt x="1305" y="475"/>
                </a:lnTo>
                <a:lnTo>
                  <a:pt x="1333" y="470"/>
                </a:lnTo>
                <a:lnTo>
                  <a:pt x="1324" y="438"/>
                </a:lnTo>
                <a:lnTo>
                  <a:pt x="1319" y="409"/>
                </a:lnTo>
                <a:lnTo>
                  <a:pt x="1319" y="385"/>
                </a:lnTo>
                <a:lnTo>
                  <a:pt x="1328" y="370"/>
                </a:lnTo>
                <a:lnTo>
                  <a:pt x="1347" y="375"/>
                </a:lnTo>
                <a:lnTo>
                  <a:pt x="1366" y="385"/>
                </a:lnTo>
                <a:lnTo>
                  <a:pt x="1385" y="409"/>
                </a:lnTo>
                <a:lnTo>
                  <a:pt x="1400" y="442"/>
                </a:lnTo>
                <a:lnTo>
                  <a:pt x="1409" y="480"/>
                </a:lnTo>
                <a:lnTo>
                  <a:pt x="1419" y="508"/>
                </a:lnTo>
                <a:lnTo>
                  <a:pt x="1414" y="532"/>
                </a:lnTo>
                <a:lnTo>
                  <a:pt x="1404" y="545"/>
                </a:lnTo>
                <a:lnTo>
                  <a:pt x="1385" y="545"/>
                </a:lnTo>
                <a:lnTo>
                  <a:pt x="1366" y="532"/>
                </a:lnTo>
                <a:lnTo>
                  <a:pt x="1347" y="508"/>
                </a:lnTo>
                <a:lnTo>
                  <a:pt x="1333" y="480"/>
                </a:lnTo>
                <a:lnTo>
                  <a:pt x="1314" y="489"/>
                </a:lnTo>
                <a:lnTo>
                  <a:pt x="1319" y="499"/>
                </a:lnTo>
                <a:lnTo>
                  <a:pt x="1319" y="508"/>
                </a:lnTo>
                <a:lnTo>
                  <a:pt x="1309" y="513"/>
                </a:lnTo>
                <a:lnTo>
                  <a:pt x="1214" y="551"/>
                </a:lnTo>
                <a:lnTo>
                  <a:pt x="1219" y="568"/>
                </a:lnTo>
                <a:lnTo>
                  <a:pt x="1223" y="586"/>
                </a:lnTo>
                <a:lnTo>
                  <a:pt x="1228" y="603"/>
                </a:lnTo>
                <a:lnTo>
                  <a:pt x="1231" y="621"/>
                </a:lnTo>
                <a:lnTo>
                  <a:pt x="1235" y="639"/>
                </a:lnTo>
                <a:lnTo>
                  <a:pt x="1237" y="656"/>
                </a:lnTo>
                <a:lnTo>
                  <a:pt x="1239" y="674"/>
                </a:lnTo>
                <a:lnTo>
                  <a:pt x="1240" y="694"/>
                </a:lnTo>
                <a:lnTo>
                  <a:pt x="1338" y="694"/>
                </a:lnTo>
                <a:lnTo>
                  <a:pt x="1347" y="698"/>
                </a:lnTo>
                <a:lnTo>
                  <a:pt x="1352" y="702"/>
                </a:lnTo>
                <a:lnTo>
                  <a:pt x="1352" y="722"/>
                </a:lnTo>
                <a:lnTo>
                  <a:pt x="1376" y="722"/>
                </a:lnTo>
                <a:lnTo>
                  <a:pt x="1376" y="688"/>
                </a:lnTo>
                <a:lnTo>
                  <a:pt x="1385" y="664"/>
                </a:lnTo>
                <a:lnTo>
                  <a:pt x="1395" y="645"/>
                </a:lnTo>
                <a:lnTo>
                  <a:pt x="1409" y="636"/>
                </a:lnTo>
                <a:lnTo>
                  <a:pt x="1424" y="645"/>
                </a:lnTo>
                <a:lnTo>
                  <a:pt x="1438" y="664"/>
                </a:lnTo>
                <a:lnTo>
                  <a:pt x="1442" y="694"/>
                </a:lnTo>
                <a:lnTo>
                  <a:pt x="1447" y="726"/>
                </a:lnTo>
                <a:lnTo>
                  <a:pt x="1442" y="764"/>
                </a:lnTo>
                <a:lnTo>
                  <a:pt x="1438" y="798"/>
                </a:lnTo>
                <a:lnTo>
                  <a:pt x="1424" y="817"/>
                </a:lnTo>
                <a:lnTo>
                  <a:pt x="1409" y="821"/>
                </a:lnTo>
                <a:lnTo>
                  <a:pt x="1395" y="817"/>
                </a:lnTo>
                <a:lnTo>
                  <a:pt x="1385" y="798"/>
                </a:lnTo>
                <a:lnTo>
                  <a:pt x="1376" y="769"/>
                </a:lnTo>
                <a:lnTo>
                  <a:pt x="1376" y="736"/>
                </a:lnTo>
                <a:lnTo>
                  <a:pt x="1352" y="741"/>
                </a:lnTo>
                <a:lnTo>
                  <a:pt x="1352" y="751"/>
                </a:lnTo>
                <a:lnTo>
                  <a:pt x="1347" y="755"/>
                </a:lnTo>
                <a:lnTo>
                  <a:pt x="1338" y="760"/>
                </a:lnTo>
                <a:lnTo>
                  <a:pt x="1239" y="760"/>
                </a:lnTo>
                <a:lnTo>
                  <a:pt x="1237" y="780"/>
                </a:lnTo>
                <a:lnTo>
                  <a:pt x="1233" y="799"/>
                </a:lnTo>
                <a:lnTo>
                  <a:pt x="1230" y="818"/>
                </a:lnTo>
                <a:lnTo>
                  <a:pt x="1227" y="836"/>
                </a:lnTo>
                <a:lnTo>
                  <a:pt x="1222" y="855"/>
                </a:lnTo>
                <a:lnTo>
                  <a:pt x="1217" y="873"/>
                </a:lnTo>
                <a:lnTo>
                  <a:pt x="1211" y="891"/>
                </a:lnTo>
                <a:lnTo>
                  <a:pt x="1204" y="909"/>
                </a:lnTo>
                <a:lnTo>
                  <a:pt x="1286" y="945"/>
                </a:lnTo>
                <a:lnTo>
                  <a:pt x="1291" y="949"/>
                </a:lnTo>
                <a:lnTo>
                  <a:pt x="1291" y="955"/>
                </a:lnTo>
                <a:lnTo>
                  <a:pt x="1286" y="968"/>
                </a:lnTo>
                <a:lnTo>
                  <a:pt x="1309" y="982"/>
                </a:lnTo>
                <a:lnTo>
                  <a:pt x="1324" y="949"/>
                </a:lnTo>
                <a:lnTo>
                  <a:pt x="1343" y="926"/>
                </a:lnTo>
                <a:lnTo>
                  <a:pt x="1361" y="911"/>
                </a:lnTo>
                <a:lnTo>
                  <a:pt x="1376" y="911"/>
                </a:lnTo>
                <a:lnTo>
                  <a:pt x="1385" y="920"/>
                </a:lnTo>
                <a:lnTo>
                  <a:pt x="1389" y="949"/>
                </a:lnTo>
                <a:lnTo>
                  <a:pt x="1385" y="977"/>
                </a:lnTo>
                <a:lnTo>
                  <a:pt x="1376" y="1011"/>
                </a:lnTo>
                <a:lnTo>
                  <a:pt x="1357" y="1045"/>
                </a:lnTo>
                <a:lnTo>
                  <a:pt x="1338" y="1073"/>
                </a:lnTo>
                <a:lnTo>
                  <a:pt x="1319" y="1087"/>
                </a:lnTo>
                <a:lnTo>
                  <a:pt x="1305" y="1087"/>
                </a:lnTo>
                <a:lnTo>
                  <a:pt x="1291" y="1073"/>
                </a:lnTo>
                <a:lnTo>
                  <a:pt x="1291" y="1054"/>
                </a:lnTo>
                <a:lnTo>
                  <a:pt x="1295" y="1026"/>
                </a:lnTo>
                <a:lnTo>
                  <a:pt x="1305" y="992"/>
                </a:lnTo>
                <a:lnTo>
                  <a:pt x="1282" y="982"/>
                </a:lnTo>
                <a:lnTo>
                  <a:pt x="1276" y="996"/>
                </a:lnTo>
                <a:lnTo>
                  <a:pt x="1272" y="1001"/>
                </a:lnTo>
                <a:lnTo>
                  <a:pt x="1263" y="1001"/>
                </a:lnTo>
                <a:lnTo>
                  <a:pt x="1177" y="967"/>
                </a:lnTo>
                <a:lnTo>
                  <a:pt x="1161" y="996"/>
                </a:lnTo>
                <a:lnTo>
                  <a:pt x="1143" y="1023"/>
                </a:lnTo>
                <a:lnTo>
                  <a:pt x="1122" y="1049"/>
                </a:lnTo>
                <a:lnTo>
                  <a:pt x="1101" y="1074"/>
                </a:lnTo>
                <a:lnTo>
                  <a:pt x="1163" y="1139"/>
                </a:lnTo>
                <a:lnTo>
                  <a:pt x="1167" y="1149"/>
                </a:lnTo>
                <a:lnTo>
                  <a:pt x="1163" y="1152"/>
                </a:lnTo>
                <a:lnTo>
                  <a:pt x="1153" y="1162"/>
                </a:lnTo>
                <a:lnTo>
                  <a:pt x="1172" y="1187"/>
                </a:lnTo>
                <a:lnTo>
                  <a:pt x="1195" y="1162"/>
                </a:lnTo>
                <a:lnTo>
                  <a:pt x="1219" y="1149"/>
                </a:lnTo>
                <a:lnTo>
                  <a:pt x="1238" y="1143"/>
                </a:lnTo>
                <a:lnTo>
                  <a:pt x="1253" y="1149"/>
                </a:lnTo>
                <a:lnTo>
                  <a:pt x="1257" y="1162"/>
                </a:lnTo>
                <a:lnTo>
                  <a:pt x="1253" y="1187"/>
                </a:lnTo>
                <a:lnTo>
                  <a:pt x="1238" y="1211"/>
                </a:lnTo>
                <a:lnTo>
                  <a:pt x="1214" y="1239"/>
                </a:lnTo>
                <a:lnTo>
                  <a:pt x="1186" y="1262"/>
                </a:lnTo>
                <a:lnTo>
                  <a:pt x="1163" y="1281"/>
                </a:lnTo>
                <a:lnTo>
                  <a:pt x="1134" y="1286"/>
                </a:lnTo>
                <a:lnTo>
                  <a:pt x="1120" y="1281"/>
                </a:lnTo>
                <a:lnTo>
                  <a:pt x="1115" y="1262"/>
                </a:lnTo>
                <a:lnTo>
                  <a:pt x="1120" y="1239"/>
                </a:lnTo>
                <a:lnTo>
                  <a:pt x="1138" y="1214"/>
                </a:lnTo>
                <a:lnTo>
                  <a:pt x="1163" y="1192"/>
                </a:lnTo>
                <a:lnTo>
                  <a:pt x="1138" y="1173"/>
                </a:lnTo>
                <a:lnTo>
                  <a:pt x="1129" y="1182"/>
                </a:lnTo>
                <a:lnTo>
                  <a:pt x="1125" y="1187"/>
                </a:lnTo>
                <a:lnTo>
                  <a:pt x="1115" y="1182"/>
                </a:lnTo>
                <a:lnTo>
                  <a:pt x="1053" y="1120"/>
                </a:lnTo>
                <a:lnTo>
                  <a:pt x="1029" y="1139"/>
                </a:lnTo>
                <a:lnTo>
                  <a:pt x="1006" y="1156"/>
                </a:lnTo>
                <a:lnTo>
                  <a:pt x="980" y="1171"/>
                </a:lnTo>
                <a:lnTo>
                  <a:pt x="954" y="1186"/>
                </a:lnTo>
                <a:lnTo>
                  <a:pt x="991" y="1271"/>
                </a:lnTo>
                <a:lnTo>
                  <a:pt x="991" y="1281"/>
                </a:lnTo>
                <a:lnTo>
                  <a:pt x="987" y="1286"/>
                </a:lnTo>
                <a:lnTo>
                  <a:pt x="969" y="1290"/>
                </a:lnTo>
                <a:lnTo>
                  <a:pt x="972" y="1314"/>
                </a:lnTo>
                <a:lnTo>
                  <a:pt x="1006" y="1305"/>
                </a:lnTo>
                <a:lnTo>
                  <a:pt x="1039" y="1300"/>
                </a:lnTo>
                <a:lnTo>
                  <a:pt x="1058" y="1300"/>
                </a:lnTo>
                <a:lnTo>
                  <a:pt x="1072" y="1314"/>
                </a:lnTo>
                <a:lnTo>
                  <a:pt x="1072" y="1333"/>
                </a:lnTo>
                <a:lnTo>
                  <a:pt x="1058" y="1352"/>
                </a:lnTo>
                <a:lnTo>
                  <a:pt x="1034" y="1371"/>
                </a:lnTo>
                <a:lnTo>
                  <a:pt x="1001" y="1386"/>
                </a:lnTo>
                <a:lnTo>
                  <a:pt x="963" y="1395"/>
                </a:lnTo>
                <a:lnTo>
                  <a:pt x="934" y="1400"/>
                </a:lnTo>
                <a:lnTo>
                  <a:pt x="911" y="1395"/>
                </a:lnTo>
                <a:lnTo>
                  <a:pt x="897" y="1386"/>
                </a:lnTo>
                <a:lnTo>
                  <a:pt x="901" y="1371"/>
                </a:lnTo>
                <a:lnTo>
                  <a:pt x="911" y="1352"/>
                </a:lnTo>
                <a:lnTo>
                  <a:pt x="934" y="1333"/>
                </a:lnTo>
                <a:lnTo>
                  <a:pt x="963" y="1320"/>
                </a:lnTo>
                <a:lnTo>
                  <a:pt x="953" y="1295"/>
                </a:lnTo>
                <a:lnTo>
                  <a:pt x="944" y="1300"/>
                </a:lnTo>
                <a:lnTo>
                  <a:pt x="934" y="1300"/>
                </a:lnTo>
                <a:lnTo>
                  <a:pt x="931" y="1295"/>
                </a:lnTo>
                <a:lnTo>
                  <a:pt x="894" y="1212"/>
                </a:lnTo>
                <a:lnTo>
                  <a:pt x="877" y="1217"/>
                </a:lnTo>
                <a:lnTo>
                  <a:pt x="861" y="1222"/>
                </a:lnTo>
                <a:lnTo>
                  <a:pt x="844" y="1226"/>
                </a:lnTo>
                <a:lnTo>
                  <a:pt x="827" y="1231"/>
                </a:lnTo>
                <a:lnTo>
                  <a:pt x="810" y="1233"/>
                </a:lnTo>
                <a:lnTo>
                  <a:pt x="794" y="1237"/>
                </a:lnTo>
                <a:lnTo>
                  <a:pt x="777" y="1239"/>
                </a:lnTo>
                <a:lnTo>
                  <a:pt x="759" y="1240"/>
                </a:lnTo>
                <a:lnTo>
                  <a:pt x="759" y="1320"/>
                </a:lnTo>
                <a:lnTo>
                  <a:pt x="754" y="1330"/>
                </a:lnTo>
                <a:lnTo>
                  <a:pt x="750" y="1333"/>
                </a:lnTo>
                <a:lnTo>
                  <a:pt x="736" y="1333"/>
                </a:lnTo>
                <a:lnTo>
                  <a:pt x="731" y="1358"/>
                </a:lnTo>
                <a:lnTo>
                  <a:pt x="769" y="1358"/>
                </a:lnTo>
                <a:lnTo>
                  <a:pt x="797" y="1367"/>
                </a:lnTo>
                <a:lnTo>
                  <a:pt x="816" y="1376"/>
                </a:lnTo>
                <a:lnTo>
                  <a:pt x="821" y="1395"/>
                </a:lnTo>
                <a:lnTo>
                  <a:pt x="816" y="1409"/>
                </a:lnTo>
                <a:lnTo>
                  <a:pt x="797" y="1424"/>
                </a:lnTo>
                <a:lnTo>
                  <a:pt x="763" y="1428"/>
                </a:lnTo>
                <a:lnTo>
                  <a:pt x="726" y="1433"/>
                </a:lnTo>
                <a:lnTo>
                  <a:pt x="688" y="1428"/>
                </a:lnTo>
                <a:lnTo>
                  <a:pt x="659" y="1424"/>
                </a:lnTo>
                <a:lnTo>
                  <a:pt x="637" y="1409"/>
                </a:lnTo>
                <a:lnTo>
                  <a:pt x="631" y="1395"/>
                </a:lnTo>
                <a:lnTo>
                  <a:pt x="637" y="1376"/>
                </a:lnTo>
                <a:lnTo>
                  <a:pt x="656" y="1367"/>
                </a:lnTo>
                <a:lnTo>
                  <a:pt x="683" y="1358"/>
                </a:lnTo>
                <a:lnTo>
                  <a:pt x="721" y="1358"/>
                </a:lnTo>
                <a:lnTo>
                  <a:pt x="716" y="1333"/>
                </a:lnTo>
                <a:lnTo>
                  <a:pt x="707" y="1333"/>
                </a:lnTo>
                <a:lnTo>
                  <a:pt x="702" y="1330"/>
                </a:lnTo>
                <a:lnTo>
                  <a:pt x="697" y="1320"/>
                </a:lnTo>
                <a:lnTo>
                  <a:pt x="697" y="1241"/>
                </a:lnTo>
                <a:lnTo>
                  <a:pt x="678" y="1239"/>
                </a:lnTo>
                <a:lnTo>
                  <a:pt x="660" y="1238"/>
                </a:lnTo>
                <a:lnTo>
                  <a:pt x="642" y="1234"/>
                </a:lnTo>
                <a:lnTo>
                  <a:pt x="624" y="1231"/>
                </a:lnTo>
                <a:lnTo>
                  <a:pt x="606" y="1228"/>
                </a:lnTo>
                <a:lnTo>
                  <a:pt x="588" y="1223"/>
                </a:lnTo>
                <a:lnTo>
                  <a:pt x="571" y="1217"/>
                </a:lnTo>
                <a:lnTo>
                  <a:pt x="555" y="1212"/>
                </a:lnTo>
                <a:lnTo>
                  <a:pt x="522" y="1295"/>
                </a:lnTo>
                <a:lnTo>
                  <a:pt x="518" y="1300"/>
                </a:lnTo>
                <a:lnTo>
                  <a:pt x="508" y="1300"/>
                </a:lnTo>
                <a:lnTo>
                  <a:pt x="494" y="1295"/>
                </a:lnTo>
                <a:lnTo>
                  <a:pt x="484" y="1320"/>
                </a:lnTo>
                <a:lnTo>
                  <a:pt x="513" y="1333"/>
                </a:lnTo>
                <a:lnTo>
                  <a:pt x="537" y="1352"/>
                </a:lnTo>
                <a:lnTo>
                  <a:pt x="550" y="1371"/>
                </a:lnTo>
                <a:lnTo>
                  <a:pt x="550" y="1386"/>
                </a:lnTo>
                <a:lnTo>
                  <a:pt x="537" y="1395"/>
                </a:lnTo>
                <a:lnTo>
                  <a:pt x="513" y="1400"/>
                </a:lnTo>
                <a:lnTo>
                  <a:pt x="484" y="1395"/>
                </a:lnTo>
                <a:lnTo>
                  <a:pt x="446" y="1381"/>
                </a:lnTo>
                <a:lnTo>
                  <a:pt x="413" y="1367"/>
                </a:lnTo>
                <a:lnTo>
                  <a:pt x="389" y="1349"/>
                </a:lnTo>
                <a:lnTo>
                  <a:pt x="380" y="1330"/>
                </a:lnTo>
                <a:lnTo>
                  <a:pt x="375" y="1311"/>
                </a:lnTo>
                <a:lnTo>
                  <a:pt x="389" y="1300"/>
                </a:lnTo>
                <a:lnTo>
                  <a:pt x="413" y="1300"/>
                </a:lnTo>
                <a:lnTo>
                  <a:pt x="441" y="1305"/>
                </a:lnTo>
                <a:lnTo>
                  <a:pt x="475" y="1314"/>
                </a:lnTo>
                <a:lnTo>
                  <a:pt x="479" y="1286"/>
                </a:lnTo>
                <a:lnTo>
                  <a:pt x="460" y="1281"/>
                </a:lnTo>
                <a:lnTo>
                  <a:pt x="456" y="1277"/>
                </a:lnTo>
                <a:lnTo>
                  <a:pt x="456" y="1268"/>
                </a:lnTo>
                <a:lnTo>
                  <a:pt x="492" y="1185"/>
                </a:lnTo>
                <a:lnTo>
                  <a:pt x="476" y="1177"/>
                </a:lnTo>
                <a:lnTo>
                  <a:pt x="462" y="1168"/>
                </a:lnTo>
                <a:lnTo>
                  <a:pt x="446" y="1159"/>
                </a:lnTo>
                <a:lnTo>
                  <a:pt x="431" y="1149"/>
                </a:lnTo>
                <a:lnTo>
                  <a:pt x="418" y="1139"/>
                </a:lnTo>
                <a:lnTo>
                  <a:pt x="403" y="1128"/>
                </a:lnTo>
                <a:lnTo>
                  <a:pt x="390" y="1116"/>
                </a:lnTo>
                <a:lnTo>
                  <a:pt x="377" y="1105"/>
                </a:lnTo>
                <a:lnTo>
                  <a:pt x="313" y="1173"/>
                </a:lnTo>
                <a:lnTo>
                  <a:pt x="308" y="1177"/>
                </a:lnTo>
                <a:lnTo>
                  <a:pt x="299" y="1173"/>
                </a:lnTo>
                <a:lnTo>
                  <a:pt x="290" y="1162"/>
                </a:lnTo>
                <a:lnTo>
                  <a:pt x="265" y="1182"/>
                </a:lnTo>
                <a:lnTo>
                  <a:pt x="290" y="1205"/>
                </a:lnTo>
                <a:lnTo>
                  <a:pt x="308" y="1230"/>
                </a:lnTo>
                <a:lnTo>
                  <a:pt x="313" y="1252"/>
                </a:lnTo>
                <a:lnTo>
                  <a:pt x="303" y="1268"/>
                </a:lnTo>
                <a:lnTo>
                  <a:pt x="290" y="1271"/>
                </a:lnTo>
                <a:lnTo>
                  <a:pt x="265" y="1268"/>
                </a:lnTo>
                <a:lnTo>
                  <a:pt x="243" y="1252"/>
                </a:lnTo>
                <a:lnTo>
                  <a:pt x="214" y="1230"/>
                </a:lnTo>
                <a:lnTo>
                  <a:pt x="190" y="1201"/>
                </a:lnTo>
                <a:lnTo>
                  <a:pt x="171" y="1173"/>
                </a:lnTo>
                <a:lnTo>
                  <a:pt x="165" y="1149"/>
                </a:lnTo>
                <a:lnTo>
                  <a:pt x="171" y="1134"/>
                </a:lnTo>
                <a:lnTo>
                  <a:pt x="190" y="1130"/>
                </a:lnTo>
                <a:lnTo>
                  <a:pt x="209" y="1134"/>
                </a:lnTo>
                <a:lnTo>
                  <a:pt x="233" y="1149"/>
                </a:lnTo>
                <a:lnTo>
                  <a:pt x="256" y="1173"/>
                </a:lnTo>
                <a:lnTo>
                  <a:pt x="275" y="1152"/>
                </a:lnTo>
                <a:lnTo>
                  <a:pt x="262" y="1143"/>
                </a:lnTo>
                <a:lnTo>
                  <a:pt x="262" y="1130"/>
                </a:lnTo>
                <a:lnTo>
                  <a:pt x="333" y="1059"/>
                </a:lnTo>
                <a:lnTo>
                  <a:pt x="313" y="1035"/>
                </a:lnTo>
                <a:lnTo>
                  <a:pt x="295" y="1010"/>
                </a:lnTo>
                <a:lnTo>
                  <a:pt x="279" y="984"/>
                </a:lnTo>
                <a:lnTo>
                  <a:pt x="264" y="957"/>
                </a:lnTo>
                <a:lnTo>
                  <a:pt x="175" y="992"/>
                </a:lnTo>
                <a:lnTo>
                  <a:pt x="165" y="992"/>
                </a:lnTo>
                <a:lnTo>
                  <a:pt x="156" y="987"/>
                </a:lnTo>
                <a:lnTo>
                  <a:pt x="156" y="977"/>
                </a:lnTo>
                <a:lnTo>
                  <a:pt x="128" y="982"/>
                </a:lnTo>
                <a:lnTo>
                  <a:pt x="138" y="1015"/>
                </a:lnTo>
                <a:lnTo>
                  <a:pt x="147" y="1045"/>
                </a:lnTo>
                <a:lnTo>
                  <a:pt x="143" y="1068"/>
                </a:lnTo>
                <a:lnTo>
                  <a:pt x="133" y="1077"/>
                </a:lnTo>
                <a:lnTo>
                  <a:pt x="119" y="1077"/>
                </a:lnTo>
                <a:lnTo>
                  <a:pt x="95" y="1063"/>
                </a:lnTo>
                <a:lnTo>
                  <a:pt x="76" y="1039"/>
                </a:lnTo>
                <a:lnTo>
                  <a:pt x="58" y="1007"/>
                </a:lnTo>
                <a:lnTo>
                  <a:pt x="49" y="973"/>
                </a:lnTo>
                <a:lnTo>
                  <a:pt x="43" y="939"/>
                </a:lnTo>
                <a:lnTo>
                  <a:pt x="49" y="917"/>
                </a:lnTo>
                <a:lnTo>
                  <a:pt x="58" y="902"/>
                </a:lnTo>
                <a:lnTo>
                  <a:pt x="76" y="902"/>
                </a:lnTo>
                <a:lnTo>
                  <a:pt x="95" y="917"/>
                </a:lnTo>
                <a:lnTo>
                  <a:pt x="114" y="939"/>
                </a:lnTo>
                <a:lnTo>
                  <a:pt x="128" y="973"/>
                </a:lnTo>
                <a:lnTo>
                  <a:pt x="147" y="964"/>
                </a:lnTo>
                <a:lnTo>
                  <a:pt x="143" y="949"/>
                </a:lnTo>
                <a:lnTo>
                  <a:pt x="143" y="939"/>
                </a:lnTo>
                <a:lnTo>
                  <a:pt x="147" y="936"/>
                </a:lnTo>
                <a:lnTo>
                  <a:pt x="238" y="897"/>
                </a:lnTo>
                <a:lnTo>
                  <a:pt x="233" y="880"/>
                </a:lnTo>
                <a:lnTo>
                  <a:pt x="227" y="864"/>
                </a:lnTo>
                <a:lnTo>
                  <a:pt x="223" y="847"/>
                </a:lnTo>
                <a:lnTo>
                  <a:pt x="219" y="830"/>
                </a:lnTo>
                <a:lnTo>
                  <a:pt x="216" y="812"/>
                </a:lnTo>
                <a:lnTo>
                  <a:pt x="212" y="796"/>
                </a:lnTo>
                <a:lnTo>
                  <a:pt x="210" y="778"/>
                </a:lnTo>
                <a:lnTo>
                  <a:pt x="208" y="760"/>
                </a:lnTo>
                <a:lnTo>
                  <a:pt x="105" y="760"/>
                </a:lnTo>
                <a:lnTo>
                  <a:pt x="100" y="755"/>
                </a:lnTo>
                <a:lnTo>
                  <a:pt x="95" y="751"/>
                </a:lnTo>
                <a:lnTo>
                  <a:pt x="95" y="736"/>
                </a:lnTo>
                <a:lnTo>
                  <a:pt x="71" y="736"/>
                </a:lnTo>
                <a:lnTo>
                  <a:pt x="67" y="769"/>
                </a:lnTo>
                <a:lnTo>
                  <a:pt x="62" y="793"/>
                </a:lnTo>
                <a:lnTo>
                  <a:pt x="49" y="812"/>
                </a:lnTo>
                <a:lnTo>
                  <a:pt x="33" y="821"/>
                </a:lnTo>
                <a:lnTo>
                  <a:pt x="19" y="812"/>
                </a:lnTo>
                <a:lnTo>
                  <a:pt x="9" y="793"/>
                </a:lnTo>
                <a:lnTo>
                  <a:pt x="5" y="764"/>
                </a:lnTo>
                <a:lnTo>
                  <a:pt x="0" y="726"/>
                </a:lnTo>
                <a:lnTo>
                  <a:pt x="5" y="688"/>
                </a:lnTo>
                <a:lnTo>
                  <a:pt x="9" y="661"/>
                </a:lnTo>
                <a:lnTo>
                  <a:pt x="19" y="642"/>
                </a:lnTo>
                <a:lnTo>
                  <a:pt x="33" y="636"/>
                </a:lnTo>
                <a:lnTo>
                  <a:pt x="49" y="642"/>
                </a:lnTo>
                <a:lnTo>
                  <a:pt x="62" y="661"/>
                </a:lnTo>
                <a:lnTo>
                  <a:pt x="67" y="688"/>
                </a:lnTo>
                <a:lnTo>
                  <a:pt x="67" y="722"/>
                </a:lnTo>
                <a:lnTo>
                  <a:pt x="95" y="717"/>
                </a:lnTo>
                <a:lnTo>
                  <a:pt x="95" y="702"/>
                </a:lnTo>
                <a:lnTo>
                  <a:pt x="100" y="698"/>
                </a:lnTo>
                <a:lnTo>
                  <a:pt x="105" y="694"/>
                </a:lnTo>
                <a:lnTo>
                  <a:pt x="207" y="694"/>
                </a:lnTo>
                <a:lnTo>
                  <a:pt x="209" y="661"/>
                </a:lnTo>
                <a:lnTo>
                  <a:pt x="214" y="628"/>
                </a:lnTo>
                <a:lnTo>
                  <a:pt x="220" y="597"/>
                </a:lnTo>
                <a:lnTo>
                  <a:pt x="228" y="567"/>
                </a:lnTo>
                <a:lnTo>
                  <a:pt x="143" y="532"/>
                </a:lnTo>
                <a:lnTo>
                  <a:pt x="138" y="527"/>
                </a:lnTo>
                <a:lnTo>
                  <a:pt x="138" y="519"/>
                </a:lnTo>
                <a:lnTo>
                  <a:pt x="143" y="508"/>
                </a:lnTo>
                <a:lnTo>
                  <a:pt x="119" y="494"/>
                </a:lnTo>
                <a:lnTo>
                  <a:pt x="105" y="523"/>
                </a:lnTo>
                <a:lnTo>
                  <a:pt x="86" y="545"/>
                </a:lnTo>
                <a:lnTo>
                  <a:pt x="67" y="561"/>
                </a:lnTo>
                <a:lnTo>
                  <a:pt x="52" y="561"/>
                </a:lnTo>
                <a:lnTo>
                  <a:pt x="43" y="551"/>
                </a:lnTo>
                <a:lnTo>
                  <a:pt x="39" y="527"/>
                </a:lnTo>
                <a:lnTo>
                  <a:pt x="43" y="499"/>
                </a:lnTo>
                <a:lnTo>
                  <a:pt x="52" y="461"/>
                </a:lnTo>
                <a:lnTo>
                  <a:pt x="71" y="428"/>
                </a:lnTo>
                <a:lnTo>
                  <a:pt x="90" y="404"/>
                </a:lnTo>
                <a:lnTo>
                  <a:pt x="109" y="394"/>
                </a:lnTo>
                <a:lnTo>
                  <a:pt x="124" y="389"/>
                </a:lnTo>
                <a:lnTo>
                  <a:pt x="138" y="404"/>
                </a:lnTo>
                <a:lnTo>
                  <a:pt x="138" y="423"/>
                </a:lnTo>
                <a:lnTo>
                  <a:pt x="133" y="451"/>
                </a:lnTo>
                <a:lnTo>
                  <a:pt x="124" y="480"/>
                </a:lnTo>
                <a:lnTo>
                  <a:pt x="147" y="494"/>
                </a:lnTo>
                <a:lnTo>
                  <a:pt x="152" y="475"/>
                </a:lnTo>
                <a:lnTo>
                  <a:pt x="162" y="470"/>
                </a:lnTo>
                <a:lnTo>
                  <a:pt x="165" y="470"/>
                </a:lnTo>
                <a:lnTo>
                  <a:pt x="249" y="507"/>
                </a:lnTo>
                <a:lnTo>
                  <a:pt x="257" y="492"/>
                </a:lnTo>
                <a:lnTo>
                  <a:pt x="265" y="476"/>
                </a:lnTo>
                <a:lnTo>
                  <a:pt x="273" y="460"/>
                </a:lnTo>
                <a:lnTo>
                  <a:pt x="282" y="444"/>
                </a:lnTo>
                <a:lnTo>
                  <a:pt x="291" y="430"/>
                </a:lnTo>
                <a:lnTo>
                  <a:pt x="301" y="415"/>
                </a:lnTo>
                <a:lnTo>
                  <a:pt x="311" y="401"/>
                </a:lnTo>
                <a:lnTo>
                  <a:pt x="322" y="387"/>
                </a:lnTo>
                <a:lnTo>
                  <a:pt x="256" y="329"/>
                </a:lnTo>
                <a:lnTo>
                  <a:pt x="252" y="319"/>
                </a:lnTo>
                <a:lnTo>
                  <a:pt x="256" y="309"/>
                </a:lnTo>
                <a:lnTo>
                  <a:pt x="265" y="304"/>
                </a:lnTo>
                <a:lnTo>
                  <a:pt x="252" y="276"/>
                </a:lnTo>
                <a:lnTo>
                  <a:pt x="227" y="300"/>
                </a:lnTo>
                <a:lnTo>
                  <a:pt x="205" y="319"/>
                </a:lnTo>
                <a:lnTo>
                  <a:pt x="181" y="323"/>
                </a:lnTo>
                <a:lnTo>
                  <a:pt x="165" y="319"/>
                </a:lnTo>
                <a:lnTo>
                  <a:pt x="162" y="304"/>
                </a:lnTo>
                <a:lnTo>
                  <a:pt x="165" y="281"/>
                </a:lnTo>
                <a:lnTo>
                  <a:pt x="181" y="251"/>
                </a:lnTo>
                <a:lnTo>
                  <a:pt x="205" y="223"/>
                </a:lnTo>
                <a:lnTo>
                  <a:pt x="233" y="200"/>
                </a:lnTo>
                <a:lnTo>
                  <a:pt x="262" y="186"/>
                </a:lnTo>
                <a:lnTo>
                  <a:pt x="284" y="181"/>
                </a:lnTo>
                <a:lnTo>
                  <a:pt x="299" y="186"/>
                </a:lnTo>
                <a:lnTo>
                  <a:pt x="303" y="205"/>
                </a:lnTo>
                <a:lnTo>
                  <a:pt x="299" y="223"/>
                </a:lnTo>
                <a:lnTo>
                  <a:pt x="281" y="248"/>
                </a:lnTo>
                <a:lnTo>
                  <a:pt x="256" y="271"/>
                </a:lnTo>
                <a:lnTo>
                  <a:pt x="284" y="290"/>
                </a:lnTo>
                <a:lnTo>
                  <a:pt x="294" y="276"/>
                </a:lnTo>
                <a:lnTo>
                  <a:pt x="303" y="271"/>
                </a:lnTo>
                <a:lnTo>
                  <a:pt x="308" y="276"/>
                </a:lnTo>
                <a:lnTo>
                  <a:pt x="365" y="339"/>
                </a:lnTo>
                <a:lnTo>
                  <a:pt x="380" y="326"/>
                </a:lnTo>
                <a:lnTo>
                  <a:pt x="394" y="313"/>
                </a:lnTo>
                <a:lnTo>
                  <a:pt x="409" y="302"/>
                </a:lnTo>
                <a:lnTo>
                  <a:pt x="423" y="290"/>
                </a:lnTo>
                <a:lnTo>
                  <a:pt x="439" y="280"/>
                </a:lnTo>
                <a:lnTo>
                  <a:pt x="456" y="268"/>
                </a:lnTo>
                <a:lnTo>
                  <a:pt x="472" y="259"/>
                </a:lnTo>
                <a:lnTo>
                  <a:pt x="488" y="250"/>
                </a:lnTo>
                <a:lnTo>
                  <a:pt x="450" y="167"/>
                </a:lnTo>
                <a:lnTo>
                  <a:pt x="450" y="157"/>
                </a:lnTo>
                <a:lnTo>
                  <a:pt x="460" y="148"/>
                </a:lnTo>
                <a:lnTo>
                  <a:pt x="475" y="148"/>
                </a:lnTo>
                <a:lnTo>
                  <a:pt x="460" y="119"/>
                </a:lnTo>
                <a:lnTo>
                  <a:pt x="432" y="129"/>
                </a:lnTo>
                <a:lnTo>
                  <a:pt x="403" y="138"/>
                </a:lnTo>
                <a:lnTo>
                  <a:pt x="384" y="134"/>
                </a:lnTo>
                <a:lnTo>
                  <a:pt x="371" y="125"/>
                </a:lnTo>
                <a:lnTo>
                  <a:pt x="371" y="110"/>
                </a:lnTo>
                <a:lnTo>
                  <a:pt x="384" y="91"/>
                </a:lnTo>
                <a:lnTo>
                  <a:pt x="408" y="72"/>
                </a:lnTo>
                <a:lnTo>
                  <a:pt x="441" y="53"/>
                </a:lnTo>
                <a:lnTo>
                  <a:pt x="475" y="44"/>
                </a:lnTo>
                <a:lnTo>
                  <a:pt x="508" y="38"/>
                </a:lnTo>
                <a:lnTo>
                  <a:pt x="531" y="44"/>
                </a:lnTo>
                <a:lnTo>
                  <a:pt x="540" y="53"/>
                </a:lnTo>
                <a:lnTo>
                  <a:pt x="540" y="68"/>
                </a:lnTo>
                <a:lnTo>
                  <a:pt x="527" y="87"/>
                </a:lnTo>
                <a:lnTo>
                  <a:pt x="503" y="100"/>
                </a:lnTo>
                <a:lnTo>
                  <a:pt x="475" y="115"/>
                </a:lnTo>
                <a:lnTo>
                  <a:pt x="488" y="138"/>
                </a:lnTo>
                <a:lnTo>
                  <a:pt x="503" y="134"/>
                </a:lnTo>
                <a:lnTo>
                  <a:pt x="513" y="134"/>
                </a:lnTo>
                <a:lnTo>
                  <a:pt x="518" y="138"/>
                </a:lnTo>
                <a:lnTo>
                  <a:pt x="551" y="222"/>
                </a:lnTo>
                <a:lnTo>
                  <a:pt x="568" y="217"/>
                </a:lnTo>
                <a:lnTo>
                  <a:pt x="586" y="211"/>
                </a:lnTo>
                <a:lnTo>
                  <a:pt x="604" y="207"/>
                </a:lnTo>
                <a:lnTo>
                  <a:pt x="622" y="202"/>
                </a:lnTo>
                <a:lnTo>
                  <a:pt x="641" y="199"/>
                </a:lnTo>
                <a:lnTo>
                  <a:pt x="659" y="197"/>
                </a:lnTo>
                <a:lnTo>
                  <a:pt x="678" y="194"/>
                </a:lnTo>
                <a:lnTo>
                  <a:pt x="697" y="193"/>
                </a:lnTo>
                <a:lnTo>
                  <a:pt x="697" y="110"/>
                </a:lnTo>
                <a:lnTo>
                  <a:pt x="702" y="106"/>
                </a:lnTo>
                <a:lnTo>
                  <a:pt x="707" y="100"/>
                </a:lnTo>
                <a:lnTo>
                  <a:pt x="716" y="100"/>
                </a:lnTo>
                <a:lnTo>
                  <a:pt x="721" y="72"/>
                </a:lnTo>
                <a:lnTo>
                  <a:pt x="683" y="72"/>
                </a:lnTo>
                <a:lnTo>
                  <a:pt x="656" y="63"/>
                </a:lnTo>
                <a:lnTo>
                  <a:pt x="637" y="53"/>
                </a:lnTo>
                <a:lnTo>
                  <a:pt x="631" y="34"/>
                </a:lnTo>
                <a:lnTo>
                  <a:pt x="637" y="19"/>
                </a:lnTo>
                <a:lnTo>
                  <a:pt x="659" y="10"/>
                </a:lnTo>
                <a:lnTo>
                  <a:pt x="688" y="6"/>
                </a:lnTo>
                <a:lnTo>
                  <a:pt x="726" y="0"/>
                </a:lnTo>
                <a:lnTo>
                  <a:pt x="763" y="6"/>
                </a:lnTo>
                <a:lnTo>
                  <a:pt x="797" y="10"/>
                </a:lnTo>
                <a:lnTo>
                  <a:pt x="816" y="19"/>
                </a:lnTo>
                <a:lnTo>
                  <a:pt x="821" y="34"/>
                </a:lnTo>
                <a:lnTo>
                  <a:pt x="816" y="48"/>
                </a:lnTo>
                <a:lnTo>
                  <a:pt x="797" y="63"/>
                </a:lnTo>
                <a:lnTo>
                  <a:pt x="769" y="68"/>
                </a:lnTo>
                <a:lnTo>
                  <a:pt x="731" y="72"/>
                </a:lnTo>
                <a:lnTo>
                  <a:pt x="736" y="100"/>
                </a:lnTo>
                <a:lnTo>
                  <a:pt x="750" y="100"/>
                </a:lnTo>
                <a:lnTo>
                  <a:pt x="754" y="106"/>
                </a:lnTo>
                <a:lnTo>
                  <a:pt x="759" y="110"/>
                </a:lnTo>
                <a:lnTo>
                  <a:pt x="759" y="193"/>
                </a:lnTo>
                <a:close/>
              </a:path>
            </a:pathLst>
          </a:custGeom>
          <a:solidFill>
            <a:srgbClr val="FF0000"/>
          </a:solidFill>
          <a:ln w="9525">
            <a:noFill/>
            <a:round/>
            <a:headEnd/>
            <a:tailEnd/>
          </a:ln>
        </p:spPr>
        <p:txBody>
          <a:bodyPr/>
          <a:lstStyle/>
          <a:p>
            <a:endParaRPr lang="es-AR"/>
          </a:p>
        </p:txBody>
      </p:sp>
      <p:sp>
        <p:nvSpPr>
          <p:cNvPr id="47145" name="Freeform 41"/>
          <p:cNvSpPr>
            <a:spLocks/>
          </p:cNvSpPr>
          <p:nvPr/>
        </p:nvSpPr>
        <p:spPr bwMode="auto">
          <a:xfrm>
            <a:off x="573088" y="3598863"/>
            <a:ext cx="469900" cy="547687"/>
          </a:xfrm>
          <a:custGeom>
            <a:avLst/>
            <a:gdLst>
              <a:gd name="T0" fmla="*/ 2147483647 w 1447"/>
              <a:gd name="T1" fmla="*/ 2147483647 h 1433"/>
              <a:gd name="T2" fmla="*/ 2147483647 w 1447"/>
              <a:gd name="T3" fmla="*/ 2147483647 h 1433"/>
              <a:gd name="T4" fmla="*/ 2147483647 w 1447"/>
              <a:gd name="T5" fmla="*/ 2147483647 h 1433"/>
              <a:gd name="T6" fmla="*/ 2147483647 w 1447"/>
              <a:gd name="T7" fmla="*/ 2147483647 h 1433"/>
              <a:gd name="T8" fmla="*/ 2147483647 w 1447"/>
              <a:gd name="T9" fmla="*/ 2147483647 h 1433"/>
              <a:gd name="T10" fmla="*/ 2147483647 w 1447"/>
              <a:gd name="T11" fmla="*/ 2147483647 h 1433"/>
              <a:gd name="T12" fmla="*/ 2147483647 w 1447"/>
              <a:gd name="T13" fmla="*/ 2147483647 h 1433"/>
              <a:gd name="T14" fmla="*/ 2147483647 w 1447"/>
              <a:gd name="T15" fmla="*/ 2147483647 h 1433"/>
              <a:gd name="T16" fmla="*/ 2147483647 w 1447"/>
              <a:gd name="T17" fmla="*/ 2147483647 h 1433"/>
              <a:gd name="T18" fmla="*/ 2147483647 w 1447"/>
              <a:gd name="T19" fmla="*/ 2147483647 h 1433"/>
              <a:gd name="T20" fmla="*/ 2147483647 w 1447"/>
              <a:gd name="T21" fmla="*/ 2147483647 h 1433"/>
              <a:gd name="T22" fmla="*/ 2147483647 w 1447"/>
              <a:gd name="T23" fmla="*/ 2147483647 h 1433"/>
              <a:gd name="T24" fmla="*/ 2147483647 w 1447"/>
              <a:gd name="T25" fmla="*/ 2147483647 h 1433"/>
              <a:gd name="T26" fmla="*/ 2147483647 w 1447"/>
              <a:gd name="T27" fmla="*/ 2147483647 h 1433"/>
              <a:gd name="T28" fmla="*/ 2147483647 w 1447"/>
              <a:gd name="T29" fmla="*/ 2147483647 h 1433"/>
              <a:gd name="T30" fmla="*/ 2147483647 w 1447"/>
              <a:gd name="T31" fmla="*/ 2147483647 h 1433"/>
              <a:gd name="T32" fmla="*/ 2147483647 w 1447"/>
              <a:gd name="T33" fmla="*/ 2147483647 h 1433"/>
              <a:gd name="T34" fmla="*/ 2147483647 w 1447"/>
              <a:gd name="T35" fmla="*/ 2147483647 h 1433"/>
              <a:gd name="T36" fmla="*/ 2147483647 w 1447"/>
              <a:gd name="T37" fmla="*/ 2147483647 h 1433"/>
              <a:gd name="T38" fmla="*/ 2147483647 w 1447"/>
              <a:gd name="T39" fmla="*/ 2147483647 h 1433"/>
              <a:gd name="T40" fmla="*/ 2147483647 w 1447"/>
              <a:gd name="T41" fmla="*/ 2147483647 h 1433"/>
              <a:gd name="T42" fmla="*/ 2147483647 w 1447"/>
              <a:gd name="T43" fmla="*/ 2147483647 h 1433"/>
              <a:gd name="T44" fmla="*/ 2147483647 w 1447"/>
              <a:gd name="T45" fmla="*/ 2147483647 h 1433"/>
              <a:gd name="T46" fmla="*/ 2147483647 w 1447"/>
              <a:gd name="T47" fmla="*/ 2147483647 h 1433"/>
              <a:gd name="T48" fmla="*/ 2147483647 w 1447"/>
              <a:gd name="T49" fmla="*/ 2147483647 h 1433"/>
              <a:gd name="T50" fmla="*/ 2147483647 w 1447"/>
              <a:gd name="T51" fmla="*/ 2147483647 h 1433"/>
              <a:gd name="T52" fmla="*/ 2147483647 w 1447"/>
              <a:gd name="T53" fmla="*/ 2147483647 h 1433"/>
              <a:gd name="T54" fmla="*/ 2147483647 w 1447"/>
              <a:gd name="T55" fmla="*/ 2147483647 h 1433"/>
              <a:gd name="T56" fmla="*/ 2147483647 w 1447"/>
              <a:gd name="T57" fmla="*/ 2147483647 h 1433"/>
              <a:gd name="T58" fmla="*/ 2147483647 w 1447"/>
              <a:gd name="T59" fmla="*/ 2147483647 h 1433"/>
              <a:gd name="T60" fmla="*/ 2147483647 w 1447"/>
              <a:gd name="T61" fmla="*/ 2147483647 h 1433"/>
              <a:gd name="T62" fmla="*/ 2147483647 w 1447"/>
              <a:gd name="T63" fmla="*/ 2147483647 h 1433"/>
              <a:gd name="T64" fmla="*/ 2147483647 w 1447"/>
              <a:gd name="T65" fmla="*/ 2147483647 h 1433"/>
              <a:gd name="T66" fmla="*/ 2147483647 w 1447"/>
              <a:gd name="T67" fmla="*/ 2147483647 h 1433"/>
              <a:gd name="T68" fmla="*/ 2147483647 w 1447"/>
              <a:gd name="T69" fmla="*/ 2147483647 h 1433"/>
              <a:gd name="T70" fmla="*/ 2147483647 w 1447"/>
              <a:gd name="T71" fmla="*/ 2147483647 h 1433"/>
              <a:gd name="T72" fmla="*/ 2147483647 w 1447"/>
              <a:gd name="T73" fmla="*/ 2147483647 h 1433"/>
              <a:gd name="T74" fmla="*/ 2147483647 w 1447"/>
              <a:gd name="T75" fmla="*/ 2147483647 h 1433"/>
              <a:gd name="T76" fmla="*/ 2147483647 w 1447"/>
              <a:gd name="T77" fmla="*/ 2147483647 h 1433"/>
              <a:gd name="T78" fmla="*/ 2147483647 w 1447"/>
              <a:gd name="T79" fmla="*/ 2147483647 h 1433"/>
              <a:gd name="T80" fmla="*/ 2147483647 w 1447"/>
              <a:gd name="T81" fmla="*/ 2147483647 h 1433"/>
              <a:gd name="T82" fmla="*/ 2147483647 w 1447"/>
              <a:gd name="T83" fmla="*/ 2147483647 h 1433"/>
              <a:gd name="T84" fmla="*/ 2147483647 w 1447"/>
              <a:gd name="T85" fmla="*/ 2147483647 h 1433"/>
              <a:gd name="T86" fmla="*/ 2147483647 w 1447"/>
              <a:gd name="T87" fmla="*/ 2147483647 h 1433"/>
              <a:gd name="T88" fmla="*/ 2147483647 w 1447"/>
              <a:gd name="T89" fmla="*/ 2147483647 h 1433"/>
              <a:gd name="T90" fmla="*/ 2147483647 w 1447"/>
              <a:gd name="T91" fmla="*/ 2147483647 h 1433"/>
              <a:gd name="T92" fmla="*/ 2147483647 w 1447"/>
              <a:gd name="T93" fmla="*/ 2147483647 h 1433"/>
              <a:gd name="T94" fmla="*/ 2147483647 w 1447"/>
              <a:gd name="T95" fmla="*/ 2147483647 h 1433"/>
              <a:gd name="T96" fmla="*/ 2147483647 w 1447"/>
              <a:gd name="T97" fmla="*/ 2147483647 h 1433"/>
              <a:gd name="T98" fmla="*/ 2147483647 w 1447"/>
              <a:gd name="T99" fmla="*/ 2147483647 h 1433"/>
              <a:gd name="T100" fmla="*/ 2147483647 w 1447"/>
              <a:gd name="T101" fmla="*/ 2147483647 h 1433"/>
              <a:gd name="T102" fmla="*/ 2147483647 w 1447"/>
              <a:gd name="T103" fmla="*/ 2147483647 h 1433"/>
              <a:gd name="T104" fmla="*/ 2147483647 w 1447"/>
              <a:gd name="T105" fmla="*/ 2147483647 h 1433"/>
              <a:gd name="T106" fmla="*/ 2147483647 w 1447"/>
              <a:gd name="T107" fmla="*/ 2147483647 h 1433"/>
              <a:gd name="T108" fmla="*/ 2147483647 w 1447"/>
              <a:gd name="T109" fmla="*/ 2147483647 h 1433"/>
              <a:gd name="T110" fmla="*/ 2147483647 w 1447"/>
              <a:gd name="T111" fmla="*/ 2147483647 h 1433"/>
              <a:gd name="T112" fmla="*/ 2147483647 w 1447"/>
              <a:gd name="T113" fmla="*/ 2147483647 h 1433"/>
              <a:gd name="T114" fmla="*/ 2147483647 w 1447"/>
              <a:gd name="T115" fmla="*/ 2147483647 h 14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47"/>
              <a:gd name="T175" fmla="*/ 0 h 1433"/>
              <a:gd name="T176" fmla="*/ 1447 w 1447"/>
              <a:gd name="T177" fmla="*/ 1433 h 14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47" h="1433">
                <a:moveTo>
                  <a:pt x="759" y="193"/>
                </a:moveTo>
                <a:lnTo>
                  <a:pt x="777" y="195"/>
                </a:lnTo>
                <a:lnTo>
                  <a:pt x="794" y="198"/>
                </a:lnTo>
                <a:lnTo>
                  <a:pt x="810" y="200"/>
                </a:lnTo>
                <a:lnTo>
                  <a:pt x="827" y="203"/>
                </a:lnTo>
                <a:lnTo>
                  <a:pt x="844" y="207"/>
                </a:lnTo>
                <a:lnTo>
                  <a:pt x="861" y="211"/>
                </a:lnTo>
                <a:lnTo>
                  <a:pt x="878" y="217"/>
                </a:lnTo>
                <a:lnTo>
                  <a:pt x="894" y="221"/>
                </a:lnTo>
                <a:lnTo>
                  <a:pt x="925" y="144"/>
                </a:lnTo>
                <a:lnTo>
                  <a:pt x="931" y="138"/>
                </a:lnTo>
                <a:lnTo>
                  <a:pt x="940" y="138"/>
                </a:lnTo>
                <a:lnTo>
                  <a:pt x="953" y="144"/>
                </a:lnTo>
                <a:lnTo>
                  <a:pt x="963" y="119"/>
                </a:lnTo>
                <a:lnTo>
                  <a:pt x="934" y="106"/>
                </a:lnTo>
                <a:lnTo>
                  <a:pt x="911" y="91"/>
                </a:lnTo>
                <a:lnTo>
                  <a:pt x="897" y="72"/>
                </a:lnTo>
                <a:lnTo>
                  <a:pt x="897" y="57"/>
                </a:lnTo>
                <a:lnTo>
                  <a:pt x="911" y="48"/>
                </a:lnTo>
                <a:lnTo>
                  <a:pt x="934" y="44"/>
                </a:lnTo>
                <a:lnTo>
                  <a:pt x="963" y="48"/>
                </a:lnTo>
                <a:lnTo>
                  <a:pt x="1001" y="57"/>
                </a:lnTo>
                <a:lnTo>
                  <a:pt x="1034" y="72"/>
                </a:lnTo>
                <a:lnTo>
                  <a:pt x="1058" y="91"/>
                </a:lnTo>
                <a:lnTo>
                  <a:pt x="1072" y="110"/>
                </a:lnTo>
                <a:lnTo>
                  <a:pt x="1072" y="125"/>
                </a:lnTo>
                <a:lnTo>
                  <a:pt x="1058" y="138"/>
                </a:lnTo>
                <a:lnTo>
                  <a:pt x="1039" y="138"/>
                </a:lnTo>
                <a:lnTo>
                  <a:pt x="1006" y="134"/>
                </a:lnTo>
                <a:lnTo>
                  <a:pt x="972" y="125"/>
                </a:lnTo>
                <a:lnTo>
                  <a:pt x="969" y="148"/>
                </a:lnTo>
                <a:lnTo>
                  <a:pt x="982" y="153"/>
                </a:lnTo>
                <a:lnTo>
                  <a:pt x="987" y="162"/>
                </a:lnTo>
                <a:lnTo>
                  <a:pt x="987" y="171"/>
                </a:lnTo>
                <a:lnTo>
                  <a:pt x="952" y="247"/>
                </a:lnTo>
                <a:lnTo>
                  <a:pt x="969" y="255"/>
                </a:lnTo>
                <a:lnTo>
                  <a:pt x="984" y="264"/>
                </a:lnTo>
                <a:lnTo>
                  <a:pt x="1000" y="274"/>
                </a:lnTo>
                <a:lnTo>
                  <a:pt x="1015" y="284"/>
                </a:lnTo>
                <a:lnTo>
                  <a:pt x="1029" y="294"/>
                </a:lnTo>
                <a:lnTo>
                  <a:pt x="1044" y="305"/>
                </a:lnTo>
                <a:lnTo>
                  <a:pt x="1057" y="318"/>
                </a:lnTo>
                <a:lnTo>
                  <a:pt x="1071" y="329"/>
                </a:lnTo>
                <a:lnTo>
                  <a:pt x="1134" y="267"/>
                </a:lnTo>
                <a:lnTo>
                  <a:pt x="1138" y="262"/>
                </a:lnTo>
                <a:lnTo>
                  <a:pt x="1148" y="267"/>
                </a:lnTo>
                <a:lnTo>
                  <a:pt x="1157" y="276"/>
                </a:lnTo>
                <a:lnTo>
                  <a:pt x="1182" y="257"/>
                </a:lnTo>
                <a:lnTo>
                  <a:pt x="1157" y="232"/>
                </a:lnTo>
                <a:lnTo>
                  <a:pt x="1138" y="210"/>
                </a:lnTo>
                <a:lnTo>
                  <a:pt x="1134" y="186"/>
                </a:lnTo>
                <a:lnTo>
                  <a:pt x="1138" y="171"/>
                </a:lnTo>
                <a:lnTo>
                  <a:pt x="1153" y="167"/>
                </a:lnTo>
                <a:lnTo>
                  <a:pt x="1182" y="171"/>
                </a:lnTo>
                <a:lnTo>
                  <a:pt x="1205" y="186"/>
                </a:lnTo>
                <a:lnTo>
                  <a:pt x="1233" y="210"/>
                </a:lnTo>
                <a:lnTo>
                  <a:pt x="1257" y="238"/>
                </a:lnTo>
                <a:lnTo>
                  <a:pt x="1272" y="267"/>
                </a:lnTo>
                <a:lnTo>
                  <a:pt x="1282" y="290"/>
                </a:lnTo>
                <a:lnTo>
                  <a:pt x="1276" y="304"/>
                </a:lnTo>
                <a:lnTo>
                  <a:pt x="1257" y="309"/>
                </a:lnTo>
                <a:lnTo>
                  <a:pt x="1238" y="304"/>
                </a:lnTo>
                <a:lnTo>
                  <a:pt x="1214" y="290"/>
                </a:lnTo>
                <a:lnTo>
                  <a:pt x="1191" y="267"/>
                </a:lnTo>
                <a:lnTo>
                  <a:pt x="1172" y="286"/>
                </a:lnTo>
                <a:lnTo>
                  <a:pt x="1182" y="295"/>
                </a:lnTo>
                <a:lnTo>
                  <a:pt x="1186" y="304"/>
                </a:lnTo>
                <a:lnTo>
                  <a:pt x="1182" y="309"/>
                </a:lnTo>
                <a:lnTo>
                  <a:pt x="1113" y="374"/>
                </a:lnTo>
                <a:lnTo>
                  <a:pt x="1125" y="387"/>
                </a:lnTo>
                <a:lnTo>
                  <a:pt x="1136" y="402"/>
                </a:lnTo>
                <a:lnTo>
                  <a:pt x="1146" y="416"/>
                </a:lnTo>
                <a:lnTo>
                  <a:pt x="1156" y="431"/>
                </a:lnTo>
                <a:lnTo>
                  <a:pt x="1166" y="446"/>
                </a:lnTo>
                <a:lnTo>
                  <a:pt x="1175" y="461"/>
                </a:lnTo>
                <a:lnTo>
                  <a:pt x="1183" y="477"/>
                </a:lnTo>
                <a:lnTo>
                  <a:pt x="1191" y="494"/>
                </a:lnTo>
                <a:lnTo>
                  <a:pt x="1286" y="451"/>
                </a:lnTo>
                <a:lnTo>
                  <a:pt x="1295" y="451"/>
                </a:lnTo>
                <a:lnTo>
                  <a:pt x="1300" y="456"/>
                </a:lnTo>
                <a:lnTo>
                  <a:pt x="1305" y="475"/>
                </a:lnTo>
                <a:lnTo>
                  <a:pt x="1333" y="470"/>
                </a:lnTo>
                <a:lnTo>
                  <a:pt x="1324" y="438"/>
                </a:lnTo>
                <a:lnTo>
                  <a:pt x="1319" y="409"/>
                </a:lnTo>
                <a:lnTo>
                  <a:pt x="1319" y="385"/>
                </a:lnTo>
                <a:lnTo>
                  <a:pt x="1328" y="370"/>
                </a:lnTo>
                <a:lnTo>
                  <a:pt x="1347" y="375"/>
                </a:lnTo>
                <a:lnTo>
                  <a:pt x="1366" y="385"/>
                </a:lnTo>
                <a:lnTo>
                  <a:pt x="1385" y="409"/>
                </a:lnTo>
                <a:lnTo>
                  <a:pt x="1400" y="442"/>
                </a:lnTo>
                <a:lnTo>
                  <a:pt x="1409" y="480"/>
                </a:lnTo>
                <a:lnTo>
                  <a:pt x="1419" y="508"/>
                </a:lnTo>
                <a:lnTo>
                  <a:pt x="1414" y="532"/>
                </a:lnTo>
                <a:lnTo>
                  <a:pt x="1404" y="545"/>
                </a:lnTo>
                <a:lnTo>
                  <a:pt x="1385" y="545"/>
                </a:lnTo>
                <a:lnTo>
                  <a:pt x="1366" y="532"/>
                </a:lnTo>
                <a:lnTo>
                  <a:pt x="1347" y="508"/>
                </a:lnTo>
                <a:lnTo>
                  <a:pt x="1333" y="480"/>
                </a:lnTo>
                <a:lnTo>
                  <a:pt x="1314" y="489"/>
                </a:lnTo>
                <a:lnTo>
                  <a:pt x="1319" y="499"/>
                </a:lnTo>
                <a:lnTo>
                  <a:pt x="1319" y="508"/>
                </a:lnTo>
                <a:lnTo>
                  <a:pt x="1309" y="513"/>
                </a:lnTo>
                <a:lnTo>
                  <a:pt x="1214" y="551"/>
                </a:lnTo>
                <a:lnTo>
                  <a:pt x="1219" y="568"/>
                </a:lnTo>
                <a:lnTo>
                  <a:pt x="1223" y="586"/>
                </a:lnTo>
                <a:lnTo>
                  <a:pt x="1228" y="603"/>
                </a:lnTo>
                <a:lnTo>
                  <a:pt x="1231" y="621"/>
                </a:lnTo>
                <a:lnTo>
                  <a:pt x="1235" y="639"/>
                </a:lnTo>
                <a:lnTo>
                  <a:pt x="1237" y="656"/>
                </a:lnTo>
                <a:lnTo>
                  <a:pt x="1239" y="674"/>
                </a:lnTo>
                <a:lnTo>
                  <a:pt x="1240" y="694"/>
                </a:lnTo>
                <a:lnTo>
                  <a:pt x="1338" y="694"/>
                </a:lnTo>
                <a:lnTo>
                  <a:pt x="1347" y="698"/>
                </a:lnTo>
                <a:lnTo>
                  <a:pt x="1352" y="702"/>
                </a:lnTo>
                <a:lnTo>
                  <a:pt x="1352" y="722"/>
                </a:lnTo>
                <a:lnTo>
                  <a:pt x="1376" y="722"/>
                </a:lnTo>
                <a:lnTo>
                  <a:pt x="1376" y="688"/>
                </a:lnTo>
                <a:lnTo>
                  <a:pt x="1385" y="664"/>
                </a:lnTo>
                <a:lnTo>
                  <a:pt x="1395" y="645"/>
                </a:lnTo>
                <a:lnTo>
                  <a:pt x="1409" y="636"/>
                </a:lnTo>
                <a:lnTo>
                  <a:pt x="1424" y="645"/>
                </a:lnTo>
                <a:lnTo>
                  <a:pt x="1438" y="664"/>
                </a:lnTo>
                <a:lnTo>
                  <a:pt x="1442" y="694"/>
                </a:lnTo>
                <a:lnTo>
                  <a:pt x="1447" y="726"/>
                </a:lnTo>
                <a:lnTo>
                  <a:pt x="1442" y="764"/>
                </a:lnTo>
                <a:lnTo>
                  <a:pt x="1438" y="798"/>
                </a:lnTo>
                <a:lnTo>
                  <a:pt x="1424" y="817"/>
                </a:lnTo>
                <a:lnTo>
                  <a:pt x="1409" y="821"/>
                </a:lnTo>
                <a:lnTo>
                  <a:pt x="1395" y="817"/>
                </a:lnTo>
                <a:lnTo>
                  <a:pt x="1385" y="798"/>
                </a:lnTo>
                <a:lnTo>
                  <a:pt x="1376" y="769"/>
                </a:lnTo>
                <a:lnTo>
                  <a:pt x="1376" y="736"/>
                </a:lnTo>
                <a:lnTo>
                  <a:pt x="1352" y="741"/>
                </a:lnTo>
                <a:lnTo>
                  <a:pt x="1352" y="751"/>
                </a:lnTo>
                <a:lnTo>
                  <a:pt x="1347" y="755"/>
                </a:lnTo>
                <a:lnTo>
                  <a:pt x="1338" y="760"/>
                </a:lnTo>
                <a:lnTo>
                  <a:pt x="1239" y="760"/>
                </a:lnTo>
                <a:lnTo>
                  <a:pt x="1237" y="780"/>
                </a:lnTo>
                <a:lnTo>
                  <a:pt x="1233" y="799"/>
                </a:lnTo>
                <a:lnTo>
                  <a:pt x="1230" y="818"/>
                </a:lnTo>
                <a:lnTo>
                  <a:pt x="1227" y="836"/>
                </a:lnTo>
                <a:lnTo>
                  <a:pt x="1222" y="855"/>
                </a:lnTo>
                <a:lnTo>
                  <a:pt x="1217" y="873"/>
                </a:lnTo>
                <a:lnTo>
                  <a:pt x="1211" y="891"/>
                </a:lnTo>
                <a:lnTo>
                  <a:pt x="1204" y="909"/>
                </a:lnTo>
                <a:lnTo>
                  <a:pt x="1286" y="945"/>
                </a:lnTo>
                <a:lnTo>
                  <a:pt x="1291" y="949"/>
                </a:lnTo>
                <a:lnTo>
                  <a:pt x="1291" y="955"/>
                </a:lnTo>
                <a:lnTo>
                  <a:pt x="1286" y="968"/>
                </a:lnTo>
                <a:lnTo>
                  <a:pt x="1309" y="982"/>
                </a:lnTo>
                <a:lnTo>
                  <a:pt x="1324" y="949"/>
                </a:lnTo>
                <a:lnTo>
                  <a:pt x="1343" y="926"/>
                </a:lnTo>
                <a:lnTo>
                  <a:pt x="1361" y="911"/>
                </a:lnTo>
                <a:lnTo>
                  <a:pt x="1376" y="911"/>
                </a:lnTo>
                <a:lnTo>
                  <a:pt x="1385" y="920"/>
                </a:lnTo>
                <a:lnTo>
                  <a:pt x="1389" y="949"/>
                </a:lnTo>
                <a:lnTo>
                  <a:pt x="1385" y="977"/>
                </a:lnTo>
                <a:lnTo>
                  <a:pt x="1376" y="1011"/>
                </a:lnTo>
                <a:lnTo>
                  <a:pt x="1357" y="1045"/>
                </a:lnTo>
                <a:lnTo>
                  <a:pt x="1338" y="1073"/>
                </a:lnTo>
                <a:lnTo>
                  <a:pt x="1319" y="1087"/>
                </a:lnTo>
                <a:lnTo>
                  <a:pt x="1305" y="1087"/>
                </a:lnTo>
                <a:lnTo>
                  <a:pt x="1291" y="1073"/>
                </a:lnTo>
                <a:lnTo>
                  <a:pt x="1291" y="1054"/>
                </a:lnTo>
                <a:lnTo>
                  <a:pt x="1295" y="1026"/>
                </a:lnTo>
                <a:lnTo>
                  <a:pt x="1305" y="992"/>
                </a:lnTo>
                <a:lnTo>
                  <a:pt x="1282" y="982"/>
                </a:lnTo>
                <a:lnTo>
                  <a:pt x="1276" y="996"/>
                </a:lnTo>
                <a:lnTo>
                  <a:pt x="1272" y="1001"/>
                </a:lnTo>
                <a:lnTo>
                  <a:pt x="1263" y="1001"/>
                </a:lnTo>
                <a:lnTo>
                  <a:pt x="1177" y="967"/>
                </a:lnTo>
                <a:lnTo>
                  <a:pt x="1161" y="996"/>
                </a:lnTo>
                <a:lnTo>
                  <a:pt x="1143" y="1023"/>
                </a:lnTo>
                <a:lnTo>
                  <a:pt x="1122" y="1049"/>
                </a:lnTo>
                <a:lnTo>
                  <a:pt x="1101" y="1074"/>
                </a:lnTo>
                <a:lnTo>
                  <a:pt x="1163" y="1139"/>
                </a:lnTo>
                <a:lnTo>
                  <a:pt x="1167" y="1149"/>
                </a:lnTo>
                <a:lnTo>
                  <a:pt x="1163" y="1152"/>
                </a:lnTo>
                <a:lnTo>
                  <a:pt x="1153" y="1162"/>
                </a:lnTo>
                <a:lnTo>
                  <a:pt x="1172" y="1187"/>
                </a:lnTo>
                <a:lnTo>
                  <a:pt x="1195" y="1162"/>
                </a:lnTo>
                <a:lnTo>
                  <a:pt x="1219" y="1149"/>
                </a:lnTo>
                <a:lnTo>
                  <a:pt x="1238" y="1143"/>
                </a:lnTo>
                <a:lnTo>
                  <a:pt x="1253" y="1149"/>
                </a:lnTo>
                <a:lnTo>
                  <a:pt x="1257" y="1162"/>
                </a:lnTo>
                <a:lnTo>
                  <a:pt x="1253" y="1187"/>
                </a:lnTo>
                <a:lnTo>
                  <a:pt x="1238" y="1211"/>
                </a:lnTo>
                <a:lnTo>
                  <a:pt x="1214" y="1239"/>
                </a:lnTo>
                <a:lnTo>
                  <a:pt x="1186" y="1262"/>
                </a:lnTo>
                <a:lnTo>
                  <a:pt x="1163" y="1281"/>
                </a:lnTo>
                <a:lnTo>
                  <a:pt x="1134" y="1286"/>
                </a:lnTo>
                <a:lnTo>
                  <a:pt x="1120" y="1281"/>
                </a:lnTo>
                <a:lnTo>
                  <a:pt x="1115" y="1262"/>
                </a:lnTo>
                <a:lnTo>
                  <a:pt x="1120" y="1239"/>
                </a:lnTo>
                <a:lnTo>
                  <a:pt x="1138" y="1214"/>
                </a:lnTo>
                <a:lnTo>
                  <a:pt x="1163" y="1192"/>
                </a:lnTo>
                <a:lnTo>
                  <a:pt x="1138" y="1173"/>
                </a:lnTo>
                <a:lnTo>
                  <a:pt x="1129" y="1182"/>
                </a:lnTo>
                <a:lnTo>
                  <a:pt x="1125" y="1187"/>
                </a:lnTo>
                <a:lnTo>
                  <a:pt x="1115" y="1182"/>
                </a:lnTo>
                <a:lnTo>
                  <a:pt x="1053" y="1120"/>
                </a:lnTo>
                <a:lnTo>
                  <a:pt x="1029" y="1139"/>
                </a:lnTo>
                <a:lnTo>
                  <a:pt x="1006" y="1156"/>
                </a:lnTo>
                <a:lnTo>
                  <a:pt x="980" y="1171"/>
                </a:lnTo>
                <a:lnTo>
                  <a:pt x="954" y="1186"/>
                </a:lnTo>
                <a:lnTo>
                  <a:pt x="991" y="1271"/>
                </a:lnTo>
                <a:lnTo>
                  <a:pt x="991" y="1281"/>
                </a:lnTo>
                <a:lnTo>
                  <a:pt x="987" y="1286"/>
                </a:lnTo>
                <a:lnTo>
                  <a:pt x="969" y="1290"/>
                </a:lnTo>
                <a:lnTo>
                  <a:pt x="972" y="1314"/>
                </a:lnTo>
                <a:lnTo>
                  <a:pt x="1006" y="1305"/>
                </a:lnTo>
                <a:lnTo>
                  <a:pt x="1039" y="1300"/>
                </a:lnTo>
                <a:lnTo>
                  <a:pt x="1058" y="1300"/>
                </a:lnTo>
                <a:lnTo>
                  <a:pt x="1072" y="1314"/>
                </a:lnTo>
                <a:lnTo>
                  <a:pt x="1072" y="1333"/>
                </a:lnTo>
                <a:lnTo>
                  <a:pt x="1058" y="1352"/>
                </a:lnTo>
                <a:lnTo>
                  <a:pt x="1034" y="1371"/>
                </a:lnTo>
                <a:lnTo>
                  <a:pt x="1001" y="1386"/>
                </a:lnTo>
                <a:lnTo>
                  <a:pt x="963" y="1395"/>
                </a:lnTo>
                <a:lnTo>
                  <a:pt x="934" y="1400"/>
                </a:lnTo>
                <a:lnTo>
                  <a:pt x="911" y="1395"/>
                </a:lnTo>
                <a:lnTo>
                  <a:pt x="897" y="1386"/>
                </a:lnTo>
                <a:lnTo>
                  <a:pt x="901" y="1371"/>
                </a:lnTo>
                <a:lnTo>
                  <a:pt x="911" y="1352"/>
                </a:lnTo>
                <a:lnTo>
                  <a:pt x="934" y="1333"/>
                </a:lnTo>
                <a:lnTo>
                  <a:pt x="963" y="1320"/>
                </a:lnTo>
                <a:lnTo>
                  <a:pt x="953" y="1295"/>
                </a:lnTo>
                <a:lnTo>
                  <a:pt x="944" y="1300"/>
                </a:lnTo>
                <a:lnTo>
                  <a:pt x="934" y="1300"/>
                </a:lnTo>
                <a:lnTo>
                  <a:pt x="931" y="1295"/>
                </a:lnTo>
                <a:lnTo>
                  <a:pt x="894" y="1212"/>
                </a:lnTo>
                <a:lnTo>
                  <a:pt x="877" y="1217"/>
                </a:lnTo>
                <a:lnTo>
                  <a:pt x="861" y="1222"/>
                </a:lnTo>
                <a:lnTo>
                  <a:pt x="844" y="1226"/>
                </a:lnTo>
                <a:lnTo>
                  <a:pt x="827" y="1231"/>
                </a:lnTo>
                <a:lnTo>
                  <a:pt x="810" y="1233"/>
                </a:lnTo>
                <a:lnTo>
                  <a:pt x="794" y="1237"/>
                </a:lnTo>
                <a:lnTo>
                  <a:pt x="777" y="1239"/>
                </a:lnTo>
                <a:lnTo>
                  <a:pt x="759" y="1240"/>
                </a:lnTo>
                <a:lnTo>
                  <a:pt x="759" y="1320"/>
                </a:lnTo>
                <a:lnTo>
                  <a:pt x="754" y="1330"/>
                </a:lnTo>
                <a:lnTo>
                  <a:pt x="750" y="1333"/>
                </a:lnTo>
                <a:lnTo>
                  <a:pt x="736" y="1333"/>
                </a:lnTo>
                <a:lnTo>
                  <a:pt x="731" y="1358"/>
                </a:lnTo>
                <a:lnTo>
                  <a:pt x="769" y="1358"/>
                </a:lnTo>
                <a:lnTo>
                  <a:pt x="797" y="1367"/>
                </a:lnTo>
                <a:lnTo>
                  <a:pt x="816" y="1376"/>
                </a:lnTo>
                <a:lnTo>
                  <a:pt x="821" y="1395"/>
                </a:lnTo>
                <a:lnTo>
                  <a:pt x="816" y="1409"/>
                </a:lnTo>
                <a:lnTo>
                  <a:pt x="797" y="1424"/>
                </a:lnTo>
                <a:lnTo>
                  <a:pt x="763" y="1428"/>
                </a:lnTo>
                <a:lnTo>
                  <a:pt x="726" y="1433"/>
                </a:lnTo>
                <a:lnTo>
                  <a:pt x="688" y="1428"/>
                </a:lnTo>
                <a:lnTo>
                  <a:pt x="659" y="1424"/>
                </a:lnTo>
                <a:lnTo>
                  <a:pt x="637" y="1409"/>
                </a:lnTo>
                <a:lnTo>
                  <a:pt x="631" y="1395"/>
                </a:lnTo>
                <a:lnTo>
                  <a:pt x="637" y="1376"/>
                </a:lnTo>
                <a:lnTo>
                  <a:pt x="656" y="1367"/>
                </a:lnTo>
                <a:lnTo>
                  <a:pt x="683" y="1358"/>
                </a:lnTo>
                <a:lnTo>
                  <a:pt x="721" y="1358"/>
                </a:lnTo>
                <a:lnTo>
                  <a:pt x="716" y="1333"/>
                </a:lnTo>
                <a:lnTo>
                  <a:pt x="707" y="1333"/>
                </a:lnTo>
                <a:lnTo>
                  <a:pt x="702" y="1330"/>
                </a:lnTo>
                <a:lnTo>
                  <a:pt x="697" y="1320"/>
                </a:lnTo>
                <a:lnTo>
                  <a:pt x="697" y="1241"/>
                </a:lnTo>
                <a:lnTo>
                  <a:pt x="678" y="1239"/>
                </a:lnTo>
                <a:lnTo>
                  <a:pt x="660" y="1238"/>
                </a:lnTo>
                <a:lnTo>
                  <a:pt x="642" y="1234"/>
                </a:lnTo>
                <a:lnTo>
                  <a:pt x="624" y="1231"/>
                </a:lnTo>
                <a:lnTo>
                  <a:pt x="606" y="1228"/>
                </a:lnTo>
                <a:lnTo>
                  <a:pt x="588" y="1223"/>
                </a:lnTo>
                <a:lnTo>
                  <a:pt x="571" y="1217"/>
                </a:lnTo>
                <a:lnTo>
                  <a:pt x="555" y="1212"/>
                </a:lnTo>
                <a:lnTo>
                  <a:pt x="522" y="1295"/>
                </a:lnTo>
                <a:lnTo>
                  <a:pt x="518" y="1300"/>
                </a:lnTo>
                <a:lnTo>
                  <a:pt x="508" y="1300"/>
                </a:lnTo>
                <a:lnTo>
                  <a:pt x="494" y="1295"/>
                </a:lnTo>
                <a:lnTo>
                  <a:pt x="484" y="1320"/>
                </a:lnTo>
                <a:lnTo>
                  <a:pt x="513" y="1333"/>
                </a:lnTo>
                <a:lnTo>
                  <a:pt x="537" y="1352"/>
                </a:lnTo>
                <a:lnTo>
                  <a:pt x="550" y="1371"/>
                </a:lnTo>
                <a:lnTo>
                  <a:pt x="550" y="1386"/>
                </a:lnTo>
                <a:lnTo>
                  <a:pt x="537" y="1395"/>
                </a:lnTo>
                <a:lnTo>
                  <a:pt x="513" y="1400"/>
                </a:lnTo>
                <a:lnTo>
                  <a:pt x="484" y="1395"/>
                </a:lnTo>
                <a:lnTo>
                  <a:pt x="446" y="1381"/>
                </a:lnTo>
                <a:lnTo>
                  <a:pt x="413" y="1367"/>
                </a:lnTo>
                <a:lnTo>
                  <a:pt x="389" y="1349"/>
                </a:lnTo>
                <a:lnTo>
                  <a:pt x="380" y="1330"/>
                </a:lnTo>
                <a:lnTo>
                  <a:pt x="375" y="1311"/>
                </a:lnTo>
                <a:lnTo>
                  <a:pt x="389" y="1300"/>
                </a:lnTo>
                <a:lnTo>
                  <a:pt x="413" y="1300"/>
                </a:lnTo>
                <a:lnTo>
                  <a:pt x="441" y="1305"/>
                </a:lnTo>
                <a:lnTo>
                  <a:pt x="475" y="1314"/>
                </a:lnTo>
                <a:lnTo>
                  <a:pt x="479" y="1286"/>
                </a:lnTo>
                <a:lnTo>
                  <a:pt x="460" y="1281"/>
                </a:lnTo>
                <a:lnTo>
                  <a:pt x="456" y="1277"/>
                </a:lnTo>
                <a:lnTo>
                  <a:pt x="456" y="1268"/>
                </a:lnTo>
                <a:lnTo>
                  <a:pt x="492" y="1185"/>
                </a:lnTo>
                <a:lnTo>
                  <a:pt x="476" y="1177"/>
                </a:lnTo>
                <a:lnTo>
                  <a:pt x="462" y="1168"/>
                </a:lnTo>
                <a:lnTo>
                  <a:pt x="446" y="1159"/>
                </a:lnTo>
                <a:lnTo>
                  <a:pt x="431" y="1149"/>
                </a:lnTo>
                <a:lnTo>
                  <a:pt x="418" y="1139"/>
                </a:lnTo>
                <a:lnTo>
                  <a:pt x="403" y="1128"/>
                </a:lnTo>
                <a:lnTo>
                  <a:pt x="390" y="1116"/>
                </a:lnTo>
                <a:lnTo>
                  <a:pt x="377" y="1105"/>
                </a:lnTo>
                <a:lnTo>
                  <a:pt x="313" y="1173"/>
                </a:lnTo>
                <a:lnTo>
                  <a:pt x="308" y="1177"/>
                </a:lnTo>
                <a:lnTo>
                  <a:pt x="299" y="1173"/>
                </a:lnTo>
                <a:lnTo>
                  <a:pt x="290" y="1162"/>
                </a:lnTo>
                <a:lnTo>
                  <a:pt x="265" y="1182"/>
                </a:lnTo>
                <a:lnTo>
                  <a:pt x="290" y="1205"/>
                </a:lnTo>
                <a:lnTo>
                  <a:pt x="308" y="1230"/>
                </a:lnTo>
                <a:lnTo>
                  <a:pt x="313" y="1252"/>
                </a:lnTo>
                <a:lnTo>
                  <a:pt x="303" y="1268"/>
                </a:lnTo>
                <a:lnTo>
                  <a:pt x="290" y="1271"/>
                </a:lnTo>
                <a:lnTo>
                  <a:pt x="265" y="1268"/>
                </a:lnTo>
                <a:lnTo>
                  <a:pt x="243" y="1252"/>
                </a:lnTo>
                <a:lnTo>
                  <a:pt x="214" y="1230"/>
                </a:lnTo>
                <a:lnTo>
                  <a:pt x="190" y="1201"/>
                </a:lnTo>
                <a:lnTo>
                  <a:pt x="171" y="1173"/>
                </a:lnTo>
                <a:lnTo>
                  <a:pt x="165" y="1149"/>
                </a:lnTo>
                <a:lnTo>
                  <a:pt x="171" y="1134"/>
                </a:lnTo>
                <a:lnTo>
                  <a:pt x="190" y="1130"/>
                </a:lnTo>
                <a:lnTo>
                  <a:pt x="209" y="1134"/>
                </a:lnTo>
                <a:lnTo>
                  <a:pt x="233" y="1149"/>
                </a:lnTo>
                <a:lnTo>
                  <a:pt x="256" y="1173"/>
                </a:lnTo>
                <a:lnTo>
                  <a:pt x="275" y="1152"/>
                </a:lnTo>
                <a:lnTo>
                  <a:pt x="262" y="1143"/>
                </a:lnTo>
                <a:lnTo>
                  <a:pt x="262" y="1130"/>
                </a:lnTo>
                <a:lnTo>
                  <a:pt x="333" y="1059"/>
                </a:lnTo>
                <a:lnTo>
                  <a:pt x="313" y="1035"/>
                </a:lnTo>
                <a:lnTo>
                  <a:pt x="295" y="1010"/>
                </a:lnTo>
                <a:lnTo>
                  <a:pt x="279" y="984"/>
                </a:lnTo>
                <a:lnTo>
                  <a:pt x="264" y="957"/>
                </a:lnTo>
                <a:lnTo>
                  <a:pt x="175" y="992"/>
                </a:lnTo>
                <a:lnTo>
                  <a:pt x="165" y="992"/>
                </a:lnTo>
                <a:lnTo>
                  <a:pt x="156" y="987"/>
                </a:lnTo>
                <a:lnTo>
                  <a:pt x="156" y="977"/>
                </a:lnTo>
                <a:lnTo>
                  <a:pt x="128" y="982"/>
                </a:lnTo>
                <a:lnTo>
                  <a:pt x="138" y="1015"/>
                </a:lnTo>
                <a:lnTo>
                  <a:pt x="147" y="1045"/>
                </a:lnTo>
                <a:lnTo>
                  <a:pt x="143" y="1068"/>
                </a:lnTo>
                <a:lnTo>
                  <a:pt x="133" y="1077"/>
                </a:lnTo>
                <a:lnTo>
                  <a:pt x="119" y="1077"/>
                </a:lnTo>
                <a:lnTo>
                  <a:pt x="95" y="1063"/>
                </a:lnTo>
                <a:lnTo>
                  <a:pt x="76" y="1039"/>
                </a:lnTo>
                <a:lnTo>
                  <a:pt x="58" y="1007"/>
                </a:lnTo>
                <a:lnTo>
                  <a:pt x="49" y="973"/>
                </a:lnTo>
                <a:lnTo>
                  <a:pt x="43" y="939"/>
                </a:lnTo>
                <a:lnTo>
                  <a:pt x="49" y="917"/>
                </a:lnTo>
                <a:lnTo>
                  <a:pt x="58" y="902"/>
                </a:lnTo>
                <a:lnTo>
                  <a:pt x="76" y="902"/>
                </a:lnTo>
                <a:lnTo>
                  <a:pt x="95" y="917"/>
                </a:lnTo>
                <a:lnTo>
                  <a:pt x="114" y="939"/>
                </a:lnTo>
                <a:lnTo>
                  <a:pt x="128" y="973"/>
                </a:lnTo>
                <a:lnTo>
                  <a:pt x="147" y="964"/>
                </a:lnTo>
                <a:lnTo>
                  <a:pt x="143" y="949"/>
                </a:lnTo>
                <a:lnTo>
                  <a:pt x="143" y="939"/>
                </a:lnTo>
                <a:lnTo>
                  <a:pt x="147" y="936"/>
                </a:lnTo>
                <a:lnTo>
                  <a:pt x="238" y="897"/>
                </a:lnTo>
                <a:lnTo>
                  <a:pt x="233" y="880"/>
                </a:lnTo>
                <a:lnTo>
                  <a:pt x="227" y="864"/>
                </a:lnTo>
                <a:lnTo>
                  <a:pt x="223" y="847"/>
                </a:lnTo>
                <a:lnTo>
                  <a:pt x="219" y="830"/>
                </a:lnTo>
                <a:lnTo>
                  <a:pt x="216" y="812"/>
                </a:lnTo>
                <a:lnTo>
                  <a:pt x="212" y="796"/>
                </a:lnTo>
                <a:lnTo>
                  <a:pt x="210" y="778"/>
                </a:lnTo>
                <a:lnTo>
                  <a:pt x="208" y="760"/>
                </a:lnTo>
                <a:lnTo>
                  <a:pt x="105" y="760"/>
                </a:lnTo>
                <a:lnTo>
                  <a:pt x="100" y="755"/>
                </a:lnTo>
                <a:lnTo>
                  <a:pt x="95" y="751"/>
                </a:lnTo>
                <a:lnTo>
                  <a:pt x="95" y="736"/>
                </a:lnTo>
                <a:lnTo>
                  <a:pt x="71" y="736"/>
                </a:lnTo>
                <a:lnTo>
                  <a:pt x="67" y="769"/>
                </a:lnTo>
                <a:lnTo>
                  <a:pt x="62" y="793"/>
                </a:lnTo>
                <a:lnTo>
                  <a:pt x="49" y="812"/>
                </a:lnTo>
                <a:lnTo>
                  <a:pt x="33" y="821"/>
                </a:lnTo>
                <a:lnTo>
                  <a:pt x="19" y="812"/>
                </a:lnTo>
                <a:lnTo>
                  <a:pt x="9" y="793"/>
                </a:lnTo>
                <a:lnTo>
                  <a:pt x="5" y="764"/>
                </a:lnTo>
                <a:lnTo>
                  <a:pt x="0" y="726"/>
                </a:lnTo>
                <a:lnTo>
                  <a:pt x="5" y="688"/>
                </a:lnTo>
                <a:lnTo>
                  <a:pt x="9" y="661"/>
                </a:lnTo>
                <a:lnTo>
                  <a:pt x="19" y="642"/>
                </a:lnTo>
                <a:lnTo>
                  <a:pt x="33" y="636"/>
                </a:lnTo>
                <a:lnTo>
                  <a:pt x="49" y="642"/>
                </a:lnTo>
                <a:lnTo>
                  <a:pt x="62" y="661"/>
                </a:lnTo>
                <a:lnTo>
                  <a:pt x="67" y="688"/>
                </a:lnTo>
                <a:lnTo>
                  <a:pt x="67" y="722"/>
                </a:lnTo>
                <a:lnTo>
                  <a:pt x="95" y="717"/>
                </a:lnTo>
                <a:lnTo>
                  <a:pt x="95" y="702"/>
                </a:lnTo>
                <a:lnTo>
                  <a:pt x="100" y="698"/>
                </a:lnTo>
                <a:lnTo>
                  <a:pt x="105" y="694"/>
                </a:lnTo>
                <a:lnTo>
                  <a:pt x="207" y="694"/>
                </a:lnTo>
                <a:lnTo>
                  <a:pt x="209" y="661"/>
                </a:lnTo>
                <a:lnTo>
                  <a:pt x="214" y="628"/>
                </a:lnTo>
                <a:lnTo>
                  <a:pt x="220" y="597"/>
                </a:lnTo>
                <a:lnTo>
                  <a:pt x="228" y="567"/>
                </a:lnTo>
                <a:lnTo>
                  <a:pt x="143" y="532"/>
                </a:lnTo>
                <a:lnTo>
                  <a:pt x="138" y="527"/>
                </a:lnTo>
                <a:lnTo>
                  <a:pt x="138" y="519"/>
                </a:lnTo>
                <a:lnTo>
                  <a:pt x="143" y="508"/>
                </a:lnTo>
                <a:lnTo>
                  <a:pt x="119" y="494"/>
                </a:lnTo>
                <a:lnTo>
                  <a:pt x="105" y="523"/>
                </a:lnTo>
                <a:lnTo>
                  <a:pt x="86" y="545"/>
                </a:lnTo>
                <a:lnTo>
                  <a:pt x="67" y="561"/>
                </a:lnTo>
                <a:lnTo>
                  <a:pt x="52" y="561"/>
                </a:lnTo>
                <a:lnTo>
                  <a:pt x="43" y="551"/>
                </a:lnTo>
                <a:lnTo>
                  <a:pt x="39" y="527"/>
                </a:lnTo>
                <a:lnTo>
                  <a:pt x="43" y="499"/>
                </a:lnTo>
                <a:lnTo>
                  <a:pt x="52" y="461"/>
                </a:lnTo>
                <a:lnTo>
                  <a:pt x="71" y="428"/>
                </a:lnTo>
                <a:lnTo>
                  <a:pt x="90" y="404"/>
                </a:lnTo>
                <a:lnTo>
                  <a:pt x="109" y="394"/>
                </a:lnTo>
                <a:lnTo>
                  <a:pt x="124" y="389"/>
                </a:lnTo>
                <a:lnTo>
                  <a:pt x="138" y="404"/>
                </a:lnTo>
                <a:lnTo>
                  <a:pt x="138" y="423"/>
                </a:lnTo>
                <a:lnTo>
                  <a:pt x="133" y="451"/>
                </a:lnTo>
                <a:lnTo>
                  <a:pt x="124" y="480"/>
                </a:lnTo>
                <a:lnTo>
                  <a:pt x="147" y="494"/>
                </a:lnTo>
                <a:lnTo>
                  <a:pt x="152" y="475"/>
                </a:lnTo>
                <a:lnTo>
                  <a:pt x="162" y="470"/>
                </a:lnTo>
                <a:lnTo>
                  <a:pt x="165" y="470"/>
                </a:lnTo>
                <a:lnTo>
                  <a:pt x="249" y="507"/>
                </a:lnTo>
                <a:lnTo>
                  <a:pt x="257" y="492"/>
                </a:lnTo>
                <a:lnTo>
                  <a:pt x="265" y="476"/>
                </a:lnTo>
                <a:lnTo>
                  <a:pt x="273" y="460"/>
                </a:lnTo>
                <a:lnTo>
                  <a:pt x="282" y="444"/>
                </a:lnTo>
                <a:lnTo>
                  <a:pt x="291" y="430"/>
                </a:lnTo>
                <a:lnTo>
                  <a:pt x="301" y="415"/>
                </a:lnTo>
                <a:lnTo>
                  <a:pt x="311" y="401"/>
                </a:lnTo>
                <a:lnTo>
                  <a:pt x="322" y="387"/>
                </a:lnTo>
                <a:lnTo>
                  <a:pt x="256" y="329"/>
                </a:lnTo>
                <a:lnTo>
                  <a:pt x="252" y="319"/>
                </a:lnTo>
                <a:lnTo>
                  <a:pt x="256" y="309"/>
                </a:lnTo>
                <a:lnTo>
                  <a:pt x="265" y="304"/>
                </a:lnTo>
                <a:lnTo>
                  <a:pt x="252" y="276"/>
                </a:lnTo>
                <a:lnTo>
                  <a:pt x="227" y="300"/>
                </a:lnTo>
                <a:lnTo>
                  <a:pt x="205" y="319"/>
                </a:lnTo>
                <a:lnTo>
                  <a:pt x="181" y="323"/>
                </a:lnTo>
                <a:lnTo>
                  <a:pt x="165" y="319"/>
                </a:lnTo>
                <a:lnTo>
                  <a:pt x="162" y="304"/>
                </a:lnTo>
                <a:lnTo>
                  <a:pt x="165" y="281"/>
                </a:lnTo>
                <a:lnTo>
                  <a:pt x="181" y="251"/>
                </a:lnTo>
                <a:lnTo>
                  <a:pt x="205" y="223"/>
                </a:lnTo>
                <a:lnTo>
                  <a:pt x="233" y="200"/>
                </a:lnTo>
                <a:lnTo>
                  <a:pt x="262" y="186"/>
                </a:lnTo>
                <a:lnTo>
                  <a:pt x="284" y="181"/>
                </a:lnTo>
                <a:lnTo>
                  <a:pt x="299" y="186"/>
                </a:lnTo>
                <a:lnTo>
                  <a:pt x="303" y="205"/>
                </a:lnTo>
                <a:lnTo>
                  <a:pt x="299" y="223"/>
                </a:lnTo>
                <a:lnTo>
                  <a:pt x="281" y="248"/>
                </a:lnTo>
                <a:lnTo>
                  <a:pt x="256" y="271"/>
                </a:lnTo>
                <a:lnTo>
                  <a:pt x="284" y="290"/>
                </a:lnTo>
                <a:lnTo>
                  <a:pt x="294" y="276"/>
                </a:lnTo>
                <a:lnTo>
                  <a:pt x="303" y="271"/>
                </a:lnTo>
                <a:lnTo>
                  <a:pt x="308" y="276"/>
                </a:lnTo>
                <a:lnTo>
                  <a:pt x="365" y="339"/>
                </a:lnTo>
                <a:lnTo>
                  <a:pt x="380" y="326"/>
                </a:lnTo>
                <a:lnTo>
                  <a:pt x="394" y="313"/>
                </a:lnTo>
                <a:lnTo>
                  <a:pt x="409" y="302"/>
                </a:lnTo>
                <a:lnTo>
                  <a:pt x="423" y="290"/>
                </a:lnTo>
                <a:lnTo>
                  <a:pt x="439" y="280"/>
                </a:lnTo>
                <a:lnTo>
                  <a:pt x="456" y="268"/>
                </a:lnTo>
                <a:lnTo>
                  <a:pt x="472" y="259"/>
                </a:lnTo>
                <a:lnTo>
                  <a:pt x="488" y="250"/>
                </a:lnTo>
                <a:lnTo>
                  <a:pt x="450" y="167"/>
                </a:lnTo>
                <a:lnTo>
                  <a:pt x="450" y="157"/>
                </a:lnTo>
                <a:lnTo>
                  <a:pt x="460" y="148"/>
                </a:lnTo>
                <a:lnTo>
                  <a:pt x="475" y="148"/>
                </a:lnTo>
                <a:lnTo>
                  <a:pt x="460" y="119"/>
                </a:lnTo>
                <a:lnTo>
                  <a:pt x="432" y="129"/>
                </a:lnTo>
                <a:lnTo>
                  <a:pt x="403" y="138"/>
                </a:lnTo>
                <a:lnTo>
                  <a:pt x="384" y="134"/>
                </a:lnTo>
                <a:lnTo>
                  <a:pt x="371" y="125"/>
                </a:lnTo>
                <a:lnTo>
                  <a:pt x="371" y="110"/>
                </a:lnTo>
                <a:lnTo>
                  <a:pt x="384" y="91"/>
                </a:lnTo>
                <a:lnTo>
                  <a:pt x="408" y="72"/>
                </a:lnTo>
                <a:lnTo>
                  <a:pt x="441" y="53"/>
                </a:lnTo>
                <a:lnTo>
                  <a:pt x="475" y="44"/>
                </a:lnTo>
                <a:lnTo>
                  <a:pt x="508" y="38"/>
                </a:lnTo>
                <a:lnTo>
                  <a:pt x="531" y="44"/>
                </a:lnTo>
                <a:lnTo>
                  <a:pt x="540" y="53"/>
                </a:lnTo>
                <a:lnTo>
                  <a:pt x="540" y="68"/>
                </a:lnTo>
                <a:lnTo>
                  <a:pt x="527" y="87"/>
                </a:lnTo>
                <a:lnTo>
                  <a:pt x="503" y="100"/>
                </a:lnTo>
                <a:lnTo>
                  <a:pt x="475" y="115"/>
                </a:lnTo>
                <a:lnTo>
                  <a:pt x="488" y="138"/>
                </a:lnTo>
                <a:lnTo>
                  <a:pt x="503" y="134"/>
                </a:lnTo>
                <a:lnTo>
                  <a:pt x="513" y="134"/>
                </a:lnTo>
                <a:lnTo>
                  <a:pt x="518" y="138"/>
                </a:lnTo>
                <a:lnTo>
                  <a:pt x="551" y="222"/>
                </a:lnTo>
                <a:lnTo>
                  <a:pt x="568" y="217"/>
                </a:lnTo>
                <a:lnTo>
                  <a:pt x="586" y="211"/>
                </a:lnTo>
                <a:lnTo>
                  <a:pt x="604" y="207"/>
                </a:lnTo>
                <a:lnTo>
                  <a:pt x="622" y="202"/>
                </a:lnTo>
                <a:lnTo>
                  <a:pt x="641" y="199"/>
                </a:lnTo>
                <a:lnTo>
                  <a:pt x="659" y="197"/>
                </a:lnTo>
                <a:lnTo>
                  <a:pt x="678" y="194"/>
                </a:lnTo>
                <a:lnTo>
                  <a:pt x="697" y="193"/>
                </a:lnTo>
                <a:lnTo>
                  <a:pt x="697" y="110"/>
                </a:lnTo>
                <a:lnTo>
                  <a:pt x="702" y="106"/>
                </a:lnTo>
                <a:lnTo>
                  <a:pt x="707" y="100"/>
                </a:lnTo>
                <a:lnTo>
                  <a:pt x="716" y="100"/>
                </a:lnTo>
                <a:lnTo>
                  <a:pt x="721" y="72"/>
                </a:lnTo>
                <a:lnTo>
                  <a:pt x="683" y="72"/>
                </a:lnTo>
                <a:lnTo>
                  <a:pt x="656" y="63"/>
                </a:lnTo>
                <a:lnTo>
                  <a:pt x="637" y="53"/>
                </a:lnTo>
                <a:lnTo>
                  <a:pt x="631" y="34"/>
                </a:lnTo>
                <a:lnTo>
                  <a:pt x="637" y="19"/>
                </a:lnTo>
                <a:lnTo>
                  <a:pt x="659" y="10"/>
                </a:lnTo>
                <a:lnTo>
                  <a:pt x="688" y="6"/>
                </a:lnTo>
                <a:lnTo>
                  <a:pt x="726" y="0"/>
                </a:lnTo>
                <a:lnTo>
                  <a:pt x="763" y="6"/>
                </a:lnTo>
                <a:lnTo>
                  <a:pt x="797" y="10"/>
                </a:lnTo>
                <a:lnTo>
                  <a:pt x="816" y="19"/>
                </a:lnTo>
                <a:lnTo>
                  <a:pt x="821" y="34"/>
                </a:lnTo>
                <a:lnTo>
                  <a:pt x="816" y="48"/>
                </a:lnTo>
                <a:lnTo>
                  <a:pt x="797" y="63"/>
                </a:lnTo>
                <a:lnTo>
                  <a:pt x="769" y="68"/>
                </a:lnTo>
                <a:lnTo>
                  <a:pt x="731" y="72"/>
                </a:lnTo>
                <a:lnTo>
                  <a:pt x="736" y="100"/>
                </a:lnTo>
                <a:lnTo>
                  <a:pt x="750" y="100"/>
                </a:lnTo>
                <a:lnTo>
                  <a:pt x="754" y="106"/>
                </a:lnTo>
                <a:lnTo>
                  <a:pt x="759" y="110"/>
                </a:lnTo>
                <a:lnTo>
                  <a:pt x="759" y="193"/>
                </a:lnTo>
                <a:close/>
              </a:path>
            </a:pathLst>
          </a:custGeom>
          <a:solidFill>
            <a:srgbClr val="FF0000"/>
          </a:solidFill>
          <a:ln w="9525">
            <a:noFill/>
            <a:round/>
            <a:headEnd/>
            <a:tailEnd/>
          </a:ln>
        </p:spPr>
        <p:txBody>
          <a:bodyPr/>
          <a:lstStyle/>
          <a:p>
            <a:endParaRPr lang="es-AR"/>
          </a:p>
        </p:txBody>
      </p:sp>
      <p:sp>
        <p:nvSpPr>
          <p:cNvPr id="47146" name="Freeform 42"/>
          <p:cNvSpPr>
            <a:spLocks/>
          </p:cNvSpPr>
          <p:nvPr/>
        </p:nvSpPr>
        <p:spPr bwMode="auto">
          <a:xfrm>
            <a:off x="303213" y="4321175"/>
            <a:ext cx="468312" cy="547688"/>
          </a:xfrm>
          <a:custGeom>
            <a:avLst/>
            <a:gdLst>
              <a:gd name="T0" fmla="*/ 2147483647 w 1447"/>
              <a:gd name="T1" fmla="*/ 2147483647 h 1433"/>
              <a:gd name="T2" fmla="*/ 2147483647 w 1447"/>
              <a:gd name="T3" fmla="*/ 2147483647 h 1433"/>
              <a:gd name="T4" fmla="*/ 2147483647 w 1447"/>
              <a:gd name="T5" fmla="*/ 2147483647 h 1433"/>
              <a:gd name="T6" fmla="*/ 2147483647 w 1447"/>
              <a:gd name="T7" fmla="*/ 2147483647 h 1433"/>
              <a:gd name="T8" fmla="*/ 2147483647 w 1447"/>
              <a:gd name="T9" fmla="*/ 2147483647 h 1433"/>
              <a:gd name="T10" fmla="*/ 2147483647 w 1447"/>
              <a:gd name="T11" fmla="*/ 2147483647 h 1433"/>
              <a:gd name="T12" fmla="*/ 2147483647 w 1447"/>
              <a:gd name="T13" fmla="*/ 2147483647 h 1433"/>
              <a:gd name="T14" fmla="*/ 2147483647 w 1447"/>
              <a:gd name="T15" fmla="*/ 2147483647 h 1433"/>
              <a:gd name="T16" fmla="*/ 2147483647 w 1447"/>
              <a:gd name="T17" fmla="*/ 2147483647 h 1433"/>
              <a:gd name="T18" fmla="*/ 2147483647 w 1447"/>
              <a:gd name="T19" fmla="*/ 2147483647 h 1433"/>
              <a:gd name="T20" fmla="*/ 2147483647 w 1447"/>
              <a:gd name="T21" fmla="*/ 2147483647 h 1433"/>
              <a:gd name="T22" fmla="*/ 2147483647 w 1447"/>
              <a:gd name="T23" fmla="*/ 2147483647 h 1433"/>
              <a:gd name="T24" fmla="*/ 2147483647 w 1447"/>
              <a:gd name="T25" fmla="*/ 2147483647 h 1433"/>
              <a:gd name="T26" fmla="*/ 2147483647 w 1447"/>
              <a:gd name="T27" fmla="*/ 2147483647 h 1433"/>
              <a:gd name="T28" fmla="*/ 2147483647 w 1447"/>
              <a:gd name="T29" fmla="*/ 2147483647 h 1433"/>
              <a:gd name="T30" fmla="*/ 2147483647 w 1447"/>
              <a:gd name="T31" fmla="*/ 2147483647 h 1433"/>
              <a:gd name="T32" fmla="*/ 2147483647 w 1447"/>
              <a:gd name="T33" fmla="*/ 2147483647 h 1433"/>
              <a:gd name="T34" fmla="*/ 2147483647 w 1447"/>
              <a:gd name="T35" fmla="*/ 2147483647 h 1433"/>
              <a:gd name="T36" fmla="*/ 2147483647 w 1447"/>
              <a:gd name="T37" fmla="*/ 2147483647 h 1433"/>
              <a:gd name="T38" fmla="*/ 2147483647 w 1447"/>
              <a:gd name="T39" fmla="*/ 2147483647 h 1433"/>
              <a:gd name="T40" fmla="*/ 2147483647 w 1447"/>
              <a:gd name="T41" fmla="*/ 2147483647 h 1433"/>
              <a:gd name="T42" fmla="*/ 2147483647 w 1447"/>
              <a:gd name="T43" fmla="*/ 2147483647 h 1433"/>
              <a:gd name="T44" fmla="*/ 2147483647 w 1447"/>
              <a:gd name="T45" fmla="*/ 2147483647 h 1433"/>
              <a:gd name="T46" fmla="*/ 2147483647 w 1447"/>
              <a:gd name="T47" fmla="*/ 2147483647 h 1433"/>
              <a:gd name="T48" fmla="*/ 2147483647 w 1447"/>
              <a:gd name="T49" fmla="*/ 2147483647 h 1433"/>
              <a:gd name="T50" fmla="*/ 2147483647 w 1447"/>
              <a:gd name="T51" fmla="*/ 2147483647 h 1433"/>
              <a:gd name="T52" fmla="*/ 2147483647 w 1447"/>
              <a:gd name="T53" fmla="*/ 2147483647 h 1433"/>
              <a:gd name="T54" fmla="*/ 2147483647 w 1447"/>
              <a:gd name="T55" fmla="*/ 2147483647 h 1433"/>
              <a:gd name="T56" fmla="*/ 2147483647 w 1447"/>
              <a:gd name="T57" fmla="*/ 2147483647 h 1433"/>
              <a:gd name="T58" fmla="*/ 2147483647 w 1447"/>
              <a:gd name="T59" fmla="*/ 2147483647 h 1433"/>
              <a:gd name="T60" fmla="*/ 2147483647 w 1447"/>
              <a:gd name="T61" fmla="*/ 2147483647 h 1433"/>
              <a:gd name="T62" fmla="*/ 2147483647 w 1447"/>
              <a:gd name="T63" fmla="*/ 2147483647 h 1433"/>
              <a:gd name="T64" fmla="*/ 2147483647 w 1447"/>
              <a:gd name="T65" fmla="*/ 2147483647 h 1433"/>
              <a:gd name="T66" fmla="*/ 2147483647 w 1447"/>
              <a:gd name="T67" fmla="*/ 2147483647 h 1433"/>
              <a:gd name="T68" fmla="*/ 2147483647 w 1447"/>
              <a:gd name="T69" fmla="*/ 2147483647 h 1433"/>
              <a:gd name="T70" fmla="*/ 2147483647 w 1447"/>
              <a:gd name="T71" fmla="*/ 2147483647 h 1433"/>
              <a:gd name="T72" fmla="*/ 2147483647 w 1447"/>
              <a:gd name="T73" fmla="*/ 2147483647 h 1433"/>
              <a:gd name="T74" fmla="*/ 2147483647 w 1447"/>
              <a:gd name="T75" fmla="*/ 2147483647 h 1433"/>
              <a:gd name="T76" fmla="*/ 2147483647 w 1447"/>
              <a:gd name="T77" fmla="*/ 2147483647 h 1433"/>
              <a:gd name="T78" fmla="*/ 2147483647 w 1447"/>
              <a:gd name="T79" fmla="*/ 2147483647 h 1433"/>
              <a:gd name="T80" fmla="*/ 2147483647 w 1447"/>
              <a:gd name="T81" fmla="*/ 2147483647 h 1433"/>
              <a:gd name="T82" fmla="*/ 2147483647 w 1447"/>
              <a:gd name="T83" fmla="*/ 2147483647 h 1433"/>
              <a:gd name="T84" fmla="*/ 2147483647 w 1447"/>
              <a:gd name="T85" fmla="*/ 2147483647 h 1433"/>
              <a:gd name="T86" fmla="*/ 2147483647 w 1447"/>
              <a:gd name="T87" fmla="*/ 2147483647 h 1433"/>
              <a:gd name="T88" fmla="*/ 2147483647 w 1447"/>
              <a:gd name="T89" fmla="*/ 2147483647 h 1433"/>
              <a:gd name="T90" fmla="*/ 2147483647 w 1447"/>
              <a:gd name="T91" fmla="*/ 2147483647 h 1433"/>
              <a:gd name="T92" fmla="*/ 2147483647 w 1447"/>
              <a:gd name="T93" fmla="*/ 2147483647 h 1433"/>
              <a:gd name="T94" fmla="*/ 2147483647 w 1447"/>
              <a:gd name="T95" fmla="*/ 2147483647 h 1433"/>
              <a:gd name="T96" fmla="*/ 2147483647 w 1447"/>
              <a:gd name="T97" fmla="*/ 2147483647 h 1433"/>
              <a:gd name="T98" fmla="*/ 2147483647 w 1447"/>
              <a:gd name="T99" fmla="*/ 2147483647 h 1433"/>
              <a:gd name="T100" fmla="*/ 2147483647 w 1447"/>
              <a:gd name="T101" fmla="*/ 2147483647 h 1433"/>
              <a:gd name="T102" fmla="*/ 2147483647 w 1447"/>
              <a:gd name="T103" fmla="*/ 2147483647 h 1433"/>
              <a:gd name="T104" fmla="*/ 2147483647 w 1447"/>
              <a:gd name="T105" fmla="*/ 2147483647 h 1433"/>
              <a:gd name="T106" fmla="*/ 2147483647 w 1447"/>
              <a:gd name="T107" fmla="*/ 2147483647 h 1433"/>
              <a:gd name="T108" fmla="*/ 2147483647 w 1447"/>
              <a:gd name="T109" fmla="*/ 2147483647 h 1433"/>
              <a:gd name="T110" fmla="*/ 2147483647 w 1447"/>
              <a:gd name="T111" fmla="*/ 2147483647 h 1433"/>
              <a:gd name="T112" fmla="*/ 2147483647 w 1447"/>
              <a:gd name="T113" fmla="*/ 2147483647 h 1433"/>
              <a:gd name="T114" fmla="*/ 2147483647 w 1447"/>
              <a:gd name="T115" fmla="*/ 2147483647 h 14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47"/>
              <a:gd name="T175" fmla="*/ 0 h 1433"/>
              <a:gd name="T176" fmla="*/ 1447 w 1447"/>
              <a:gd name="T177" fmla="*/ 1433 h 14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47" h="1433">
                <a:moveTo>
                  <a:pt x="759" y="193"/>
                </a:moveTo>
                <a:lnTo>
                  <a:pt x="777" y="195"/>
                </a:lnTo>
                <a:lnTo>
                  <a:pt x="794" y="198"/>
                </a:lnTo>
                <a:lnTo>
                  <a:pt x="810" y="200"/>
                </a:lnTo>
                <a:lnTo>
                  <a:pt x="827" y="203"/>
                </a:lnTo>
                <a:lnTo>
                  <a:pt x="844" y="207"/>
                </a:lnTo>
                <a:lnTo>
                  <a:pt x="861" y="211"/>
                </a:lnTo>
                <a:lnTo>
                  <a:pt x="878" y="217"/>
                </a:lnTo>
                <a:lnTo>
                  <a:pt x="894" y="221"/>
                </a:lnTo>
                <a:lnTo>
                  <a:pt x="925" y="144"/>
                </a:lnTo>
                <a:lnTo>
                  <a:pt x="931" y="138"/>
                </a:lnTo>
                <a:lnTo>
                  <a:pt x="940" y="138"/>
                </a:lnTo>
                <a:lnTo>
                  <a:pt x="953" y="144"/>
                </a:lnTo>
                <a:lnTo>
                  <a:pt x="963" y="119"/>
                </a:lnTo>
                <a:lnTo>
                  <a:pt x="934" y="106"/>
                </a:lnTo>
                <a:lnTo>
                  <a:pt x="911" y="91"/>
                </a:lnTo>
                <a:lnTo>
                  <a:pt x="897" y="72"/>
                </a:lnTo>
                <a:lnTo>
                  <a:pt x="897" y="57"/>
                </a:lnTo>
                <a:lnTo>
                  <a:pt x="911" y="48"/>
                </a:lnTo>
                <a:lnTo>
                  <a:pt x="934" y="44"/>
                </a:lnTo>
                <a:lnTo>
                  <a:pt x="963" y="48"/>
                </a:lnTo>
                <a:lnTo>
                  <a:pt x="1001" y="57"/>
                </a:lnTo>
                <a:lnTo>
                  <a:pt x="1034" y="72"/>
                </a:lnTo>
                <a:lnTo>
                  <a:pt x="1058" y="91"/>
                </a:lnTo>
                <a:lnTo>
                  <a:pt x="1072" y="110"/>
                </a:lnTo>
                <a:lnTo>
                  <a:pt x="1072" y="125"/>
                </a:lnTo>
                <a:lnTo>
                  <a:pt x="1058" y="138"/>
                </a:lnTo>
                <a:lnTo>
                  <a:pt x="1039" y="138"/>
                </a:lnTo>
                <a:lnTo>
                  <a:pt x="1006" y="134"/>
                </a:lnTo>
                <a:lnTo>
                  <a:pt x="972" y="125"/>
                </a:lnTo>
                <a:lnTo>
                  <a:pt x="969" y="148"/>
                </a:lnTo>
                <a:lnTo>
                  <a:pt x="982" y="153"/>
                </a:lnTo>
                <a:lnTo>
                  <a:pt x="987" y="162"/>
                </a:lnTo>
                <a:lnTo>
                  <a:pt x="987" y="171"/>
                </a:lnTo>
                <a:lnTo>
                  <a:pt x="952" y="247"/>
                </a:lnTo>
                <a:lnTo>
                  <a:pt x="969" y="255"/>
                </a:lnTo>
                <a:lnTo>
                  <a:pt x="984" y="264"/>
                </a:lnTo>
                <a:lnTo>
                  <a:pt x="1000" y="274"/>
                </a:lnTo>
                <a:lnTo>
                  <a:pt x="1015" y="284"/>
                </a:lnTo>
                <a:lnTo>
                  <a:pt x="1029" y="294"/>
                </a:lnTo>
                <a:lnTo>
                  <a:pt x="1044" y="305"/>
                </a:lnTo>
                <a:lnTo>
                  <a:pt x="1057" y="318"/>
                </a:lnTo>
                <a:lnTo>
                  <a:pt x="1071" y="329"/>
                </a:lnTo>
                <a:lnTo>
                  <a:pt x="1134" y="267"/>
                </a:lnTo>
                <a:lnTo>
                  <a:pt x="1138" y="262"/>
                </a:lnTo>
                <a:lnTo>
                  <a:pt x="1148" y="267"/>
                </a:lnTo>
                <a:lnTo>
                  <a:pt x="1157" y="276"/>
                </a:lnTo>
                <a:lnTo>
                  <a:pt x="1182" y="257"/>
                </a:lnTo>
                <a:lnTo>
                  <a:pt x="1157" y="232"/>
                </a:lnTo>
                <a:lnTo>
                  <a:pt x="1138" y="210"/>
                </a:lnTo>
                <a:lnTo>
                  <a:pt x="1134" y="186"/>
                </a:lnTo>
                <a:lnTo>
                  <a:pt x="1138" y="171"/>
                </a:lnTo>
                <a:lnTo>
                  <a:pt x="1153" y="167"/>
                </a:lnTo>
                <a:lnTo>
                  <a:pt x="1182" y="171"/>
                </a:lnTo>
                <a:lnTo>
                  <a:pt x="1205" y="186"/>
                </a:lnTo>
                <a:lnTo>
                  <a:pt x="1233" y="210"/>
                </a:lnTo>
                <a:lnTo>
                  <a:pt x="1257" y="238"/>
                </a:lnTo>
                <a:lnTo>
                  <a:pt x="1272" y="267"/>
                </a:lnTo>
                <a:lnTo>
                  <a:pt x="1282" y="290"/>
                </a:lnTo>
                <a:lnTo>
                  <a:pt x="1276" y="304"/>
                </a:lnTo>
                <a:lnTo>
                  <a:pt x="1257" y="309"/>
                </a:lnTo>
                <a:lnTo>
                  <a:pt x="1238" y="304"/>
                </a:lnTo>
                <a:lnTo>
                  <a:pt x="1214" y="290"/>
                </a:lnTo>
                <a:lnTo>
                  <a:pt x="1191" y="267"/>
                </a:lnTo>
                <a:lnTo>
                  <a:pt x="1172" y="286"/>
                </a:lnTo>
                <a:lnTo>
                  <a:pt x="1182" y="295"/>
                </a:lnTo>
                <a:lnTo>
                  <a:pt x="1186" y="304"/>
                </a:lnTo>
                <a:lnTo>
                  <a:pt x="1182" y="309"/>
                </a:lnTo>
                <a:lnTo>
                  <a:pt x="1113" y="374"/>
                </a:lnTo>
                <a:lnTo>
                  <a:pt x="1125" y="387"/>
                </a:lnTo>
                <a:lnTo>
                  <a:pt x="1136" y="402"/>
                </a:lnTo>
                <a:lnTo>
                  <a:pt x="1146" y="416"/>
                </a:lnTo>
                <a:lnTo>
                  <a:pt x="1156" y="431"/>
                </a:lnTo>
                <a:lnTo>
                  <a:pt x="1166" y="446"/>
                </a:lnTo>
                <a:lnTo>
                  <a:pt x="1175" y="461"/>
                </a:lnTo>
                <a:lnTo>
                  <a:pt x="1183" y="477"/>
                </a:lnTo>
                <a:lnTo>
                  <a:pt x="1191" y="494"/>
                </a:lnTo>
                <a:lnTo>
                  <a:pt x="1286" y="451"/>
                </a:lnTo>
                <a:lnTo>
                  <a:pt x="1295" y="451"/>
                </a:lnTo>
                <a:lnTo>
                  <a:pt x="1300" y="456"/>
                </a:lnTo>
                <a:lnTo>
                  <a:pt x="1305" y="475"/>
                </a:lnTo>
                <a:lnTo>
                  <a:pt x="1333" y="470"/>
                </a:lnTo>
                <a:lnTo>
                  <a:pt x="1324" y="438"/>
                </a:lnTo>
                <a:lnTo>
                  <a:pt x="1319" y="409"/>
                </a:lnTo>
                <a:lnTo>
                  <a:pt x="1319" y="385"/>
                </a:lnTo>
                <a:lnTo>
                  <a:pt x="1328" y="370"/>
                </a:lnTo>
                <a:lnTo>
                  <a:pt x="1347" y="375"/>
                </a:lnTo>
                <a:lnTo>
                  <a:pt x="1366" y="385"/>
                </a:lnTo>
                <a:lnTo>
                  <a:pt x="1385" y="409"/>
                </a:lnTo>
                <a:lnTo>
                  <a:pt x="1400" y="442"/>
                </a:lnTo>
                <a:lnTo>
                  <a:pt x="1409" y="480"/>
                </a:lnTo>
                <a:lnTo>
                  <a:pt x="1419" y="508"/>
                </a:lnTo>
                <a:lnTo>
                  <a:pt x="1414" y="532"/>
                </a:lnTo>
                <a:lnTo>
                  <a:pt x="1404" y="545"/>
                </a:lnTo>
                <a:lnTo>
                  <a:pt x="1385" y="545"/>
                </a:lnTo>
                <a:lnTo>
                  <a:pt x="1366" y="532"/>
                </a:lnTo>
                <a:lnTo>
                  <a:pt x="1347" y="508"/>
                </a:lnTo>
                <a:lnTo>
                  <a:pt x="1333" y="480"/>
                </a:lnTo>
                <a:lnTo>
                  <a:pt x="1314" y="489"/>
                </a:lnTo>
                <a:lnTo>
                  <a:pt x="1319" y="499"/>
                </a:lnTo>
                <a:lnTo>
                  <a:pt x="1319" y="508"/>
                </a:lnTo>
                <a:lnTo>
                  <a:pt x="1309" y="513"/>
                </a:lnTo>
                <a:lnTo>
                  <a:pt x="1214" y="551"/>
                </a:lnTo>
                <a:lnTo>
                  <a:pt x="1219" y="568"/>
                </a:lnTo>
                <a:lnTo>
                  <a:pt x="1223" y="586"/>
                </a:lnTo>
                <a:lnTo>
                  <a:pt x="1228" y="603"/>
                </a:lnTo>
                <a:lnTo>
                  <a:pt x="1231" y="621"/>
                </a:lnTo>
                <a:lnTo>
                  <a:pt x="1235" y="639"/>
                </a:lnTo>
                <a:lnTo>
                  <a:pt x="1237" y="656"/>
                </a:lnTo>
                <a:lnTo>
                  <a:pt x="1239" y="674"/>
                </a:lnTo>
                <a:lnTo>
                  <a:pt x="1240" y="694"/>
                </a:lnTo>
                <a:lnTo>
                  <a:pt x="1338" y="694"/>
                </a:lnTo>
                <a:lnTo>
                  <a:pt x="1347" y="698"/>
                </a:lnTo>
                <a:lnTo>
                  <a:pt x="1352" y="702"/>
                </a:lnTo>
                <a:lnTo>
                  <a:pt x="1352" y="722"/>
                </a:lnTo>
                <a:lnTo>
                  <a:pt x="1376" y="722"/>
                </a:lnTo>
                <a:lnTo>
                  <a:pt x="1376" y="688"/>
                </a:lnTo>
                <a:lnTo>
                  <a:pt x="1385" y="664"/>
                </a:lnTo>
                <a:lnTo>
                  <a:pt x="1395" y="645"/>
                </a:lnTo>
                <a:lnTo>
                  <a:pt x="1409" y="636"/>
                </a:lnTo>
                <a:lnTo>
                  <a:pt x="1424" y="645"/>
                </a:lnTo>
                <a:lnTo>
                  <a:pt x="1438" y="664"/>
                </a:lnTo>
                <a:lnTo>
                  <a:pt x="1442" y="694"/>
                </a:lnTo>
                <a:lnTo>
                  <a:pt x="1447" y="726"/>
                </a:lnTo>
                <a:lnTo>
                  <a:pt x="1442" y="764"/>
                </a:lnTo>
                <a:lnTo>
                  <a:pt x="1438" y="798"/>
                </a:lnTo>
                <a:lnTo>
                  <a:pt x="1424" y="817"/>
                </a:lnTo>
                <a:lnTo>
                  <a:pt x="1409" y="821"/>
                </a:lnTo>
                <a:lnTo>
                  <a:pt x="1395" y="817"/>
                </a:lnTo>
                <a:lnTo>
                  <a:pt x="1385" y="798"/>
                </a:lnTo>
                <a:lnTo>
                  <a:pt x="1376" y="769"/>
                </a:lnTo>
                <a:lnTo>
                  <a:pt x="1376" y="736"/>
                </a:lnTo>
                <a:lnTo>
                  <a:pt x="1352" y="741"/>
                </a:lnTo>
                <a:lnTo>
                  <a:pt x="1352" y="751"/>
                </a:lnTo>
                <a:lnTo>
                  <a:pt x="1347" y="755"/>
                </a:lnTo>
                <a:lnTo>
                  <a:pt x="1338" y="760"/>
                </a:lnTo>
                <a:lnTo>
                  <a:pt x="1239" y="760"/>
                </a:lnTo>
                <a:lnTo>
                  <a:pt x="1237" y="780"/>
                </a:lnTo>
                <a:lnTo>
                  <a:pt x="1233" y="799"/>
                </a:lnTo>
                <a:lnTo>
                  <a:pt x="1230" y="818"/>
                </a:lnTo>
                <a:lnTo>
                  <a:pt x="1227" y="836"/>
                </a:lnTo>
                <a:lnTo>
                  <a:pt x="1222" y="855"/>
                </a:lnTo>
                <a:lnTo>
                  <a:pt x="1217" y="873"/>
                </a:lnTo>
                <a:lnTo>
                  <a:pt x="1211" y="891"/>
                </a:lnTo>
                <a:lnTo>
                  <a:pt x="1204" y="909"/>
                </a:lnTo>
                <a:lnTo>
                  <a:pt x="1286" y="945"/>
                </a:lnTo>
                <a:lnTo>
                  <a:pt x="1291" y="949"/>
                </a:lnTo>
                <a:lnTo>
                  <a:pt x="1291" y="955"/>
                </a:lnTo>
                <a:lnTo>
                  <a:pt x="1286" y="968"/>
                </a:lnTo>
                <a:lnTo>
                  <a:pt x="1309" y="982"/>
                </a:lnTo>
                <a:lnTo>
                  <a:pt x="1324" y="949"/>
                </a:lnTo>
                <a:lnTo>
                  <a:pt x="1343" y="926"/>
                </a:lnTo>
                <a:lnTo>
                  <a:pt x="1361" y="911"/>
                </a:lnTo>
                <a:lnTo>
                  <a:pt x="1376" y="911"/>
                </a:lnTo>
                <a:lnTo>
                  <a:pt x="1385" y="920"/>
                </a:lnTo>
                <a:lnTo>
                  <a:pt x="1389" y="949"/>
                </a:lnTo>
                <a:lnTo>
                  <a:pt x="1385" y="977"/>
                </a:lnTo>
                <a:lnTo>
                  <a:pt x="1376" y="1011"/>
                </a:lnTo>
                <a:lnTo>
                  <a:pt x="1357" y="1045"/>
                </a:lnTo>
                <a:lnTo>
                  <a:pt x="1338" y="1073"/>
                </a:lnTo>
                <a:lnTo>
                  <a:pt x="1319" y="1087"/>
                </a:lnTo>
                <a:lnTo>
                  <a:pt x="1305" y="1087"/>
                </a:lnTo>
                <a:lnTo>
                  <a:pt x="1291" y="1073"/>
                </a:lnTo>
                <a:lnTo>
                  <a:pt x="1291" y="1054"/>
                </a:lnTo>
                <a:lnTo>
                  <a:pt x="1295" y="1026"/>
                </a:lnTo>
                <a:lnTo>
                  <a:pt x="1305" y="992"/>
                </a:lnTo>
                <a:lnTo>
                  <a:pt x="1282" y="982"/>
                </a:lnTo>
                <a:lnTo>
                  <a:pt x="1276" y="996"/>
                </a:lnTo>
                <a:lnTo>
                  <a:pt x="1272" y="1001"/>
                </a:lnTo>
                <a:lnTo>
                  <a:pt x="1263" y="1001"/>
                </a:lnTo>
                <a:lnTo>
                  <a:pt x="1177" y="967"/>
                </a:lnTo>
                <a:lnTo>
                  <a:pt x="1161" y="996"/>
                </a:lnTo>
                <a:lnTo>
                  <a:pt x="1143" y="1023"/>
                </a:lnTo>
                <a:lnTo>
                  <a:pt x="1122" y="1049"/>
                </a:lnTo>
                <a:lnTo>
                  <a:pt x="1101" y="1074"/>
                </a:lnTo>
                <a:lnTo>
                  <a:pt x="1163" y="1139"/>
                </a:lnTo>
                <a:lnTo>
                  <a:pt x="1167" y="1149"/>
                </a:lnTo>
                <a:lnTo>
                  <a:pt x="1163" y="1152"/>
                </a:lnTo>
                <a:lnTo>
                  <a:pt x="1153" y="1162"/>
                </a:lnTo>
                <a:lnTo>
                  <a:pt x="1172" y="1187"/>
                </a:lnTo>
                <a:lnTo>
                  <a:pt x="1195" y="1162"/>
                </a:lnTo>
                <a:lnTo>
                  <a:pt x="1219" y="1149"/>
                </a:lnTo>
                <a:lnTo>
                  <a:pt x="1238" y="1143"/>
                </a:lnTo>
                <a:lnTo>
                  <a:pt x="1253" y="1149"/>
                </a:lnTo>
                <a:lnTo>
                  <a:pt x="1257" y="1162"/>
                </a:lnTo>
                <a:lnTo>
                  <a:pt x="1253" y="1187"/>
                </a:lnTo>
                <a:lnTo>
                  <a:pt x="1238" y="1211"/>
                </a:lnTo>
                <a:lnTo>
                  <a:pt x="1214" y="1239"/>
                </a:lnTo>
                <a:lnTo>
                  <a:pt x="1186" y="1262"/>
                </a:lnTo>
                <a:lnTo>
                  <a:pt x="1163" y="1281"/>
                </a:lnTo>
                <a:lnTo>
                  <a:pt x="1134" y="1286"/>
                </a:lnTo>
                <a:lnTo>
                  <a:pt x="1120" y="1281"/>
                </a:lnTo>
                <a:lnTo>
                  <a:pt x="1115" y="1262"/>
                </a:lnTo>
                <a:lnTo>
                  <a:pt x="1120" y="1239"/>
                </a:lnTo>
                <a:lnTo>
                  <a:pt x="1138" y="1214"/>
                </a:lnTo>
                <a:lnTo>
                  <a:pt x="1163" y="1192"/>
                </a:lnTo>
                <a:lnTo>
                  <a:pt x="1138" y="1173"/>
                </a:lnTo>
                <a:lnTo>
                  <a:pt x="1129" y="1182"/>
                </a:lnTo>
                <a:lnTo>
                  <a:pt x="1125" y="1187"/>
                </a:lnTo>
                <a:lnTo>
                  <a:pt x="1115" y="1182"/>
                </a:lnTo>
                <a:lnTo>
                  <a:pt x="1053" y="1120"/>
                </a:lnTo>
                <a:lnTo>
                  <a:pt x="1029" y="1139"/>
                </a:lnTo>
                <a:lnTo>
                  <a:pt x="1006" y="1156"/>
                </a:lnTo>
                <a:lnTo>
                  <a:pt x="980" y="1171"/>
                </a:lnTo>
                <a:lnTo>
                  <a:pt x="954" y="1186"/>
                </a:lnTo>
                <a:lnTo>
                  <a:pt x="991" y="1271"/>
                </a:lnTo>
                <a:lnTo>
                  <a:pt x="991" y="1281"/>
                </a:lnTo>
                <a:lnTo>
                  <a:pt x="987" y="1286"/>
                </a:lnTo>
                <a:lnTo>
                  <a:pt x="969" y="1290"/>
                </a:lnTo>
                <a:lnTo>
                  <a:pt x="972" y="1314"/>
                </a:lnTo>
                <a:lnTo>
                  <a:pt x="1006" y="1305"/>
                </a:lnTo>
                <a:lnTo>
                  <a:pt x="1039" y="1300"/>
                </a:lnTo>
                <a:lnTo>
                  <a:pt x="1058" y="1300"/>
                </a:lnTo>
                <a:lnTo>
                  <a:pt x="1072" y="1314"/>
                </a:lnTo>
                <a:lnTo>
                  <a:pt x="1072" y="1333"/>
                </a:lnTo>
                <a:lnTo>
                  <a:pt x="1058" y="1352"/>
                </a:lnTo>
                <a:lnTo>
                  <a:pt x="1034" y="1371"/>
                </a:lnTo>
                <a:lnTo>
                  <a:pt x="1001" y="1386"/>
                </a:lnTo>
                <a:lnTo>
                  <a:pt x="963" y="1395"/>
                </a:lnTo>
                <a:lnTo>
                  <a:pt x="934" y="1400"/>
                </a:lnTo>
                <a:lnTo>
                  <a:pt x="911" y="1395"/>
                </a:lnTo>
                <a:lnTo>
                  <a:pt x="897" y="1386"/>
                </a:lnTo>
                <a:lnTo>
                  <a:pt x="901" y="1371"/>
                </a:lnTo>
                <a:lnTo>
                  <a:pt x="911" y="1352"/>
                </a:lnTo>
                <a:lnTo>
                  <a:pt x="934" y="1333"/>
                </a:lnTo>
                <a:lnTo>
                  <a:pt x="963" y="1320"/>
                </a:lnTo>
                <a:lnTo>
                  <a:pt x="953" y="1295"/>
                </a:lnTo>
                <a:lnTo>
                  <a:pt x="944" y="1300"/>
                </a:lnTo>
                <a:lnTo>
                  <a:pt x="934" y="1300"/>
                </a:lnTo>
                <a:lnTo>
                  <a:pt x="931" y="1295"/>
                </a:lnTo>
                <a:lnTo>
                  <a:pt x="894" y="1212"/>
                </a:lnTo>
                <a:lnTo>
                  <a:pt x="877" y="1217"/>
                </a:lnTo>
                <a:lnTo>
                  <a:pt x="861" y="1222"/>
                </a:lnTo>
                <a:lnTo>
                  <a:pt x="844" y="1226"/>
                </a:lnTo>
                <a:lnTo>
                  <a:pt x="827" y="1231"/>
                </a:lnTo>
                <a:lnTo>
                  <a:pt x="810" y="1233"/>
                </a:lnTo>
                <a:lnTo>
                  <a:pt x="794" y="1237"/>
                </a:lnTo>
                <a:lnTo>
                  <a:pt x="777" y="1239"/>
                </a:lnTo>
                <a:lnTo>
                  <a:pt x="759" y="1240"/>
                </a:lnTo>
                <a:lnTo>
                  <a:pt x="759" y="1320"/>
                </a:lnTo>
                <a:lnTo>
                  <a:pt x="754" y="1330"/>
                </a:lnTo>
                <a:lnTo>
                  <a:pt x="750" y="1333"/>
                </a:lnTo>
                <a:lnTo>
                  <a:pt x="736" y="1333"/>
                </a:lnTo>
                <a:lnTo>
                  <a:pt x="731" y="1358"/>
                </a:lnTo>
                <a:lnTo>
                  <a:pt x="769" y="1358"/>
                </a:lnTo>
                <a:lnTo>
                  <a:pt x="797" y="1367"/>
                </a:lnTo>
                <a:lnTo>
                  <a:pt x="816" y="1376"/>
                </a:lnTo>
                <a:lnTo>
                  <a:pt x="821" y="1395"/>
                </a:lnTo>
                <a:lnTo>
                  <a:pt x="816" y="1409"/>
                </a:lnTo>
                <a:lnTo>
                  <a:pt x="797" y="1424"/>
                </a:lnTo>
                <a:lnTo>
                  <a:pt x="763" y="1428"/>
                </a:lnTo>
                <a:lnTo>
                  <a:pt x="726" y="1433"/>
                </a:lnTo>
                <a:lnTo>
                  <a:pt x="688" y="1428"/>
                </a:lnTo>
                <a:lnTo>
                  <a:pt x="659" y="1424"/>
                </a:lnTo>
                <a:lnTo>
                  <a:pt x="637" y="1409"/>
                </a:lnTo>
                <a:lnTo>
                  <a:pt x="631" y="1395"/>
                </a:lnTo>
                <a:lnTo>
                  <a:pt x="637" y="1376"/>
                </a:lnTo>
                <a:lnTo>
                  <a:pt x="656" y="1367"/>
                </a:lnTo>
                <a:lnTo>
                  <a:pt x="683" y="1358"/>
                </a:lnTo>
                <a:lnTo>
                  <a:pt x="721" y="1358"/>
                </a:lnTo>
                <a:lnTo>
                  <a:pt x="716" y="1333"/>
                </a:lnTo>
                <a:lnTo>
                  <a:pt x="707" y="1333"/>
                </a:lnTo>
                <a:lnTo>
                  <a:pt x="702" y="1330"/>
                </a:lnTo>
                <a:lnTo>
                  <a:pt x="697" y="1320"/>
                </a:lnTo>
                <a:lnTo>
                  <a:pt x="697" y="1241"/>
                </a:lnTo>
                <a:lnTo>
                  <a:pt x="678" y="1239"/>
                </a:lnTo>
                <a:lnTo>
                  <a:pt x="660" y="1238"/>
                </a:lnTo>
                <a:lnTo>
                  <a:pt x="642" y="1234"/>
                </a:lnTo>
                <a:lnTo>
                  <a:pt x="624" y="1231"/>
                </a:lnTo>
                <a:lnTo>
                  <a:pt x="606" y="1228"/>
                </a:lnTo>
                <a:lnTo>
                  <a:pt x="588" y="1223"/>
                </a:lnTo>
                <a:lnTo>
                  <a:pt x="571" y="1217"/>
                </a:lnTo>
                <a:lnTo>
                  <a:pt x="555" y="1212"/>
                </a:lnTo>
                <a:lnTo>
                  <a:pt x="522" y="1295"/>
                </a:lnTo>
                <a:lnTo>
                  <a:pt x="518" y="1300"/>
                </a:lnTo>
                <a:lnTo>
                  <a:pt x="508" y="1300"/>
                </a:lnTo>
                <a:lnTo>
                  <a:pt x="494" y="1295"/>
                </a:lnTo>
                <a:lnTo>
                  <a:pt x="484" y="1320"/>
                </a:lnTo>
                <a:lnTo>
                  <a:pt x="513" y="1333"/>
                </a:lnTo>
                <a:lnTo>
                  <a:pt x="537" y="1352"/>
                </a:lnTo>
                <a:lnTo>
                  <a:pt x="550" y="1371"/>
                </a:lnTo>
                <a:lnTo>
                  <a:pt x="550" y="1386"/>
                </a:lnTo>
                <a:lnTo>
                  <a:pt x="537" y="1395"/>
                </a:lnTo>
                <a:lnTo>
                  <a:pt x="513" y="1400"/>
                </a:lnTo>
                <a:lnTo>
                  <a:pt x="484" y="1395"/>
                </a:lnTo>
                <a:lnTo>
                  <a:pt x="446" y="1381"/>
                </a:lnTo>
                <a:lnTo>
                  <a:pt x="413" y="1367"/>
                </a:lnTo>
                <a:lnTo>
                  <a:pt x="389" y="1349"/>
                </a:lnTo>
                <a:lnTo>
                  <a:pt x="380" y="1330"/>
                </a:lnTo>
                <a:lnTo>
                  <a:pt x="375" y="1311"/>
                </a:lnTo>
                <a:lnTo>
                  <a:pt x="389" y="1300"/>
                </a:lnTo>
                <a:lnTo>
                  <a:pt x="413" y="1300"/>
                </a:lnTo>
                <a:lnTo>
                  <a:pt x="441" y="1305"/>
                </a:lnTo>
                <a:lnTo>
                  <a:pt x="475" y="1314"/>
                </a:lnTo>
                <a:lnTo>
                  <a:pt x="479" y="1286"/>
                </a:lnTo>
                <a:lnTo>
                  <a:pt x="460" y="1281"/>
                </a:lnTo>
                <a:lnTo>
                  <a:pt x="456" y="1277"/>
                </a:lnTo>
                <a:lnTo>
                  <a:pt x="456" y="1268"/>
                </a:lnTo>
                <a:lnTo>
                  <a:pt x="492" y="1185"/>
                </a:lnTo>
                <a:lnTo>
                  <a:pt x="476" y="1177"/>
                </a:lnTo>
                <a:lnTo>
                  <a:pt x="462" y="1168"/>
                </a:lnTo>
                <a:lnTo>
                  <a:pt x="446" y="1159"/>
                </a:lnTo>
                <a:lnTo>
                  <a:pt x="431" y="1149"/>
                </a:lnTo>
                <a:lnTo>
                  <a:pt x="418" y="1139"/>
                </a:lnTo>
                <a:lnTo>
                  <a:pt x="403" y="1128"/>
                </a:lnTo>
                <a:lnTo>
                  <a:pt x="390" y="1116"/>
                </a:lnTo>
                <a:lnTo>
                  <a:pt x="377" y="1105"/>
                </a:lnTo>
                <a:lnTo>
                  <a:pt x="313" y="1173"/>
                </a:lnTo>
                <a:lnTo>
                  <a:pt x="308" y="1177"/>
                </a:lnTo>
                <a:lnTo>
                  <a:pt x="299" y="1173"/>
                </a:lnTo>
                <a:lnTo>
                  <a:pt x="290" y="1162"/>
                </a:lnTo>
                <a:lnTo>
                  <a:pt x="265" y="1182"/>
                </a:lnTo>
                <a:lnTo>
                  <a:pt x="290" y="1205"/>
                </a:lnTo>
                <a:lnTo>
                  <a:pt x="308" y="1230"/>
                </a:lnTo>
                <a:lnTo>
                  <a:pt x="313" y="1252"/>
                </a:lnTo>
                <a:lnTo>
                  <a:pt x="303" y="1268"/>
                </a:lnTo>
                <a:lnTo>
                  <a:pt x="290" y="1271"/>
                </a:lnTo>
                <a:lnTo>
                  <a:pt x="265" y="1268"/>
                </a:lnTo>
                <a:lnTo>
                  <a:pt x="243" y="1252"/>
                </a:lnTo>
                <a:lnTo>
                  <a:pt x="214" y="1230"/>
                </a:lnTo>
                <a:lnTo>
                  <a:pt x="190" y="1201"/>
                </a:lnTo>
                <a:lnTo>
                  <a:pt x="171" y="1173"/>
                </a:lnTo>
                <a:lnTo>
                  <a:pt x="165" y="1149"/>
                </a:lnTo>
                <a:lnTo>
                  <a:pt x="171" y="1134"/>
                </a:lnTo>
                <a:lnTo>
                  <a:pt x="190" y="1130"/>
                </a:lnTo>
                <a:lnTo>
                  <a:pt x="209" y="1134"/>
                </a:lnTo>
                <a:lnTo>
                  <a:pt x="233" y="1149"/>
                </a:lnTo>
                <a:lnTo>
                  <a:pt x="256" y="1173"/>
                </a:lnTo>
                <a:lnTo>
                  <a:pt x="275" y="1152"/>
                </a:lnTo>
                <a:lnTo>
                  <a:pt x="262" y="1143"/>
                </a:lnTo>
                <a:lnTo>
                  <a:pt x="262" y="1130"/>
                </a:lnTo>
                <a:lnTo>
                  <a:pt x="333" y="1059"/>
                </a:lnTo>
                <a:lnTo>
                  <a:pt x="313" y="1035"/>
                </a:lnTo>
                <a:lnTo>
                  <a:pt x="295" y="1010"/>
                </a:lnTo>
                <a:lnTo>
                  <a:pt x="279" y="984"/>
                </a:lnTo>
                <a:lnTo>
                  <a:pt x="264" y="957"/>
                </a:lnTo>
                <a:lnTo>
                  <a:pt x="175" y="992"/>
                </a:lnTo>
                <a:lnTo>
                  <a:pt x="165" y="992"/>
                </a:lnTo>
                <a:lnTo>
                  <a:pt x="156" y="987"/>
                </a:lnTo>
                <a:lnTo>
                  <a:pt x="156" y="977"/>
                </a:lnTo>
                <a:lnTo>
                  <a:pt x="128" y="982"/>
                </a:lnTo>
                <a:lnTo>
                  <a:pt x="138" y="1015"/>
                </a:lnTo>
                <a:lnTo>
                  <a:pt x="147" y="1045"/>
                </a:lnTo>
                <a:lnTo>
                  <a:pt x="143" y="1068"/>
                </a:lnTo>
                <a:lnTo>
                  <a:pt x="133" y="1077"/>
                </a:lnTo>
                <a:lnTo>
                  <a:pt x="119" y="1077"/>
                </a:lnTo>
                <a:lnTo>
                  <a:pt x="95" y="1063"/>
                </a:lnTo>
                <a:lnTo>
                  <a:pt x="76" y="1039"/>
                </a:lnTo>
                <a:lnTo>
                  <a:pt x="58" y="1007"/>
                </a:lnTo>
                <a:lnTo>
                  <a:pt x="49" y="973"/>
                </a:lnTo>
                <a:lnTo>
                  <a:pt x="43" y="939"/>
                </a:lnTo>
                <a:lnTo>
                  <a:pt x="49" y="917"/>
                </a:lnTo>
                <a:lnTo>
                  <a:pt x="58" y="902"/>
                </a:lnTo>
                <a:lnTo>
                  <a:pt x="76" y="902"/>
                </a:lnTo>
                <a:lnTo>
                  <a:pt x="95" y="917"/>
                </a:lnTo>
                <a:lnTo>
                  <a:pt x="114" y="939"/>
                </a:lnTo>
                <a:lnTo>
                  <a:pt x="128" y="973"/>
                </a:lnTo>
                <a:lnTo>
                  <a:pt x="147" y="964"/>
                </a:lnTo>
                <a:lnTo>
                  <a:pt x="143" y="949"/>
                </a:lnTo>
                <a:lnTo>
                  <a:pt x="143" y="939"/>
                </a:lnTo>
                <a:lnTo>
                  <a:pt x="147" y="936"/>
                </a:lnTo>
                <a:lnTo>
                  <a:pt x="238" y="897"/>
                </a:lnTo>
                <a:lnTo>
                  <a:pt x="233" y="880"/>
                </a:lnTo>
                <a:lnTo>
                  <a:pt x="227" y="864"/>
                </a:lnTo>
                <a:lnTo>
                  <a:pt x="223" y="847"/>
                </a:lnTo>
                <a:lnTo>
                  <a:pt x="219" y="830"/>
                </a:lnTo>
                <a:lnTo>
                  <a:pt x="216" y="812"/>
                </a:lnTo>
                <a:lnTo>
                  <a:pt x="212" y="796"/>
                </a:lnTo>
                <a:lnTo>
                  <a:pt x="210" y="778"/>
                </a:lnTo>
                <a:lnTo>
                  <a:pt x="208" y="760"/>
                </a:lnTo>
                <a:lnTo>
                  <a:pt x="105" y="760"/>
                </a:lnTo>
                <a:lnTo>
                  <a:pt x="100" y="755"/>
                </a:lnTo>
                <a:lnTo>
                  <a:pt x="95" y="751"/>
                </a:lnTo>
                <a:lnTo>
                  <a:pt x="95" y="736"/>
                </a:lnTo>
                <a:lnTo>
                  <a:pt x="71" y="736"/>
                </a:lnTo>
                <a:lnTo>
                  <a:pt x="67" y="769"/>
                </a:lnTo>
                <a:lnTo>
                  <a:pt x="62" y="793"/>
                </a:lnTo>
                <a:lnTo>
                  <a:pt x="49" y="812"/>
                </a:lnTo>
                <a:lnTo>
                  <a:pt x="33" y="821"/>
                </a:lnTo>
                <a:lnTo>
                  <a:pt x="19" y="812"/>
                </a:lnTo>
                <a:lnTo>
                  <a:pt x="9" y="793"/>
                </a:lnTo>
                <a:lnTo>
                  <a:pt x="5" y="764"/>
                </a:lnTo>
                <a:lnTo>
                  <a:pt x="0" y="726"/>
                </a:lnTo>
                <a:lnTo>
                  <a:pt x="5" y="688"/>
                </a:lnTo>
                <a:lnTo>
                  <a:pt x="9" y="661"/>
                </a:lnTo>
                <a:lnTo>
                  <a:pt x="19" y="642"/>
                </a:lnTo>
                <a:lnTo>
                  <a:pt x="33" y="636"/>
                </a:lnTo>
                <a:lnTo>
                  <a:pt x="49" y="642"/>
                </a:lnTo>
                <a:lnTo>
                  <a:pt x="62" y="661"/>
                </a:lnTo>
                <a:lnTo>
                  <a:pt x="67" y="688"/>
                </a:lnTo>
                <a:lnTo>
                  <a:pt x="67" y="722"/>
                </a:lnTo>
                <a:lnTo>
                  <a:pt x="95" y="717"/>
                </a:lnTo>
                <a:lnTo>
                  <a:pt x="95" y="702"/>
                </a:lnTo>
                <a:lnTo>
                  <a:pt x="100" y="698"/>
                </a:lnTo>
                <a:lnTo>
                  <a:pt x="105" y="694"/>
                </a:lnTo>
                <a:lnTo>
                  <a:pt x="207" y="694"/>
                </a:lnTo>
                <a:lnTo>
                  <a:pt x="209" y="661"/>
                </a:lnTo>
                <a:lnTo>
                  <a:pt x="214" y="628"/>
                </a:lnTo>
                <a:lnTo>
                  <a:pt x="220" y="597"/>
                </a:lnTo>
                <a:lnTo>
                  <a:pt x="228" y="567"/>
                </a:lnTo>
                <a:lnTo>
                  <a:pt x="143" y="532"/>
                </a:lnTo>
                <a:lnTo>
                  <a:pt x="138" y="527"/>
                </a:lnTo>
                <a:lnTo>
                  <a:pt x="138" y="519"/>
                </a:lnTo>
                <a:lnTo>
                  <a:pt x="143" y="508"/>
                </a:lnTo>
                <a:lnTo>
                  <a:pt x="119" y="494"/>
                </a:lnTo>
                <a:lnTo>
                  <a:pt x="105" y="523"/>
                </a:lnTo>
                <a:lnTo>
                  <a:pt x="86" y="545"/>
                </a:lnTo>
                <a:lnTo>
                  <a:pt x="67" y="561"/>
                </a:lnTo>
                <a:lnTo>
                  <a:pt x="52" y="561"/>
                </a:lnTo>
                <a:lnTo>
                  <a:pt x="43" y="551"/>
                </a:lnTo>
                <a:lnTo>
                  <a:pt x="39" y="527"/>
                </a:lnTo>
                <a:lnTo>
                  <a:pt x="43" y="499"/>
                </a:lnTo>
                <a:lnTo>
                  <a:pt x="52" y="461"/>
                </a:lnTo>
                <a:lnTo>
                  <a:pt x="71" y="428"/>
                </a:lnTo>
                <a:lnTo>
                  <a:pt x="90" y="404"/>
                </a:lnTo>
                <a:lnTo>
                  <a:pt x="109" y="394"/>
                </a:lnTo>
                <a:lnTo>
                  <a:pt x="124" y="389"/>
                </a:lnTo>
                <a:lnTo>
                  <a:pt x="138" y="404"/>
                </a:lnTo>
                <a:lnTo>
                  <a:pt x="138" y="423"/>
                </a:lnTo>
                <a:lnTo>
                  <a:pt x="133" y="451"/>
                </a:lnTo>
                <a:lnTo>
                  <a:pt x="124" y="480"/>
                </a:lnTo>
                <a:lnTo>
                  <a:pt x="147" y="494"/>
                </a:lnTo>
                <a:lnTo>
                  <a:pt x="152" y="475"/>
                </a:lnTo>
                <a:lnTo>
                  <a:pt x="162" y="470"/>
                </a:lnTo>
                <a:lnTo>
                  <a:pt x="165" y="470"/>
                </a:lnTo>
                <a:lnTo>
                  <a:pt x="249" y="507"/>
                </a:lnTo>
                <a:lnTo>
                  <a:pt x="257" y="492"/>
                </a:lnTo>
                <a:lnTo>
                  <a:pt x="265" y="476"/>
                </a:lnTo>
                <a:lnTo>
                  <a:pt x="273" y="460"/>
                </a:lnTo>
                <a:lnTo>
                  <a:pt x="282" y="444"/>
                </a:lnTo>
                <a:lnTo>
                  <a:pt x="291" y="430"/>
                </a:lnTo>
                <a:lnTo>
                  <a:pt x="301" y="415"/>
                </a:lnTo>
                <a:lnTo>
                  <a:pt x="311" y="401"/>
                </a:lnTo>
                <a:lnTo>
                  <a:pt x="322" y="387"/>
                </a:lnTo>
                <a:lnTo>
                  <a:pt x="256" y="329"/>
                </a:lnTo>
                <a:lnTo>
                  <a:pt x="252" y="319"/>
                </a:lnTo>
                <a:lnTo>
                  <a:pt x="256" y="309"/>
                </a:lnTo>
                <a:lnTo>
                  <a:pt x="265" y="304"/>
                </a:lnTo>
                <a:lnTo>
                  <a:pt x="252" y="276"/>
                </a:lnTo>
                <a:lnTo>
                  <a:pt x="227" y="300"/>
                </a:lnTo>
                <a:lnTo>
                  <a:pt x="205" y="319"/>
                </a:lnTo>
                <a:lnTo>
                  <a:pt x="181" y="323"/>
                </a:lnTo>
                <a:lnTo>
                  <a:pt x="165" y="319"/>
                </a:lnTo>
                <a:lnTo>
                  <a:pt x="162" y="304"/>
                </a:lnTo>
                <a:lnTo>
                  <a:pt x="165" y="281"/>
                </a:lnTo>
                <a:lnTo>
                  <a:pt x="181" y="251"/>
                </a:lnTo>
                <a:lnTo>
                  <a:pt x="205" y="223"/>
                </a:lnTo>
                <a:lnTo>
                  <a:pt x="233" y="200"/>
                </a:lnTo>
                <a:lnTo>
                  <a:pt x="262" y="186"/>
                </a:lnTo>
                <a:lnTo>
                  <a:pt x="284" y="181"/>
                </a:lnTo>
                <a:lnTo>
                  <a:pt x="299" y="186"/>
                </a:lnTo>
                <a:lnTo>
                  <a:pt x="303" y="205"/>
                </a:lnTo>
                <a:lnTo>
                  <a:pt x="299" y="223"/>
                </a:lnTo>
                <a:lnTo>
                  <a:pt x="281" y="248"/>
                </a:lnTo>
                <a:lnTo>
                  <a:pt x="256" y="271"/>
                </a:lnTo>
                <a:lnTo>
                  <a:pt x="284" y="290"/>
                </a:lnTo>
                <a:lnTo>
                  <a:pt x="294" y="276"/>
                </a:lnTo>
                <a:lnTo>
                  <a:pt x="303" y="271"/>
                </a:lnTo>
                <a:lnTo>
                  <a:pt x="308" y="276"/>
                </a:lnTo>
                <a:lnTo>
                  <a:pt x="365" y="339"/>
                </a:lnTo>
                <a:lnTo>
                  <a:pt x="380" y="326"/>
                </a:lnTo>
                <a:lnTo>
                  <a:pt x="394" y="313"/>
                </a:lnTo>
                <a:lnTo>
                  <a:pt x="409" y="302"/>
                </a:lnTo>
                <a:lnTo>
                  <a:pt x="423" y="290"/>
                </a:lnTo>
                <a:lnTo>
                  <a:pt x="439" y="280"/>
                </a:lnTo>
                <a:lnTo>
                  <a:pt x="456" y="268"/>
                </a:lnTo>
                <a:lnTo>
                  <a:pt x="472" y="259"/>
                </a:lnTo>
                <a:lnTo>
                  <a:pt x="488" y="250"/>
                </a:lnTo>
                <a:lnTo>
                  <a:pt x="450" y="167"/>
                </a:lnTo>
                <a:lnTo>
                  <a:pt x="450" y="157"/>
                </a:lnTo>
                <a:lnTo>
                  <a:pt x="460" y="148"/>
                </a:lnTo>
                <a:lnTo>
                  <a:pt x="475" y="148"/>
                </a:lnTo>
                <a:lnTo>
                  <a:pt x="460" y="119"/>
                </a:lnTo>
                <a:lnTo>
                  <a:pt x="432" y="129"/>
                </a:lnTo>
                <a:lnTo>
                  <a:pt x="403" y="138"/>
                </a:lnTo>
                <a:lnTo>
                  <a:pt x="384" y="134"/>
                </a:lnTo>
                <a:lnTo>
                  <a:pt x="371" y="125"/>
                </a:lnTo>
                <a:lnTo>
                  <a:pt x="371" y="110"/>
                </a:lnTo>
                <a:lnTo>
                  <a:pt x="384" y="91"/>
                </a:lnTo>
                <a:lnTo>
                  <a:pt x="408" y="72"/>
                </a:lnTo>
                <a:lnTo>
                  <a:pt x="441" y="53"/>
                </a:lnTo>
                <a:lnTo>
                  <a:pt x="475" y="44"/>
                </a:lnTo>
                <a:lnTo>
                  <a:pt x="508" y="38"/>
                </a:lnTo>
                <a:lnTo>
                  <a:pt x="531" y="44"/>
                </a:lnTo>
                <a:lnTo>
                  <a:pt x="540" y="53"/>
                </a:lnTo>
                <a:lnTo>
                  <a:pt x="540" y="68"/>
                </a:lnTo>
                <a:lnTo>
                  <a:pt x="527" y="87"/>
                </a:lnTo>
                <a:lnTo>
                  <a:pt x="503" y="100"/>
                </a:lnTo>
                <a:lnTo>
                  <a:pt x="475" y="115"/>
                </a:lnTo>
                <a:lnTo>
                  <a:pt x="488" y="138"/>
                </a:lnTo>
                <a:lnTo>
                  <a:pt x="503" y="134"/>
                </a:lnTo>
                <a:lnTo>
                  <a:pt x="513" y="134"/>
                </a:lnTo>
                <a:lnTo>
                  <a:pt x="518" y="138"/>
                </a:lnTo>
                <a:lnTo>
                  <a:pt x="551" y="222"/>
                </a:lnTo>
                <a:lnTo>
                  <a:pt x="568" y="217"/>
                </a:lnTo>
                <a:lnTo>
                  <a:pt x="586" y="211"/>
                </a:lnTo>
                <a:lnTo>
                  <a:pt x="604" y="207"/>
                </a:lnTo>
                <a:lnTo>
                  <a:pt x="622" y="202"/>
                </a:lnTo>
                <a:lnTo>
                  <a:pt x="641" y="199"/>
                </a:lnTo>
                <a:lnTo>
                  <a:pt x="659" y="197"/>
                </a:lnTo>
                <a:lnTo>
                  <a:pt x="678" y="194"/>
                </a:lnTo>
                <a:lnTo>
                  <a:pt x="697" y="193"/>
                </a:lnTo>
                <a:lnTo>
                  <a:pt x="697" y="110"/>
                </a:lnTo>
                <a:lnTo>
                  <a:pt x="702" y="106"/>
                </a:lnTo>
                <a:lnTo>
                  <a:pt x="707" y="100"/>
                </a:lnTo>
                <a:lnTo>
                  <a:pt x="716" y="100"/>
                </a:lnTo>
                <a:lnTo>
                  <a:pt x="721" y="72"/>
                </a:lnTo>
                <a:lnTo>
                  <a:pt x="683" y="72"/>
                </a:lnTo>
                <a:lnTo>
                  <a:pt x="656" y="63"/>
                </a:lnTo>
                <a:lnTo>
                  <a:pt x="637" y="53"/>
                </a:lnTo>
                <a:lnTo>
                  <a:pt x="631" y="34"/>
                </a:lnTo>
                <a:lnTo>
                  <a:pt x="637" y="19"/>
                </a:lnTo>
                <a:lnTo>
                  <a:pt x="659" y="10"/>
                </a:lnTo>
                <a:lnTo>
                  <a:pt x="688" y="6"/>
                </a:lnTo>
                <a:lnTo>
                  <a:pt x="726" y="0"/>
                </a:lnTo>
                <a:lnTo>
                  <a:pt x="763" y="6"/>
                </a:lnTo>
                <a:lnTo>
                  <a:pt x="797" y="10"/>
                </a:lnTo>
                <a:lnTo>
                  <a:pt x="816" y="19"/>
                </a:lnTo>
                <a:lnTo>
                  <a:pt x="821" y="34"/>
                </a:lnTo>
                <a:lnTo>
                  <a:pt x="816" y="48"/>
                </a:lnTo>
                <a:lnTo>
                  <a:pt x="797" y="63"/>
                </a:lnTo>
                <a:lnTo>
                  <a:pt x="769" y="68"/>
                </a:lnTo>
                <a:lnTo>
                  <a:pt x="731" y="72"/>
                </a:lnTo>
                <a:lnTo>
                  <a:pt x="736" y="100"/>
                </a:lnTo>
                <a:lnTo>
                  <a:pt x="750" y="100"/>
                </a:lnTo>
                <a:lnTo>
                  <a:pt x="754" y="106"/>
                </a:lnTo>
                <a:lnTo>
                  <a:pt x="759" y="110"/>
                </a:lnTo>
                <a:lnTo>
                  <a:pt x="759" y="193"/>
                </a:lnTo>
                <a:close/>
              </a:path>
            </a:pathLst>
          </a:custGeom>
          <a:solidFill>
            <a:srgbClr val="FF0000"/>
          </a:solidFill>
          <a:ln w="9525">
            <a:noFill/>
            <a:round/>
            <a:headEnd/>
            <a:tailEnd/>
          </a:ln>
        </p:spPr>
        <p:txBody>
          <a:bodyPr/>
          <a:lstStyle/>
          <a:p>
            <a:endParaRPr lang="es-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Rectangle 4"/>
          <p:cNvSpPr>
            <a:spLocks noChangeArrowheads="1"/>
          </p:cNvSpPr>
          <p:nvPr/>
        </p:nvSpPr>
        <p:spPr bwMode="auto">
          <a:xfrm>
            <a:off x="4067944" y="6453336"/>
            <a:ext cx="1147558" cy="215444"/>
          </a:xfrm>
          <a:prstGeom prst="rect">
            <a:avLst/>
          </a:prstGeom>
          <a:noFill/>
          <a:ln w="9525">
            <a:noFill/>
            <a:miter lim="800000"/>
            <a:headEnd/>
            <a:tailEnd/>
          </a:ln>
        </p:spPr>
        <p:txBody>
          <a:bodyPr wrap="none" lIns="0" tIns="0" rIns="0" bIns="0">
            <a:spAutoFit/>
          </a:bodyPr>
          <a:lstStyle/>
          <a:p>
            <a:pPr eaLnBrk="1" hangingPunct="1"/>
            <a:r>
              <a:rPr lang="es-ES" sz="1400" i="1" dirty="0" err="1">
                <a:solidFill>
                  <a:schemeClr val="bg1"/>
                </a:solidFill>
                <a:latin typeface="Calibri" pitchFamily="34" charset="0"/>
              </a:rPr>
              <a:t>Fauci</a:t>
            </a:r>
            <a:r>
              <a:rPr lang="es-ES" sz="1400" i="1" dirty="0">
                <a:solidFill>
                  <a:schemeClr val="bg1"/>
                </a:solidFill>
                <a:latin typeface="Calibri" pitchFamily="34" charset="0"/>
              </a:rPr>
              <a:t> et al 1996</a:t>
            </a:r>
          </a:p>
        </p:txBody>
      </p:sp>
      <p:sp>
        <p:nvSpPr>
          <p:cNvPr id="34825" name="Rectangle 5"/>
          <p:cNvSpPr>
            <a:spLocks noChangeArrowheads="1"/>
          </p:cNvSpPr>
          <p:nvPr/>
        </p:nvSpPr>
        <p:spPr bwMode="auto">
          <a:xfrm>
            <a:off x="1494052" y="5738195"/>
            <a:ext cx="869464" cy="317226"/>
          </a:xfrm>
          <a:prstGeom prst="rect">
            <a:avLst/>
          </a:prstGeom>
          <a:noFill/>
          <a:ln w="9525">
            <a:noFill/>
            <a:miter lim="800000"/>
            <a:headEnd/>
            <a:tailEnd/>
          </a:ln>
        </p:spPr>
        <p:txBody>
          <a:bodyPr/>
          <a:lstStyle/>
          <a:p>
            <a:endParaRPr lang="en-US">
              <a:latin typeface="Calibri" pitchFamily="34" charset="0"/>
            </a:endParaRPr>
          </a:p>
        </p:txBody>
      </p:sp>
      <p:sp>
        <p:nvSpPr>
          <p:cNvPr id="34826" name="Rectangle 6"/>
          <p:cNvSpPr>
            <a:spLocks noChangeArrowheads="1"/>
          </p:cNvSpPr>
          <p:nvPr/>
        </p:nvSpPr>
        <p:spPr bwMode="auto">
          <a:xfrm>
            <a:off x="1577876" y="5792435"/>
            <a:ext cx="652423" cy="215444"/>
          </a:xfrm>
          <a:prstGeom prst="rect">
            <a:avLst/>
          </a:prstGeom>
          <a:noFill/>
          <a:ln w="9525">
            <a:noFill/>
            <a:miter lim="800000"/>
            <a:headEnd/>
            <a:tailEnd/>
          </a:ln>
        </p:spPr>
        <p:txBody>
          <a:bodyPr wrap="none" lIns="0" tIns="0" rIns="0" bIns="0">
            <a:spAutoFit/>
          </a:bodyPr>
          <a:lstStyle/>
          <a:p>
            <a:pPr eaLnBrk="1" hangingPunct="1"/>
            <a:r>
              <a:rPr lang="es-ES" sz="1400" b="1" dirty="0">
                <a:latin typeface="Calibri" pitchFamily="34" charset="0"/>
              </a:rPr>
              <a:t>semanas</a:t>
            </a:r>
            <a:endParaRPr lang="es-ES" dirty="0">
              <a:latin typeface="Calibri" pitchFamily="34" charset="0"/>
            </a:endParaRPr>
          </a:p>
        </p:txBody>
      </p:sp>
      <p:sp>
        <p:nvSpPr>
          <p:cNvPr id="34827" name="Rectangle 7"/>
          <p:cNvSpPr>
            <a:spLocks noChangeArrowheads="1"/>
          </p:cNvSpPr>
          <p:nvPr/>
        </p:nvSpPr>
        <p:spPr bwMode="auto">
          <a:xfrm>
            <a:off x="5297337" y="5716827"/>
            <a:ext cx="550606" cy="317227"/>
          </a:xfrm>
          <a:prstGeom prst="rect">
            <a:avLst/>
          </a:prstGeom>
          <a:noFill/>
          <a:ln w="9525">
            <a:noFill/>
            <a:miter lim="800000"/>
            <a:headEnd/>
            <a:tailEnd/>
          </a:ln>
        </p:spPr>
        <p:txBody>
          <a:bodyPr/>
          <a:lstStyle/>
          <a:p>
            <a:endParaRPr lang="en-US">
              <a:latin typeface="Calibri" pitchFamily="34" charset="0"/>
            </a:endParaRPr>
          </a:p>
        </p:txBody>
      </p:sp>
      <p:sp>
        <p:nvSpPr>
          <p:cNvPr id="34828" name="Rectangle 8"/>
          <p:cNvSpPr>
            <a:spLocks noChangeArrowheads="1"/>
          </p:cNvSpPr>
          <p:nvPr/>
        </p:nvSpPr>
        <p:spPr bwMode="auto">
          <a:xfrm>
            <a:off x="5381161" y="5771068"/>
            <a:ext cx="352661" cy="215444"/>
          </a:xfrm>
          <a:prstGeom prst="rect">
            <a:avLst/>
          </a:prstGeom>
          <a:noFill/>
          <a:ln w="9525">
            <a:noFill/>
            <a:miter lim="800000"/>
            <a:headEnd/>
            <a:tailEnd/>
          </a:ln>
        </p:spPr>
        <p:txBody>
          <a:bodyPr wrap="none" lIns="0" tIns="0" rIns="0" bIns="0">
            <a:spAutoFit/>
          </a:bodyPr>
          <a:lstStyle/>
          <a:p>
            <a:pPr eaLnBrk="1" hangingPunct="1"/>
            <a:r>
              <a:rPr lang="es-ES" sz="1400" b="1">
                <a:latin typeface="Calibri" pitchFamily="34" charset="0"/>
              </a:rPr>
              <a:t>años</a:t>
            </a:r>
            <a:endParaRPr lang="es-ES">
              <a:latin typeface="Calibri" pitchFamily="34" charset="0"/>
            </a:endParaRPr>
          </a:p>
        </p:txBody>
      </p:sp>
      <p:sp>
        <p:nvSpPr>
          <p:cNvPr id="34829" name="Rectangle 9"/>
          <p:cNvSpPr>
            <a:spLocks noChangeArrowheads="1"/>
          </p:cNvSpPr>
          <p:nvPr/>
        </p:nvSpPr>
        <p:spPr bwMode="auto">
          <a:xfrm rot="16200000">
            <a:off x="-453062" y="3631662"/>
            <a:ext cx="1737848" cy="184666"/>
          </a:xfrm>
          <a:prstGeom prst="rect">
            <a:avLst/>
          </a:prstGeom>
          <a:noFill/>
          <a:ln w="9525">
            <a:noFill/>
            <a:miter lim="800000"/>
            <a:headEnd/>
            <a:tailEnd/>
          </a:ln>
        </p:spPr>
        <p:txBody>
          <a:bodyPr wrap="none" lIns="0" tIns="0" rIns="0" bIns="0">
            <a:spAutoFit/>
          </a:bodyPr>
          <a:lstStyle/>
          <a:p>
            <a:pPr eaLnBrk="1" hangingPunct="1"/>
            <a:r>
              <a:rPr lang="es-ES" sz="1200" b="1" dirty="0">
                <a:latin typeface="Calibri" pitchFamily="34" charset="0"/>
              </a:rPr>
              <a:t>Linfocitos CD4 + (cels/mm3</a:t>
            </a:r>
            <a:endParaRPr lang="es-ES" sz="1200" dirty="0">
              <a:latin typeface="Calibri" pitchFamily="34" charset="0"/>
            </a:endParaRPr>
          </a:p>
        </p:txBody>
      </p:sp>
      <p:sp>
        <p:nvSpPr>
          <p:cNvPr id="34830" name="Rectangle 11"/>
          <p:cNvSpPr>
            <a:spLocks noChangeArrowheads="1"/>
          </p:cNvSpPr>
          <p:nvPr/>
        </p:nvSpPr>
        <p:spPr bwMode="auto">
          <a:xfrm>
            <a:off x="395536" y="1969275"/>
            <a:ext cx="36159" cy="631167"/>
          </a:xfrm>
          <a:prstGeom prst="rect">
            <a:avLst/>
          </a:prstGeom>
          <a:solidFill>
            <a:schemeClr val="accent5">
              <a:lumMod val="75000"/>
            </a:schemeClr>
          </a:solidFill>
          <a:ln w="9525">
            <a:solidFill>
              <a:schemeClr val="tx1"/>
            </a:solidFill>
            <a:miter lim="800000"/>
            <a:headEnd/>
            <a:tailEnd/>
          </a:ln>
        </p:spPr>
        <p:txBody>
          <a:bodyPr/>
          <a:lstStyle/>
          <a:p>
            <a:endParaRPr lang="en-US">
              <a:latin typeface="Calibri" pitchFamily="34" charset="0"/>
            </a:endParaRPr>
          </a:p>
        </p:txBody>
      </p:sp>
      <p:sp>
        <p:nvSpPr>
          <p:cNvPr id="34833" name="Rectangle 14"/>
          <p:cNvSpPr>
            <a:spLocks noChangeArrowheads="1"/>
          </p:cNvSpPr>
          <p:nvPr/>
        </p:nvSpPr>
        <p:spPr bwMode="auto">
          <a:xfrm>
            <a:off x="372215" y="1963871"/>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4834" name="Rectangle 15"/>
          <p:cNvSpPr>
            <a:spLocks noChangeArrowheads="1"/>
          </p:cNvSpPr>
          <p:nvPr/>
        </p:nvSpPr>
        <p:spPr bwMode="auto">
          <a:xfrm>
            <a:off x="372215" y="2580718"/>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4836" name="Freeform 17"/>
          <p:cNvSpPr>
            <a:spLocks/>
          </p:cNvSpPr>
          <p:nvPr/>
        </p:nvSpPr>
        <p:spPr bwMode="auto">
          <a:xfrm>
            <a:off x="8707063" y="4797152"/>
            <a:ext cx="113409" cy="141355"/>
          </a:xfrm>
          <a:custGeom>
            <a:avLst/>
            <a:gdLst>
              <a:gd name="T0" fmla="*/ 2147483647 w 78"/>
              <a:gd name="T1" fmla="*/ 2147483647 h 86"/>
              <a:gd name="T2" fmla="*/ 0 w 78"/>
              <a:gd name="T3" fmla="*/ 0 h 86"/>
              <a:gd name="T4" fmla="*/ 0 w 78"/>
              <a:gd name="T5" fmla="*/ 2147483647 h 86"/>
              <a:gd name="T6" fmla="*/ 2147483647 w 78"/>
              <a:gd name="T7" fmla="*/ 2147483647 h 86"/>
              <a:gd name="T8" fmla="*/ 0 60000 65536"/>
              <a:gd name="T9" fmla="*/ 0 60000 65536"/>
              <a:gd name="T10" fmla="*/ 0 60000 65536"/>
              <a:gd name="T11" fmla="*/ 0 60000 65536"/>
              <a:gd name="T12" fmla="*/ 0 w 78"/>
              <a:gd name="T13" fmla="*/ 0 h 86"/>
              <a:gd name="T14" fmla="*/ 78 w 78"/>
              <a:gd name="T15" fmla="*/ 86 h 86"/>
            </a:gdLst>
            <a:ahLst/>
            <a:cxnLst>
              <a:cxn ang="T8">
                <a:pos x="T0" y="T1"/>
              </a:cxn>
              <a:cxn ang="T9">
                <a:pos x="T2" y="T3"/>
              </a:cxn>
              <a:cxn ang="T10">
                <a:pos x="T4" y="T5"/>
              </a:cxn>
              <a:cxn ang="T11">
                <a:pos x="T6" y="T7"/>
              </a:cxn>
            </a:cxnLst>
            <a:rect l="T12" t="T13" r="T14" b="T15"/>
            <a:pathLst>
              <a:path w="78" h="86">
                <a:moveTo>
                  <a:pt x="78" y="43"/>
                </a:moveTo>
                <a:lnTo>
                  <a:pt x="0" y="0"/>
                </a:lnTo>
                <a:lnTo>
                  <a:pt x="0" y="86"/>
                </a:lnTo>
                <a:lnTo>
                  <a:pt x="78" y="43"/>
                </a:lnTo>
                <a:close/>
              </a:path>
            </a:pathLst>
          </a:custGeom>
          <a:solidFill>
            <a:srgbClr val="FFFFFF"/>
          </a:solidFill>
          <a:ln w="12700">
            <a:solidFill>
              <a:schemeClr val="tx1"/>
            </a:solidFill>
            <a:prstDash val="solid"/>
            <a:round/>
            <a:headEnd/>
            <a:tailEnd/>
          </a:ln>
        </p:spPr>
        <p:txBody>
          <a:bodyPr/>
          <a:lstStyle/>
          <a:p>
            <a:endParaRPr lang="es-AR"/>
          </a:p>
        </p:txBody>
      </p:sp>
      <p:sp>
        <p:nvSpPr>
          <p:cNvPr id="34837" name="Freeform 18"/>
          <p:cNvSpPr>
            <a:spLocks/>
          </p:cNvSpPr>
          <p:nvPr/>
        </p:nvSpPr>
        <p:spPr bwMode="auto">
          <a:xfrm>
            <a:off x="8707063" y="4149080"/>
            <a:ext cx="113409" cy="141355"/>
          </a:xfrm>
          <a:custGeom>
            <a:avLst/>
            <a:gdLst>
              <a:gd name="T0" fmla="*/ 2147483647 w 78"/>
              <a:gd name="T1" fmla="*/ 2147483647 h 86"/>
              <a:gd name="T2" fmla="*/ 0 w 78"/>
              <a:gd name="T3" fmla="*/ 0 h 86"/>
              <a:gd name="T4" fmla="*/ 0 w 78"/>
              <a:gd name="T5" fmla="*/ 2147483647 h 86"/>
              <a:gd name="T6" fmla="*/ 2147483647 w 78"/>
              <a:gd name="T7" fmla="*/ 2147483647 h 86"/>
              <a:gd name="T8" fmla="*/ 0 60000 65536"/>
              <a:gd name="T9" fmla="*/ 0 60000 65536"/>
              <a:gd name="T10" fmla="*/ 0 60000 65536"/>
              <a:gd name="T11" fmla="*/ 0 60000 65536"/>
              <a:gd name="T12" fmla="*/ 0 w 78"/>
              <a:gd name="T13" fmla="*/ 0 h 86"/>
              <a:gd name="T14" fmla="*/ 78 w 78"/>
              <a:gd name="T15" fmla="*/ 86 h 86"/>
            </a:gdLst>
            <a:ahLst/>
            <a:cxnLst>
              <a:cxn ang="T8">
                <a:pos x="T0" y="T1"/>
              </a:cxn>
              <a:cxn ang="T9">
                <a:pos x="T2" y="T3"/>
              </a:cxn>
              <a:cxn ang="T10">
                <a:pos x="T4" y="T5"/>
              </a:cxn>
              <a:cxn ang="T11">
                <a:pos x="T6" y="T7"/>
              </a:cxn>
            </a:cxnLst>
            <a:rect l="T12" t="T13" r="T14" b="T15"/>
            <a:pathLst>
              <a:path w="78" h="86">
                <a:moveTo>
                  <a:pt x="78" y="43"/>
                </a:moveTo>
                <a:lnTo>
                  <a:pt x="0" y="0"/>
                </a:lnTo>
                <a:lnTo>
                  <a:pt x="0" y="86"/>
                </a:lnTo>
                <a:lnTo>
                  <a:pt x="78" y="43"/>
                </a:lnTo>
                <a:close/>
              </a:path>
            </a:pathLst>
          </a:custGeom>
          <a:solidFill>
            <a:srgbClr val="FFFFFF"/>
          </a:solidFill>
          <a:ln w="12700">
            <a:solidFill>
              <a:schemeClr val="tx1"/>
            </a:solidFill>
            <a:prstDash val="solid"/>
            <a:round/>
            <a:headEnd/>
            <a:tailEnd/>
          </a:ln>
        </p:spPr>
        <p:txBody>
          <a:bodyPr/>
          <a:lstStyle/>
          <a:p>
            <a:endParaRPr lang="es-AR"/>
          </a:p>
        </p:txBody>
      </p:sp>
      <p:sp>
        <p:nvSpPr>
          <p:cNvPr id="34838" name="Rectangle 19"/>
          <p:cNvSpPr>
            <a:spLocks noChangeArrowheads="1"/>
          </p:cNvSpPr>
          <p:nvPr/>
        </p:nvSpPr>
        <p:spPr bwMode="auto">
          <a:xfrm>
            <a:off x="8713948" y="4276978"/>
            <a:ext cx="34516" cy="540000"/>
          </a:xfrm>
          <a:prstGeom prst="rect">
            <a:avLst/>
          </a:prstGeom>
          <a:solidFill>
            <a:srgbClr val="FF0000"/>
          </a:solidFill>
          <a:ln w="9525">
            <a:solidFill>
              <a:schemeClr val="tx1"/>
            </a:solidFill>
            <a:miter lim="800000"/>
            <a:headEnd/>
            <a:tailEnd/>
          </a:ln>
        </p:spPr>
        <p:txBody>
          <a:bodyPr/>
          <a:lstStyle/>
          <a:p>
            <a:endParaRPr lang="en-US">
              <a:latin typeface="Calibri" pitchFamily="34" charset="0"/>
            </a:endParaRPr>
          </a:p>
        </p:txBody>
      </p:sp>
      <p:sp>
        <p:nvSpPr>
          <p:cNvPr id="34841" name="Rectangle 22"/>
          <p:cNvSpPr>
            <a:spLocks noChangeArrowheads="1"/>
          </p:cNvSpPr>
          <p:nvPr/>
        </p:nvSpPr>
        <p:spPr bwMode="auto">
          <a:xfrm rot="5400000">
            <a:off x="7621968" y="2858209"/>
            <a:ext cx="2149627" cy="184666"/>
          </a:xfrm>
          <a:prstGeom prst="rect">
            <a:avLst/>
          </a:prstGeom>
          <a:noFill/>
          <a:ln w="9525">
            <a:noFill/>
            <a:miter lim="800000"/>
            <a:headEnd/>
            <a:tailEnd/>
          </a:ln>
        </p:spPr>
        <p:txBody>
          <a:bodyPr wrap="none" lIns="0" tIns="0" rIns="0" bIns="0">
            <a:spAutoFit/>
          </a:bodyPr>
          <a:lstStyle/>
          <a:p>
            <a:pPr eaLnBrk="1" hangingPunct="1"/>
            <a:r>
              <a:rPr lang="es-ES" sz="1200" b="1" dirty="0">
                <a:latin typeface="Calibri" pitchFamily="34" charset="0"/>
              </a:rPr>
              <a:t>Copias ARN VIH por ml de plasma</a:t>
            </a:r>
            <a:endParaRPr lang="es-ES" sz="1200" dirty="0">
              <a:latin typeface="Calibri" pitchFamily="34" charset="0"/>
            </a:endParaRPr>
          </a:p>
        </p:txBody>
      </p:sp>
      <p:sp>
        <p:nvSpPr>
          <p:cNvPr id="34842" name="Rectangle 23"/>
          <p:cNvSpPr>
            <a:spLocks noChangeArrowheads="1"/>
          </p:cNvSpPr>
          <p:nvPr/>
        </p:nvSpPr>
        <p:spPr bwMode="auto">
          <a:xfrm>
            <a:off x="8150622" y="1538636"/>
            <a:ext cx="386246" cy="4081216"/>
          </a:xfrm>
          <a:prstGeom prst="rect">
            <a:avLst/>
          </a:prstGeom>
          <a:noFill/>
          <a:ln w="9525">
            <a:noFill/>
            <a:miter lim="800000"/>
            <a:headEnd/>
            <a:tailEnd/>
          </a:ln>
        </p:spPr>
        <p:txBody>
          <a:bodyPr/>
          <a:lstStyle/>
          <a:p>
            <a:endParaRPr lang="en-US">
              <a:latin typeface="Calibri" pitchFamily="34" charset="0"/>
            </a:endParaRPr>
          </a:p>
        </p:txBody>
      </p:sp>
      <p:sp>
        <p:nvSpPr>
          <p:cNvPr id="34855" name="Line 36"/>
          <p:cNvSpPr>
            <a:spLocks noChangeShapeType="1"/>
          </p:cNvSpPr>
          <p:nvPr/>
        </p:nvSpPr>
        <p:spPr bwMode="auto">
          <a:xfrm>
            <a:off x="8176919" y="1653692"/>
            <a:ext cx="1644" cy="3865895"/>
          </a:xfrm>
          <a:prstGeom prst="line">
            <a:avLst/>
          </a:prstGeom>
          <a:noFill/>
          <a:ln w="12700">
            <a:solidFill>
              <a:schemeClr val="tx1"/>
            </a:solidFill>
            <a:round/>
            <a:headEnd/>
            <a:tailEnd/>
          </a:ln>
        </p:spPr>
        <p:txBody>
          <a:bodyPr/>
          <a:lstStyle/>
          <a:p>
            <a:endParaRPr lang="es-AR"/>
          </a:p>
        </p:txBody>
      </p:sp>
      <p:sp>
        <p:nvSpPr>
          <p:cNvPr id="34856" name="Line 37"/>
          <p:cNvSpPr>
            <a:spLocks noChangeShapeType="1"/>
          </p:cNvSpPr>
          <p:nvPr/>
        </p:nvSpPr>
        <p:spPr bwMode="auto">
          <a:xfrm>
            <a:off x="8176919" y="3967970"/>
            <a:ext cx="78893" cy="1644"/>
          </a:xfrm>
          <a:prstGeom prst="line">
            <a:avLst/>
          </a:prstGeom>
          <a:noFill/>
          <a:ln w="12700">
            <a:solidFill>
              <a:schemeClr val="tx1"/>
            </a:solidFill>
            <a:round/>
            <a:headEnd/>
            <a:tailEnd/>
          </a:ln>
        </p:spPr>
        <p:txBody>
          <a:bodyPr/>
          <a:lstStyle/>
          <a:p>
            <a:endParaRPr lang="es-AR"/>
          </a:p>
        </p:txBody>
      </p:sp>
      <p:sp>
        <p:nvSpPr>
          <p:cNvPr id="34857" name="Line 38"/>
          <p:cNvSpPr>
            <a:spLocks noChangeShapeType="1"/>
          </p:cNvSpPr>
          <p:nvPr/>
        </p:nvSpPr>
        <p:spPr bwMode="auto">
          <a:xfrm>
            <a:off x="8176919" y="4760215"/>
            <a:ext cx="78893" cy="1644"/>
          </a:xfrm>
          <a:prstGeom prst="line">
            <a:avLst/>
          </a:prstGeom>
          <a:noFill/>
          <a:ln w="12700">
            <a:solidFill>
              <a:schemeClr val="tx1"/>
            </a:solidFill>
            <a:round/>
            <a:headEnd/>
            <a:tailEnd/>
          </a:ln>
        </p:spPr>
        <p:txBody>
          <a:bodyPr/>
          <a:lstStyle/>
          <a:p>
            <a:endParaRPr lang="es-AR"/>
          </a:p>
        </p:txBody>
      </p:sp>
      <p:sp>
        <p:nvSpPr>
          <p:cNvPr id="34858" name="Line 39"/>
          <p:cNvSpPr>
            <a:spLocks noChangeShapeType="1"/>
          </p:cNvSpPr>
          <p:nvPr/>
        </p:nvSpPr>
        <p:spPr bwMode="auto">
          <a:xfrm>
            <a:off x="8176919" y="5513013"/>
            <a:ext cx="78893" cy="1644"/>
          </a:xfrm>
          <a:prstGeom prst="line">
            <a:avLst/>
          </a:prstGeom>
          <a:noFill/>
          <a:ln w="12700">
            <a:solidFill>
              <a:schemeClr val="tx1"/>
            </a:solidFill>
            <a:round/>
            <a:headEnd/>
            <a:tailEnd/>
          </a:ln>
        </p:spPr>
        <p:txBody>
          <a:bodyPr/>
          <a:lstStyle/>
          <a:p>
            <a:endParaRPr lang="es-AR"/>
          </a:p>
        </p:txBody>
      </p:sp>
      <p:sp>
        <p:nvSpPr>
          <p:cNvPr id="34859" name="Line 40"/>
          <p:cNvSpPr>
            <a:spLocks noChangeShapeType="1"/>
          </p:cNvSpPr>
          <p:nvPr/>
        </p:nvSpPr>
        <p:spPr bwMode="auto">
          <a:xfrm>
            <a:off x="8176919" y="3225034"/>
            <a:ext cx="78893" cy="1644"/>
          </a:xfrm>
          <a:prstGeom prst="line">
            <a:avLst/>
          </a:prstGeom>
          <a:noFill/>
          <a:ln w="12700">
            <a:solidFill>
              <a:schemeClr val="tx1"/>
            </a:solidFill>
            <a:round/>
            <a:headEnd/>
            <a:tailEnd/>
          </a:ln>
        </p:spPr>
        <p:txBody>
          <a:bodyPr/>
          <a:lstStyle/>
          <a:p>
            <a:endParaRPr lang="es-AR"/>
          </a:p>
        </p:txBody>
      </p:sp>
      <p:sp>
        <p:nvSpPr>
          <p:cNvPr id="34860" name="Line 41"/>
          <p:cNvSpPr>
            <a:spLocks noChangeShapeType="1"/>
          </p:cNvSpPr>
          <p:nvPr/>
        </p:nvSpPr>
        <p:spPr bwMode="auto">
          <a:xfrm>
            <a:off x="8176919" y="2442650"/>
            <a:ext cx="78893" cy="1644"/>
          </a:xfrm>
          <a:prstGeom prst="line">
            <a:avLst/>
          </a:prstGeom>
          <a:noFill/>
          <a:ln w="12700">
            <a:solidFill>
              <a:schemeClr val="tx1"/>
            </a:solidFill>
            <a:round/>
            <a:headEnd/>
            <a:tailEnd/>
          </a:ln>
        </p:spPr>
        <p:txBody>
          <a:bodyPr/>
          <a:lstStyle/>
          <a:p>
            <a:endParaRPr lang="es-AR"/>
          </a:p>
        </p:txBody>
      </p:sp>
      <p:sp>
        <p:nvSpPr>
          <p:cNvPr id="34861" name="Line 42"/>
          <p:cNvSpPr>
            <a:spLocks noChangeShapeType="1"/>
          </p:cNvSpPr>
          <p:nvPr/>
        </p:nvSpPr>
        <p:spPr bwMode="auto">
          <a:xfrm>
            <a:off x="8171989" y="1660267"/>
            <a:ext cx="78893" cy="1644"/>
          </a:xfrm>
          <a:prstGeom prst="line">
            <a:avLst/>
          </a:prstGeom>
          <a:noFill/>
          <a:ln w="12700">
            <a:solidFill>
              <a:schemeClr val="tx1"/>
            </a:solidFill>
            <a:round/>
            <a:headEnd/>
            <a:tailEnd/>
          </a:ln>
        </p:spPr>
        <p:txBody>
          <a:bodyPr/>
          <a:lstStyle/>
          <a:p>
            <a:endParaRPr lang="es-AR"/>
          </a:p>
        </p:txBody>
      </p:sp>
      <p:sp>
        <p:nvSpPr>
          <p:cNvPr id="34862" name="Rectangle 43"/>
          <p:cNvSpPr>
            <a:spLocks noChangeArrowheads="1"/>
          </p:cNvSpPr>
          <p:nvPr/>
        </p:nvSpPr>
        <p:spPr bwMode="auto">
          <a:xfrm>
            <a:off x="8150622" y="1538636"/>
            <a:ext cx="386246" cy="4081216"/>
          </a:xfrm>
          <a:prstGeom prst="rect">
            <a:avLst/>
          </a:prstGeom>
          <a:noFill/>
          <a:ln w="9525">
            <a:noFill/>
            <a:miter lim="800000"/>
            <a:headEnd/>
            <a:tailEnd/>
          </a:ln>
        </p:spPr>
        <p:txBody>
          <a:bodyPr/>
          <a:lstStyle/>
          <a:p>
            <a:endParaRPr lang="en-US">
              <a:latin typeface="Calibri" pitchFamily="34" charset="0"/>
            </a:endParaRPr>
          </a:p>
        </p:txBody>
      </p:sp>
      <p:sp>
        <p:nvSpPr>
          <p:cNvPr id="34863" name="Rectangle 44"/>
          <p:cNvSpPr>
            <a:spLocks noChangeArrowheads="1"/>
          </p:cNvSpPr>
          <p:nvPr/>
        </p:nvSpPr>
        <p:spPr bwMode="auto">
          <a:xfrm>
            <a:off x="8244408" y="1556792"/>
            <a:ext cx="197170" cy="4001095"/>
          </a:xfrm>
          <a:prstGeom prst="rect">
            <a:avLst/>
          </a:prstGeom>
          <a:noFill/>
          <a:ln w="9525">
            <a:noFill/>
            <a:miter lim="800000"/>
            <a:headEnd/>
            <a:tailEnd/>
          </a:ln>
        </p:spPr>
        <p:txBody>
          <a:bodyPr wrap="square" lIns="0" tIns="0" rIns="0" bIns="0">
            <a:spAutoFit/>
          </a:bodyPr>
          <a:lstStyle/>
          <a:p>
            <a:pPr eaLnBrk="1" hangingPunct="1"/>
            <a:r>
              <a:rPr lang="es-ES" sz="1000" b="1" dirty="0" smtClean="0">
                <a:latin typeface="Calibri" pitchFamily="34" charset="0"/>
              </a:rPr>
              <a:t>10</a:t>
            </a:r>
            <a:r>
              <a:rPr lang="es-ES" sz="1000" b="1" baseline="30000" dirty="0" smtClean="0">
                <a:latin typeface="Calibri" pitchFamily="34" charset="0"/>
              </a:rPr>
              <a:t>7</a:t>
            </a:r>
          </a:p>
          <a:p>
            <a:pPr eaLnBrk="1" hangingPunct="1"/>
            <a:endParaRPr lang="es-ES" sz="1000" b="1" dirty="0" smtClean="0">
              <a:latin typeface="Calibri" pitchFamily="34" charset="0"/>
            </a:endParaRPr>
          </a:p>
          <a:p>
            <a:pPr eaLnBrk="1" hangingPunct="1"/>
            <a:endParaRPr lang="es-ES" sz="1000" b="1" dirty="0" smtClean="0">
              <a:latin typeface="Calibri" pitchFamily="34" charset="0"/>
            </a:endParaRPr>
          </a:p>
          <a:p>
            <a:pPr eaLnBrk="1" hangingPunct="1"/>
            <a:endParaRPr lang="es-ES" sz="1000" b="1" dirty="0" smtClean="0">
              <a:latin typeface="Calibri" pitchFamily="34" charset="0"/>
            </a:endParaRPr>
          </a:p>
          <a:p>
            <a:pPr eaLnBrk="1" hangingPunct="1"/>
            <a:endParaRPr lang="es-ES" sz="1000" b="1" dirty="0" smtClean="0">
              <a:latin typeface="Calibri" pitchFamily="34" charset="0"/>
            </a:endParaRPr>
          </a:p>
          <a:p>
            <a:pPr eaLnBrk="1" hangingPunct="1"/>
            <a:r>
              <a:rPr lang="es-ES" sz="1000" b="1" dirty="0" smtClean="0">
                <a:latin typeface="Calibri" pitchFamily="34" charset="0"/>
              </a:rPr>
              <a:t>10</a:t>
            </a:r>
            <a:r>
              <a:rPr lang="es-ES" sz="1000" b="1" baseline="30000" dirty="0" smtClean="0">
                <a:latin typeface="Calibri" pitchFamily="34" charset="0"/>
              </a:rPr>
              <a:t>6</a:t>
            </a:r>
          </a:p>
          <a:p>
            <a:pPr eaLnBrk="1" hangingPunct="1"/>
            <a:endParaRPr lang="es-ES" sz="1000" b="1" dirty="0" smtClean="0">
              <a:latin typeface="Calibri" pitchFamily="34" charset="0"/>
            </a:endParaRPr>
          </a:p>
          <a:p>
            <a:pPr eaLnBrk="1" hangingPunct="1"/>
            <a:endParaRPr lang="es-ES" sz="1000" b="1" dirty="0" smtClean="0">
              <a:latin typeface="Calibri" pitchFamily="34" charset="0"/>
            </a:endParaRPr>
          </a:p>
          <a:p>
            <a:pPr eaLnBrk="1" hangingPunct="1"/>
            <a:endParaRPr lang="es-ES" sz="1000" b="1" dirty="0" smtClean="0">
              <a:latin typeface="Calibri" pitchFamily="34" charset="0"/>
            </a:endParaRPr>
          </a:p>
          <a:p>
            <a:pPr eaLnBrk="1" hangingPunct="1"/>
            <a:endParaRPr lang="es-ES" sz="1000" b="1" dirty="0" smtClean="0">
              <a:latin typeface="Calibri" pitchFamily="34" charset="0"/>
            </a:endParaRPr>
          </a:p>
          <a:p>
            <a:pPr eaLnBrk="1" hangingPunct="1"/>
            <a:r>
              <a:rPr lang="es-ES" sz="1000" b="1" dirty="0" smtClean="0">
                <a:latin typeface="Calibri" pitchFamily="34" charset="0"/>
              </a:rPr>
              <a:t>10</a:t>
            </a:r>
            <a:r>
              <a:rPr lang="es-ES" sz="1000" b="1" baseline="30000" dirty="0" smtClean="0">
                <a:latin typeface="Calibri" pitchFamily="34" charset="0"/>
              </a:rPr>
              <a:t>5</a:t>
            </a:r>
          </a:p>
          <a:p>
            <a:pPr eaLnBrk="1" hangingPunct="1"/>
            <a:endParaRPr lang="es-ES" sz="1000" b="1" dirty="0" smtClean="0">
              <a:latin typeface="Calibri" pitchFamily="34" charset="0"/>
            </a:endParaRPr>
          </a:p>
          <a:p>
            <a:pPr eaLnBrk="1" hangingPunct="1"/>
            <a:endParaRPr lang="es-ES" sz="1000" b="1" dirty="0" smtClean="0">
              <a:latin typeface="Calibri" pitchFamily="34" charset="0"/>
            </a:endParaRPr>
          </a:p>
          <a:p>
            <a:pPr eaLnBrk="1" hangingPunct="1"/>
            <a:endParaRPr lang="es-ES" sz="1000" b="1" dirty="0" smtClean="0">
              <a:latin typeface="Calibri" pitchFamily="34" charset="0"/>
            </a:endParaRPr>
          </a:p>
          <a:p>
            <a:pPr eaLnBrk="1" hangingPunct="1"/>
            <a:endParaRPr lang="es-ES" sz="1000" b="1" dirty="0" smtClean="0">
              <a:latin typeface="Calibri" pitchFamily="34" charset="0"/>
            </a:endParaRPr>
          </a:p>
          <a:p>
            <a:pPr eaLnBrk="1" hangingPunct="1"/>
            <a:r>
              <a:rPr lang="es-ES" sz="1000" b="1" dirty="0" smtClean="0">
                <a:latin typeface="Calibri" pitchFamily="34" charset="0"/>
              </a:rPr>
              <a:t>10</a:t>
            </a:r>
            <a:r>
              <a:rPr lang="es-ES" sz="1000" b="1" baseline="30000" dirty="0" smtClean="0">
                <a:latin typeface="Calibri" pitchFamily="34" charset="0"/>
              </a:rPr>
              <a:t>4</a:t>
            </a:r>
          </a:p>
          <a:p>
            <a:pPr eaLnBrk="1" hangingPunct="1"/>
            <a:endParaRPr lang="es-ES" sz="1000" b="1" dirty="0" smtClean="0">
              <a:latin typeface="Calibri" pitchFamily="34" charset="0"/>
            </a:endParaRPr>
          </a:p>
          <a:p>
            <a:pPr eaLnBrk="1" hangingPunct="1"/>
            <a:endParaRPr lang="es-ES" sz="1000" b="1" dirty="0" smtClean="0">
              <a:latin typeface="Calibri" pitchFamily="34" charset="0"/>
            </a:endParaRPr>
          </a:p>
          <a:p>
            <a:pPr eaLnBrk="1" hangingPunct="1"/>
            <a:endParaRPr lang="es-ES" sz="1000" b="1" dirty="0" smtClean="0">
              <a:latin typeface="Calibri" pitchFamily="34" charset="0"/>
            </a:endParaRPr>
          </a:p>
          <a:p>
            <a:pPr eaLnBrk="1" hangingPunct="1"/>
            <a:endParaRPr lang="es-ES" sz="1000" b="1" dirty="0" smtClean="0">
              <a:latin typeface="Calibri" pitchFamily="34" charset="0"/>
            </a:endParaRPr>
          </a:p>
          <a:p>
            <a:pPr eaLnBrk="1" hangingPunct="1"/>
            <a:r>
              <a:rPr lang="es-ES" sz="1000" b="1" dirty="0" smtClean="0">
                <a:latin typeface="Calibri" pitchFamily="34" charset="0"/>
              </a:rPr>
              <a:t>10</a:t>
            </a:r>
            <a:r>
              <a:rPr lang="es-ES" sz="1000" b="1" baseline="30000" dirty="0" smtClean="0">
                <a:latin typeface="Calibri" pitchFamily="34" charset="0"/>
              </a:rPr>
              <a:t>3</a:t>
            </a:r>
          </a:p>
          <a:p>
            <a:pPr eaLnBrk="1" hangingPunct="1"/>
            <a:endParaRPr lang="es-ES" sz="1000" b="1" dirty="0" smtClean="0">
              <a:latin typeface="Calibri" pitchFamily="34" charset="0"/>
            </a:endParaRPr>
          </a:p>
          <a:p>
            <a:pPr eaLnBrk="1" hangingPunct="1"/>
            <a:endParaRPr lang="es-ES" sz="1000" b="1" dirty="0" smtClean="0">
              <a:latin typeface="Calibri" pitchFamily="34" charset="0"/>
            </a:endParaRPr>
          </a:p>
          <a:p>
            <a:pPr eaLnBrk="1" hangingPunct="1"/>
            <a:endParaRPr lang="es-ES" sz="1000" b="1" dirty="0" smtClean="0">
              <a:latin typeface="Calibri" pitchFamily="34" charset="0"/>
            </a:endParaRPr>
          </a:p>
          <a:p>
            <a:pPr eaLnBrk="1" hangingPunct="1"/>
            <a:endParaRPr lang="es-ES" sz="1000" b="1" dirty="0" smtClean="0">
              <a:latin typeface="Calibri" pitchFamily="34" charset="0"/>
            </a:endParaRPr>
          </a:p>
          <a:p>
            <a:pPr eaLnBrk="1" hangingPunct="1"/>
            <a:r>
              <a:rPr lang="es-ES" sz="1000" b="1" dirty="0" smtClean="0">
                <a:latin typeface="Calibri" pitchFamily="34" charset="0"/>
              </a:rPr>
              <a:t>10</a:t>
            </a:r>
            <a:r>
              <a:rPr lang="es-ES" sz="1000" b="1" baseline="30000" dirty="0" smtClean="0">
                <a:latin typeface="Calibri" pitchFamily="34" charset="0"/>
              </a:rPr>
              <a:t>2</a:t>
            </a:r>
          </a:p>
        </p:txBody>
      </p:sp>
      <p:sp>
        <p:nvSpPr>
          <p:cNvPr id="34875" name="Line 56"/>
          <p:cNvSpPr>
            <a:spLocks noChangeShapeType="1"/>
          </p:cNvSpPr>
          <p:nvPr/>
        </p:nvSpPr>
        <p:spPr bwMode="auto">
          <a:xfrm>
            <a:off x="8176919" y="1653692"/>
            <a:ext cx="1644" cy="3865895"/>
          </a:xfrm>
          <a:prstGeom prst="line">
            <a:avLst/>
          </a:prstGeom>
          <a:noFill/>
          <a:ln w="12700">
            <a:solidFill>
              <a:schemeClr val="tx1"/>
            </a:solidFill>
            <a:round/>
            <a:headEnd/>
            <a:tailEnd/>
          </a:ln>
        </p:spPr>
        <p:txBody>
          <a:bodyPr/>
          <a:lstStyle/>
          <a:p>
            <a:endParaRPr lang="es-AR"/>
          </a:p>
        </p:txBody>
      </p:sp>
      <p:sp>
        <p:nvSpPr>
          <p:cNvPr id="34876" name="Line 57"/>
          <p:cNvSpPr>
            <a:spLocks noChangeShapeType="1"/>
          </p:cNvSpPr>
          <p:nvPr/>
        </p:nvSpPr>
        <p:spPr bwMode="auto">
          <a:xfrm>
            <a:off x="8176919" y="3967970"/>
            <a:ext cx="78893" cy="1644"/>
          </a:xfrm>
          <a:prstGeom prst="line">
            <a:avLst/>
          </a:prstGeom>
          <a:noFill/>
          <a:ln w="12700">
            <a:solidFill>
              <a:schemeClr val="tx1"/>
            </a:solidFill>
            <a:round/>
            <a:headEnd/>
            <a:tailEnd/>
          </a:ln>
        </p:spPr>
        <p:txBody>
          <a:bodyPr/>
          <a:lstStyle/>
          <a:p>
            <a:endParaRPr lang="es-AR"/>
          </a:p>
        </p:txBody>
      </p:sp>
      <p:sp>
        <p:nvSpPr>
          <p:cNvPr id="34877" name="Line 58"/>
          <p:cNvSpPr>
            <a:spLocks noChangeShapeType="1"/>
          </p:cNvSpPr>
          <p:nvPr/>
        </p:nvSpPr>
        <p:spPr bwMode="auto">
          <a:xfrm>
            <a:off x="8176919" y="4760215"/>
            <a:ext cx="78893" cy="1644"/>
          </a:xfrm>
          <a:prstGeom prst="line">
            <a:avLst/>
          </a:prstGeom>
          <a:noFill/>
          <a:ln w="12700">
            <a:solidFill>
              <a:schemeClr val="tx1"/>
            </a:solidFill>
            <a:round/>
            <a:headEnd/>
            <a:tailEnd/>
          </a:ln>
        </p:spPr>
        <p:txBody>
          <a:bodyPr/>
          <a:lstStyle/>
          <a:p>
            <a:endParaRPr lang="es-AR"/>
          </a:p>
        </p:txBody>
      </p:sp>
      <p:sp>
        <p:nvSpPr>
          <p:cNvPr id="34878" name="Line 59"/>
          <p:cNvSpPr>
            <a:spLocks noChangeShapeType="1"/>
          </p:cNvSpPr>
          <p:nvPr/>
        </p:nvSpPr>
        <p:spPr bwMode="auto">
          <a:xfrm>
            <a:off x="8176919" y="5513013"/>
            <a:ext cx="78893" cy="1644"/>
          </a:xfrm>
          <a:prstGeom prst="line">
            <a:avLst/>
          </a:prstGeom>
          <a:noFill/>
          <a:ln w="12700">
            <a:solidFill>
              <a:schemeClr val="tx1"/>
            </a:solidFill>
            <a:round/>
            <a:headEnd/>
            <a:tailEnd/>
          </a:ln>
        </p:spPr>
        <p:txBody>
          <a:bodyPr/>
          <a:lstStyle/>
          <a:p>
            <a:endParaRPr lang="es-AR"/>
          </a:p>
        </p:txBody>
      </p:sp>
      <p:sp>
        <p:nvSpPr>
          <p:cNvPr id="34879" name="Line 60"/>
          <p:cNvSpPr>
            <a:spLocks noChangeShapeType="1"/>
          </p:cNvSpPr>
          <p:nvPr/>
        </p:nvSpPr>
        <p:spPr bwMode="auto">
          <a:xfrm>
            <a:off x="8176919" y="3225034"/>
            <a:ext cx="78893" cy="1644"/>
          </a:xfrm>
          <a:prstGeom prst="line">
            <a:avLst/>
          </a:prstGeom>
          <a:noFill/>
          <a:ln w="12700">
            <a:solidFill>
              <a:schemeClr val="tx1"/>
            </a:solidFill>
            <a:round/>
            <a:headEnd/>
            <a:tailEnd/>
          </a:ln>
        </p:spPr>
        <p:txBody>
          <a:bodyPr/>
          <a:lstStyle/>
          <a:p>
            <a:endParaRPr lang="es-AR"/>
          </a:p>
        </p:txBody>
      </p:sp>
      <p:sp>
        <p:nvSpPr>
          <p:cNvPr id="34880" name="Line 61"/>
          <p:cNvSpPr>
            <a:spLocks noChangeShapeType="1"/>
          </p:cNvSpPr>
          <p:nvPr/>
        </p:nvSpPr>
        <p:spPr bwMode="auto">
          <a:xfrm>
            <a:off x="8176919" y="2442650"/>
            <a:ext cx="78893" cy="1644"/>
          </a:xfrm>
          <a:prstGeom prst="line">
            <a:avLst/>
          </a:prstGeom>
          <a:noFill/>
          <a:ln w="12700">
            <a:solidFill>
              <a:schemeClr val="tx1"/>
            </a:solidFill>
            <a:round/>
            <a:headEnd/>
            <a:tailEnd/>
          </a:ln>
        </p:spPr>
        <p:txBody>
          <a:bodyPr/>
          <a:lstStyle/>
          <a:p>
            <a:endParaRPr lang="es-AR"/>
          </a:p>
        </p:txBody>
      </p:sp>
      <p:sp>
        <p:nvSpPr>
          <p:cNvPr id="34881" name="Line 62"/>
          <p:cNvSpPr>
            <a:spLocks noChangeShapeType="1"/>
          </p:cNvSpPr>
          <p:nvPr/>
        </p:nvSpPr>
        <p:spPr bwMode="auto">
          <a:xfrm>
            <a:off x="8171989" y="1660267"/>
            <a:ext cx="78893" cy="1644"/>
          </a:xfrm>
          <a:prstGeom prst="line">
            <a:avLst/>
          </a:prstGeom>
          <a:noFill/>
          <a:ln w="12700">
            <a:solidFill>
              <a:schemeClr val="tx1"/>
            </a:solidFill>
            <a:round/>
            <a:headEnd/>
            <a:tailEnd/>
          </a:ln>
        </p:spPr>
        <p:txBody>
          <a:bodyPr/>
          <a:lstStyle/>
          <a:p>
            <a:endParaRPr lang="es-AR"/>
          </a:p>
        </p:txBody>
      </p:sp>
      <p:sp>
        <p:nvSpPr>
          <p:cNvPr id="34882" name="Line 63"/>
          <p:cNvSpPr>
            <a:spLocks noChangeShapeType="1"/>
          </p:cNvSpPr>
          <p:nvPr/>
        </p:nvSpPr>
        <p:spPr bwMode="auto">
          <a:xfrm>
            <a:off x="991111" y="1732588"/>
            <a:ext cx="1644" cy="3786999"/>
          </a:xfrm>
          <a:prstGeom prst="line">
            <a:avLst/>
          </a:prstGeom>
          <a:noFill/>
          <a:ln w="12700">
            <a:solidFill>
              <a:schemeClr val="tx1"/>
            </a:solidFill>
            <a:round/>
            <a:headEnd/>
            <a:tailEnd/>
          </a:ln>
        </p:spPr>
        <p:txBody>
          <a:bodyPr/>
          <a:lstStyle/>
          <a:p>
            <a:endParaRPr lang="es-AR"/>
          </a:p>
        </p:txBody>
      </p:sp>
      <p:sp>
        <p:nvSpPr>
          <p:cNvPr id="34883" name="Line 64"/>
          <p:cNvSpPr>
            <a:spLocks noChangeShapeType="1"/>
          </p:cNvSpPr>
          <p:nvPr/>
        </p:nvSpPr>
        <p:spPr bwMode="auto">
          <a:xfrm>
            <a:off x="925367" y="5519587"/>
            <a:ext cx="7251552" cy="1644"/>
          </a:xfrm>
          <a:prstGeom prst="line">
            <a:avLst/>
          </a:prstGeom>
          <a:noFill/>
          <a:ln w="12700">
            <a:solidFill>
              <a:schemeClr val="tx1"/>
            </a:solidFill>
            <a:round/>
            <a:headEnd/>
            <a:tailEnd/>
          </a:ln>
        </p:spPr>
        <p:txBody>
          <a:bodyPr/>
          <a:lstStyle/>
          <a:p>
            <a:endParaRPr lang="es-AR"/>
          </a:p>
        </p:txBody>
      </p:sp>
      <p:sp>
        <p:nvSpPr>
          <p:cNvPr id="34885" name="Rectangle 66"/>
          <p:cNvSpPr>
            <a:spLocks noChangeArrowheads="1"/>
          </p:cNvSpPr>
          <p:nvPr/>
        </p:nvSpPr>
        <p:spPr bwMode="auto">
          <a:xfrm>
            <a:off x="1361284" y="5651376"/>
            <a:ext cx="1338508" cy="153888"/>
          </a:xfrm>
          <a:prstGeom prst="rect">
            <a:avLst/>
          </a:prstGeom>
          <a:noFill/>
          <a:ln w="9525">
            <a:noFill/>
            <a:miter lim="800000"/>
            <a:headEnd/>
            <a:tailEnd/>
          </a:ln>
        </p:spPr>
        <p:txBody>
          <a:bodyPr wrap="none" lIns="0" tIns="0" rIns="0" bIns="0">
            <a:spAutoFit/>
          </a:bodyPr>
          <a:lstStyle/>
          <a:p>
            <a:pPr eaLnBrk="1" hangingPunct="1"/>
            <a:r>
              <a:rPr lang="es-ES" sz="1000" b="1" dirty="0" smtClean="0">
                <a:latin typeface="Calibri" pitchFamily="34" charset="0"/>
              </a:rPr>
              <a:t> 3            6           9           12</a:t>
            </a:r>
            <a:endParaRPr lang="es-ES" dirty="0">
              <a:latin typeface="Calibri" pitchFamily="34" charset="0"/>
            </a:endParaRPr>
          </a:p>
        </p:txBody>
      </p:sp>
      <p:sp>
        <p:nvSpPr>
          <p:cNvPr id="34900" name="Rectangle 93"/>
          <p:cNvSpPr>
            <a:spLocks noChangeArrowheads="1"/>
          </p:cNvSpPr>
          <p:nvPr/>
        </p:nvSpPr>
        <p:spPr bwMode="auto">
          <a:xfrm>
            <a:off x="519399" y="1615888"/>
            <a:ext cx="479930" cy="4041767"/>
          </a:xfrm>
          <a:prstGeom prst="rect">
            <a:avLst/>
          </a:prstGeom>
          <a:noFill/>
          <a:ln w="9525">
            <a:noFill/>
            <a:miter lim="800000"/>
            <a:headEnd/>
            <a:tailEnd/>
          </a:ln>
        </p:spPr>
        <p:txBody>
          <a:bodyPr/>
          <a:lstStyle/>
          <a:p>
            <a:endParaRPr lang="en-US" dirty="0">
              <a:latin typeface="Calibri" pitchFamily="34" charset="0"/>
            </a:endParaRPr>
          </a:p>
        </p:txBody>
      </p:sp>
      <p:sp>
        <p:nvSpPr>
          <p:cNvPr id="34901" name="Rectangle 94"/>
          <p:cNvSpPr>
            <a:spLocks noChangeArrowheads="1"/>
          </p:cNvSpPr>
          <p:nvPr/>
        </p:nvSpPr>
        <p:spPr bwMode="auto">
          <a:xfrm>
            <a:off x="611560" y="1700808"/>
            <a:ext cx="262892" cy="3920754"/>
          </a:xfrm>
          <a:prstGeom prst="rect">
            <a:avLst/>
          </a:prstGeom>
          <a:noFill/>
          <a:ln w="9525">
            <a:noFill/>
            <a:miter lim="800000"/>
            <a:headEnd/>
            <a:tailEnd/>
          </a:ln>
        </p:spPr>
        <p:txBody>
          <a:bodyPr wrap="square" lIns="0" tIns="0" rIns="0" bIns="0">
            <a:spAutoFit/>
          </a:bodyPr>
          <a:lstStyle/>
          <a:p>
            <a:pPr eaLnBrk="1" hangingPunct="1"/>
            <a:r>
              <a:rPr lang="es-ES" sz="1000" b="1" dirty="0" smtClean="0">
                <a:latin typeface="Calibri" pitchFamily="34" charset="0"/>
              </a:rPr>
              <a:t>1200</a:t>
            </a:r>
          </a:p>
          <a:p>
            <a:pPr eaLnBrk="1" hangingPunct="1"/>
            <a:endParaRPr lang="es-ES" sz="1000" b="1" dirty="0" smtClean="0">
              <a:latin typeface="Calibri" pitchFamily="34" charset="0"/>
            </a:endParaRPr>
          </a:p>
          <a:p>
            <a:pPr eaLnBrk="1" hangingPunct="1"/>
            <a:r>
              <a:rPr lang="es-ES" sz="1000" b="1" dirty="0" smtClean="0">
                <a:latin typeface="Calibri" pitchFamily="34" charset="0"/>
              </a:rPr>
              <a:t>1100</a:t>
            </a:r>
          </a:p>
          <a:p>
            <a:pPr eaLnBrk="1" hangingPunct="1"/>
            <a:endParaRPr lang="es-ES" sz="1000" b="1" dirty="0" smtClean="0">
              <a:latin typeface="Calibri" pitchFamily="34" charset="0"/>
            </a:endParaRPr>
          </a:p>
          <a:p>
            <a:pPr eaLnBrk="1" hangingPunct="1"/>
            <a:r>
              <a:rPr lang="es-ES" sz="1000" b="1" dirty="0" smtClean="0">
                <a:latin typeface="Calibri" pitchFamily="34" charset="0"/>
              </a:rPr>
              <a:t>1000</a:t>
            </a:r>
          </a:p>
          <a:p>
            <a:pPr eaLnBrk="1" hangingPunct="1"/>
            <a:endParaRPr lang="es-ES" sz="1000" b="1" dirty="0" smtClean="0">
              <a:latin typeface="Calibri" pitchFamily="34" charset="0"/>
            </a:endParaRPr>
          </a:p>
          <a:p>
            <a:pPr eaLnBrk="1" hangingPunct="1"/>
            <a:r>
              <a:rPr lang="es-ES" sz="1000" b="1" dirty="0" smtClean="0">
                <a:latin typeface="Calibri" pitchFamily="34" charset="0"/>
              </a:rPr>
              <a:t>900</a:t>
            </a:r>
          </a:p>
          <a:p>
            <a:pPr eaLnBrk="1" hangingPunct="1"/>
            <a:endParaRPr lang="es-ES" sz="1000" b="1" dirty="0" smtClean="0">
              <a:latin typeface="Calibri" pitchFamily="34" charset="0"/>
            </a:endParaRPr>
          </a:p>
          <a:p>
            <a:pPr eaLnBrk="1" hangingPunct="1"/>
            <a:r>
              <a:rPr lang="es-ES" sz="1000" b="1" dirty="0" smtClean="0">
                <a:latin typeface="Calibri" pitchFamily="34" charset="0"/>
              </a:rPr>
              <a:t>800</a:t>
            </a:r>
          </a:p>
          <a:p>
            <a:pPr eaLnBrk="1" hangingPunct="1"/>
            <a:endParaRPr lang="es-ES" sz="1000" b="1" dirty="0" smtClean="0">
              <a:latin typeface="Calibri" pitchFamily="34" charset="0"/>
            </a:endParaRPr>
          </a:p>
          <a:p>
            <a:pPr eaLnBrk="1" hangingPunct="1"/>
            <a:r>
              <a:rPr lang="es-ES" sz="1000" b="1" dirty="0" smtClean="0">
                <a:latin typeface="Calibri" pitchFamily="34" charset="0"/>
              </a:rPr>
              <a:t>700</a:t>
            </a:r>
          </a:p>
          <a:p>
            <a:pPr eaLnBrk="1" hangingPunct="1"/>
            <a:endParaRPr lang="es-ES" sz="1000" b="1" dirty="0" smtClean="0">
              <a:latin typeface="Calibri" pitchFamily="34" charset="0"/>
            </a:endParaRPr>
          </a:p>
          <a:p>
            <a:pPr eaLnBrk="1" hangingPunct="1"/>
            <a:r>
              <a:rPr lang="es-ES" sz="1000" b="1" dirty="0" smtClean="0">
                <a:latin typeface="Calibri" pitchFamily="34" charset="0"/>
              </a:rPr>
              <a:t>600</a:t>
            </a:r>
          </a:p>
          <a:p>
            <a:pPr eaLnBrk="1" hangingPunct="1"/>
            <a:endParaRPr lang="es-ES" sz="1000" b="1" dirty="0" smtClean="0">
              <a:latin typeface="Calibri" pitchFamily="34" charset="0"/>
            </a:endParaRPr>
          </a:p>
          <a:p>
            <a:pPr eaLnBrk="1" hangingPunct="1"/>
            <a:r>
              <a:rPr lang="es-ES" sz="1000" b="1" dirty="0" smtClean="0">
                <a:latin typeface="Calibri" pitchFamily="34" charset="0"/>
              </a:rPr>
              <a:t>500</a:t>
            </a:r>
          </a:p>
          <a:p>
            <a:pPr eaLnBrk="1" hangingPunct="1"/>
            <a:endParaRPr lang="es-ES" sz="1000" b="1" dirty="0" smtClean="0">
              <a:latin typeface="Calibri" pitchFamily="34" charset="0"/>
            </a:endParaRPr>
          </a:p>
          <a:p>
            <a:pPr eaLnBrk="1" hangingPunct="1"/>
            <a:r>
              <a:rPr lang="es-ES" sz="1000" b="1" dirty="0" smtClean="0">
                <a:latin typeface="Calibri" pitchFamily="34" charset="0"/>
              </a:rPr>
              <a:t>400</a:t>
            </a:r>
          </a:p>
          <a:p>
            <a:pPr eaLnBrk="1" hangingPunct="1"/>
            <a:endParaRPr lang="es-ES" sz="1000" b="1" dirty="0" smtClean="0">
              <a:latin typeface="Calibri" pitchFamily="34" charset="0"/>
            </a:endParaRPr>
          </a:p>
          <a:p>
            <a:pPr eaLnBrk="1" hangingPunct="1"/>
            <a:r>
              <a:rPr lang="es-ES" sz="1000" b="1" dirty="0" smtClean="0">
                <a:latin typeface="Calibri" pitchFamily="34" charset="0"/>
              </a:rPr>
              <a:t>300</a:t>
            </a:r>
          </a:p>
          <a:p>
            <a:pPr eaLnBrk="1" hangingPunct="1"/>
            <a:endParaRPr lang="es-ES" sz="1000" b="1" dirty="0" smtClean="0">
              <a:latin typeface="Calibri" pitchFamily="34" charset="0"/>
            </a:endParaRPr>
          </a:p>
          <a:p>
            <a:pPr eaLnBrk="1" hangingPunct="1"/>
            <a:r>
              <a:rPr lang="es-ES" sz="1000" b="1" dirty="0" smtClean="0">
                <a:latin typeface="Calibri" pitchFamily="34" charset="0"/>
              </a:rPr>
              <a:t>200</a:t>
            </a:r>
          </a:p>
          <a:p>
            <a:pPr eaLnBrk="1" hangingPunct="1"/>
            <a:endParaRPr lang="es-ES" sz="1000" b="1" dirty="0" smtClean="0">
              <a:latin typeface="Calibri" pitchFamily="34" charset="0"/>
            </a:endParaRPr>
          </a:p>
          <a:p>
            <a:pPr eaLnBrk="1" hangingPunct="1"/>
            <a:r>
              <a:rPr lang="es-ES" sz="1000" b="1" dirty="0" smtClean="0">
                <a:latin typeface="Calibri" pitchFamily="34" charset="0"/>
              </a:rPr>
              <a:t>100</a:t>
            </a:r>
          </a:p>
          <a:p>
            <a:pPr eaLnBrk="1" hangingPunct="1"/>
            <a:endParaRPr lang="es-ES" sz="1000" b="1" dirty="0" smtClean="0">
              <a:latin typeface="Calibri" pitchFamily="34" charset="0"/>
            </a:endParaRPr>
          </a:p>
          <a:p>
            <a:pPr eaLnBrk="1" hangingPunct="1"/>
            <a:r>
              <a:rPr lang="es-ES" sz="1000" b="1" dirty="0" smtClean="0">
                <a:latin typeface="Calibri" pitchFamily="34" charset="0"/>
              </a:rPr>
              <a:t>0</a:t>
            </a:r>
          </a:p>
        </p:txBody>
      </p:sp>
      <p:sp>
        <p:nvSpPr>
          <p:cNvPr id="34914" name="Line 107"/>
          <p:cNvSpPr>
            <a:spLocks noChangeShapeType="1"/>
          </p:cNvSpPr>
          <p:nvPr/>
        </p:nvSpPr>
        <p:spPr bwMode="auto">
          <a:xfrm>
            <a:off x="918793" y="1732588"/>
            <a:ext cx="78893" cy="1644"/>
          </a:xfrm>
          <a:prstGeom prst="line">
            <a:avLst/>
          </a:prstGeom>
          <a:noFill/>
          <a:ln w="12700">
            <a:solidFill>
              <a:schemeClr val="tx1"/>
            </a:solidFill>
            <a:round/>
            <a:headEnd/>
            <a:tailEnd/>
          </a:ln>
        </p:spPr>
        <p:txBody>
          <a:bodyPr/>
          <a:lstStyle/>
          <a:p>
            <a:endParaRPr lang="es-AR"/>
          </a:p>
        </p:txBody>
      </p:sp>
      <p:sp>
        <p:nvSpPr>
          <p:cNvPr id="34915" name="Line 108"/>
          <p:cNvSpPr>
            <a:spLocks noChangeShapeType="1"/>
          </p:cNvSpPr>
          <p:nvPr/>
        </p:nvSpPr>
        <p:spPr bwMode="auto">
          <a:xfrm>
            <a:off x="918793" y="2048171"/>
            <a:ext cx="78893" cy="1644"/>
          </a:xfrm>
          <a:prstGeom prst="line">
            <a:avLst/>
          </a:prstGeom>
          <a:noFill/>
          <a:ln w="12700">
            <a:solidFill>
              <a:schemeClr val="tx1"/>
            </a:solidFill>
            <a:round/>
            <a:headEnd/>
            <a:tailEnd/>
          </a:ln>
        </p:spPr>
        <p:txBody>
          <a:bodyPr/>
          <a:lstStyle/>
          <a:p>
            <a:endParaRPr lang="es-AR"/>
          </a:p>
        </p:txBody>
      </p:sp>
      <p:sp>
        <p:nvSpPr>
          <p:cNvPr id="34916" name="Line 109"/>
          <p:cNvSpPr>
            <a:spLocks noChangeShapeType="1"/>
          </p:cNvSpPr>
          <p:nvPr/>
        </p:nvSpPr>
        <p:spPr bwMode="auto">
          <a:xfrm>
            <a:off x="918793" y="2363755"/>
            <a:ext cx="78893" cy="1644"/>
          </a:xfrm>
          <a:prstGeom prst="line">
            <a:avLst/>
          </a:prstGeom>
          <a:noFill/>
          <a:ln w="12700">
            <a:solidFill>
              <a:schemeClr val="tx1"/>
            </a:solidFill>
            <a:round/>
            <a:headEnd/>
            <a:tailEnd/>
          </a:ln>
        </p:spPr>
        <p:txBody>
          <a:bodyPr/>
          <a:lstStyle/>
          <a:p>
            <a:endParaRPr lang="es-AR"/>
          </a:p>
        </p:txBody>
      </p:sp>
      <p:sp>
        <p:nvSpPr>
          <p:cNvPr id="34917" name="Line 110"/>
          <p:cNvSpPr>
            <a:spLocks noChangeShapeType="1"/>
          </p:cNvSpPr>
          <p:nvPr/>
        </p:nvSpPr>
        <p:spPr bwMode="auto">
          <a:xfrm>
            <a:off x="918793" y="2679338"/>
            <a:ext cx="78893" cy="1644"/>
          </a:xfrm>
          <a:prstGeom prst="line">
            <a:avLst/>
          </a:prstGeom>
          <a:noFill/>
          <a:ln w="12700">
            <a:solidFill>
              <a:schemeClr val="tx1"/>
            </a:solidFill>
            <a:round/>
            <a:headEnd/>
            <a:tailEnd/>
          </a:ln>
        </p:spPr>
        <p:txBody>
          <a:bodyPr/>
          <a:lstStyle/>
          <a:p>
            <a:endParaRPr lang="es-AR"/>
          </a:p>
        </p:txBody>
      </p:sp>
      <p:sp>
        <p:nvSpPr>
          <p:cNvPr id="34918" name="Line 111"/>
          <p:cNvSpPr>
            <a:spLocks noChangeShapeType="1"/>
          </p:cNvSpPr>
          <p:nvPr/>
        </p:nvSpPr>
        <p:spPr bwMode="auto">
          <a:xfrm>
            <a:off x="918793" y="2994921"/>
            <a:ext cx="78893" cy="1644"/>
          </a:xfrm>
          <a:prstGeom prst="line">
            <a:avLst/>
          </a:prstGeom>
          <a:noFill/>
          <a:ln w="12700">
            <a:solidFill>
              <a:schemeClr val="tx1"/>
            </a:solidFill>
            <a:round/>
            <a:headEnd/>
            <a:tailEnd/>
          </a:ln>
        </p:spPr>
        <p:txBody>
          <a:bodyPr/>
          <a:lstStyle/>
          <a:p>
            <a:endParaRPr lang="es-AR"/>
          </a:p>
        </p:txBody>
      </p:sp>
      <p:sp>
        <p:nvSpPr>
          <p:cNvPr id="34919" name="Line 112"/>
          <p:cNvSpPr>
            <a:spLocks noChangeShapeType="1"/>
          </p:cNvSpPr>
          <p:nvPr/>
        </p:nvSpPr>
        <p:spPr bwMode="auto">
          <a:xfrm>
            <a:off x="918793" y="3310504"/>
            <a:ext cx="78893" cy="1644"/>
          </a:xfrm>
          <a:prstGeom prst="line">
            <a:avLst/>
          </a:prstGeom>
          <a:noFill/>
          <a:ln w="12700">
            <a:solidFill>
              <a:schemeClr val="tx1"/>
            </a:solidFill>
            <a:round/>
            <a:headEnd/>
            <a:tailEnd/>
          </a:ln>
        </p:spPr>
        <p:txBody>
          <a:bodyPr/>
          <a:lstStyle/>
          <a:p>
            <a:endParaRPr lang="es-AR"/>
          </a:p>
        </p:txBody>
      </p:sp>
      <p:sp>
        <p:nvSpPr>
          <p:cNvPr id="34920" name="Line 113"/>
          <p:cNvSpPr>
            <a:spLocks noChangeShapeType="1"/>
          </p:cNvSpPr>
          <p:nvPr/>
        </p:nvSpPr>
        <p:spPr bwMode="auto">
          <a:xfrm>
            <a:off x="918793" y="3626088"/>
            <a:ext cx="78893" cy="1644"/>
          </a:xfrm>
          <a:prstGeom prst="line">
            <a:avLst/>
          </a:prstGeom>
          <a:noFill/>
          <a:ln w="12700">
            <a:solidFill>
              <a:schemeClr val="tx1"/>
            </a:solidFill>
            <a:round/>
            <a:headEnd/>
            <a:tailEnd/>
          </a:ln>
        </p:spPr>
        <p:txBody>
          <a:bodyPr/>
          <a:lstStyle/>
          <a:p>
            <a:endParaRPr lang="es-AR"/>
          </a:p>
        </p:txBody>
      </p:sp>
      <p:sp>
        <p:nvSpPr>
          <p:cNvPr id="34921" name="Line 114"/>
          <p:cNvSpPr>
            <a:spLocks noChangeShapeType="1"/>
          </p:cNvSpPr>
          <p:nvPr/>
        </p:nvSpPr>
        <p:spPr bwMode="auto">
          <a:xfrm>
            <a:off x="918793" y="3941671"/>
            <a:ext cx="78893" cy="1644"/>
          </a:xfrm>
          <a:prstGeom prst="line">
            <a:avLst/>
          </a:prstGeom>
          <a:noFill/>
          <a:ln w="12700">
            <a:solidFill>
              <a:schemeClr val="tx1"/>
            </a:solidFill>
            <a:round/>
            <a:headEnd/>
            <a:tailEnd/>
          </a:ln>
        </p:spPr>
        <p:txBody>
          <a:bodyPr/>
          <a:lstStyle/>
          <a:p>
            <a:endParaRPr lang="es-AR"/>
          </a:p>
        </p:txBody>
      </p:sp>
      <p:sp>
        <p:nvSpPr>
          <p:cNvPr id="34922" name="Line 115"/>
          <p:cNvSpPr>
            <a:spLocks noChangeShapeType="1"/>
          </p:cNvSpPr>
          <p:nvPr/>
        </p:nvSpPr>
        <p:spPr bwMode="auto">
          <a:xfrm>
            <a:off x="918793" y="4257254"/>
            <a:ext cx="78893" cy="1644"/>
          </a:xfrm>
          <a:prstGeom prst="line">
            <a:avLst/>
          </a:prstGeom>
          <a:noFill/>
          <a:ln w="12700">
            <a:solidFill>
              <a:schemeClr val="tx1"/>
            </a:solidFill>
            <a:round/>
            <a:headEnd/>
            <a:tailEnd/>
          </a:ln>
        </p:spPr>
        <p:txBody>
          <a:bodyPr/>
          <a:lstStyle/>
          <a:p>
            <a:endParaRPr lang="es-AR"/>
          </a:p>
        </p:txBody>
      </p:sp>
      <p:sp>
        <p:nvSpPr>
          <p:cNvPr id="34923" name="Line 116"/>
          <p:cNvSpPr>
            <a:spLocks noChangeShapeType="1"/>
          </p:cNvSpPr>
          <p:nvPr/>
        </p:nvSpPr>
        <p:spPr bwMode="auto">
          <a:xfrm>
            <a:off x="918793" y="4572838"/>
            <a:ext cx="78893" cy="1644"/>
          </a:xfrm>
          <a:prstGeom prst="line">
            <a:avLst/>
          </a:prstGeom>
          <a:noFill/>
          <a:ln w="12700">
            <a:solidFill>
              <a:schemeClr val="tx1"/>
            </a:solidFill>
            <a:round/>
            <a:headEnd/>
            <a:tailEnd/>
          </a:ln>
        </p:spPr>
        <p:txBody>
          <a:bodyPr/>
          <a:lstStyle/>
          <a:p>
            <a:endParaRPr lang="es-AR"/>
          </a:p>
        </p:txBody>
      </p:sp>
      <p:sp>
        <p:nvSpPr>
          <p:cNvPr id="34924" name="Line 117"/>
          <p:cNvSpPr>
            <a:spLocks noChangeShapeType="1"/>
          </p:cNvSpPr>
          <p:nvPr/>
        </p:nvSpPr>
        <p:spPr bwMode="auto">
          <a:xfrm>
            <a:off x="918793" y="4888421"/>
            <a:ext cx="78893" cy="1644"/>
          </a:xfrm>
          <a:prstGeom prst="line">
            <a:avLst/>
          </a:prstGeom>
          <a:noFill/>
          <a:ln w="12700">
            <a:solidFill>
              <a:schemeClr val="tx1"/>
            </a:solidFill>
            <a:round/>
            <a:headEnd/>
            <a:tailEnd/>
          </a:ln>
        </p:spPr>
        <p:txBody>
          <a:bodyPr/>
          <a:lstStyle/>
          <a:p>
            <a:endParaRPr lang="es-AR"/>
          </a:p>
        </p:txBody>
      </p:sp>
      <p:sp>
        <p:nvSpPr>
          <p:cNvPr id="34925" name="Line 118"/>
          <p:cNvSpPr>
            <a:spLocks noChangeShapeType="1"/>
          </p:cNvSpPr>
          <p:nvPr/>
        </p:nvSpPr>
        <p:spPr bwMode="auto">
          <a:xfrm>
            <a:off x="918793" y="5204004"/>
            <a:ext cx="78893" cy="1644"/>
          </a:xfrm>
          <a:prstGeom prst="line">
            <a:avLst/>
          </a:prstGeom>
          <a:noFill/>
          <a:ln w="12700">
            <a:solidFill>
              <a:schemeClr val="tx1"/>
            </a:solidFill>
            <a:round/>
            <a:headEnd/>
            <a:tailEnd/>
          </a:ln>
        </p:spPr>
        <p:txBody>
          <a:bodyPr/>
          <a:lstStyle/>
          <a:p>
            <a:endParaRPr lang="es-AR"/>
          </a:p>
        </p:txBody>
      </p:sp>
      <p:sp>
        <p:nvSpPr>
          <p:cNvPr id="34926" name="Line 119"/>
          <p:cNvSpPr>
            <a:spLocks noChangeShapeType="1"/>
          </p:cNvSpPr>
          <p:nvPr/>
        </p:nvSpPr>
        <p:spPr bwMode="auto">
          <a:xfrm>
            <a:off x="918793" y="3626088"/>
            <a:ext cx="78893" cy="1644"/>
          </a:xfrm>
          <a:prstGeom prst="line">
            <a:avLst/>
          </a:prstGeom>
          <a:noFill/>
          <a:ln w="12700">
            <a:solidFill>
              <a:schemeClr val="tx1"/>
            </a:solidFill>
            <a:round/>
            <a:headEnd/>
            <a:tailEnd/>
          </a:ln>
        </p:spPr>
        <p:txBody>
          <a:bodyPr/>
          <a:lstStyle/>
          <a:p>
            <a:endParaRPr lang="es-AR"/>
          </a:p>
        </p:txBody>
      </p:sp>
      <p:sp>
        <p:nvSpPr>
          <p:cNvPr id="34927" name="Line 120"/>
          <p:cNvSpPr>
            <a:spLocks noChangeShapeType="1"/>
          </p:cNvSpPr>
          <p:nvPr/>
        </p:nvSpPr>
        <p:spPr bwMode="auto">
          <a:xfrm>
            <a:off x="918793" y="3941671"/>
            <a:ext cx="78893" cy="1644"/>
          </a:xfrm>
          <a:prstGeom prst="line">
            <a:avLst/>
          </a:prstGeom>
          <a:noFill/>
          <a:ln w="12700">
            <a:solidFill>
              <a:schemeClr val="tx1"/>
            </a:solidFill>
            <a:round/>
            <a:headEnd/>
            <a:tailEnd/>
          </a:ln>
        </p:spPr>
        <p:txBody>
          <a:bodyPr/>
          <a:lstStyle/>
          <a:p>
            <a:endParaRPr lang="es-AR"/>
          </a:p>
        </p:txBody>
      </p:sp>
      <p:sp>
        <p:nvSpPr>
          <p:cNvPr id="34928" name="Line 121"/>
          <p:cNvSpPr>
            <a:spLocks noChangeShapeType="1"/>
          </p:cNvSpPr>
          <p:nvPr/>
        </p:nvSpPr>
        <p:spPr bwMode="auto">
          <a:xfrm>
            <a:off x="918793" y="4257254"/>
            <a:ext cx="78893" cy="1644"/>
          </a:xfrm>
          <a:prstGeom prst="line">
            <a:avLst/>
          </a:prstGeom>
          <a:noFill/>
          <a:ln w="12700">
            <a:solidFill>
              <a:schemeClr val="tx1"/>
            </a:solidFill>
            <a:round/>
            <a:headEnd/>
            <a:tailEnd/>
          </a:ln>
        </p:spPr>
        <p:txBody>
          <a:bodyPr/>
          <a:lstStyle/>
          <a:p>
            <a:endParaRPr lang="es-AR"/>
          </a:p>
        </p:txBody>
      </p:sp>
      <p:sp>
        <p:nvSpPr>
          <p:cNvPr id="34929" name="Line 122"/>
          <p:cNvSpPr>
            <a:spLocks noChangeShapeType="1"/>
          </p:cNvSpPr>
          <p:nvPr/>
        </p:nvSpPr>
        <p:spPr bwMode="auto">
          <a:xfrm>
            <a:off x="918793" y="4572838"/>
            <a:ext cx="78893" cy="1644"/>
          </a:xfrm>
          <a:prstGeom prst="line">
            <a:avLst/>
          </a:prstGeom>
          <a:noFill/>
          <a:ln w="12700">
            <a:solidFill>
              <a:schemeClr val="tx1"/>
            </a:solidFill>
            <a:round/>
            <a:headEnd/>
            <a:tailEnd/>
          </a:ln>
        </p:spPr>
        <p:txBody>
          <a:bodyPr/>
          <a:lstStyle/>
          <a:p>
            <a:endParaRPr lang="es-AR"/>
          </a:p>
        </p:txBody>
      </p:sp>
      <p:sp>
        <p:nvSpPr>
          <p:cNvPr id="34930" name="Line 123"/>
          <p:cNvSpPr>
            <a:spLocks noChangeShapeType="1"/>
          </p:cNvSpPr>
          <p:nvPr/>
        </p:nvSpPr>
        <p:spPr bwMode="auto">
          <a:xfrm>
            <a:off x="918793" y="4888421"/>
            <a:ext cx="78893" cy="1644"/>
          </a:xfrm>
          <a:prstGeom prst="line">
            <a:avLst/>
          </a:prstGeom>
          <a:noFill/>
          <a:ln w="12700">
            <a:solidFill>
              <a:schemeClr val="tx1"/>
            </a:solidFill>
            <a:round/>
            <a:headEnd/>
            <a:tailEnd/>
          </a:ln>
        </p:spPr>
        <p:txBody>
          <a:bodyPr/>
          <a:lstStyle/>
          <a:p>
            <a:endParaRPr lang="es-AR"/>
          </a:p>
        </p:txBody>
      </p:sp>
      <p:sp>
        <p:nvSpPr>
          <p:cNvPr id="34931" name="Line 124"/>
          <p:cNvSpPr>
            <a:spLocks noChangeShapeType="1"/>
          </p:cNvSpPr>
          <p:nvPr/>
        </p:nvSpPr>
        <p:spPr bwMode="auto">
          <a:xfrm>
            <a:off x="918793" y="5204004"/>
            <a:ext cx="78893" cy="1644"/>
          </a:xfrm>
          <a:prstGeom prst="line">
            <a:avLst/>
          </a:prstGeom>
          <a:noFill/>
          <a:ln w="12700">
            <a:solidFill>
              <a:schemeClr val="tx1"/>
            </a:solidFill>
            <a:round/>
            <a:headEnd/>
            <a:tailEnd/>
          </a:ln>
        </p:spPr>
        <p:txBody>
          <a:bodyPr/>
          <a:lstStyle/>
          <a:p>
            <a:endParaRPr lang="es-AR"/>
          </a:p>
        </p:txBody>
      </p:sp>
      <p:sp>
        <p:nvSpPr>
          <p:cNvPr id="34932" name="Line 125"/>
          <p:cNvSpPr>
            <a:spLocks noChangeShapeType="1"/>
          </p:cNvSpPr>
          <p:nvPr/>
        </p:nvSpPr>
        <p:spPr bwMode="auto">
          <a:xfrm>
            <a:off x="2616630" y="5517944"/>
            <a:ext cx="1643" cy="78896"/>
          </a:xfrm>
          <a:prstGeom prst="line">
            <a:avLst/>
          </a:prstGeom>
          <a:noFill/>
          <a:ln w="12700">
            <a:solidFill>
              <a:schemeClr val="tx1"/>
            </a:solidFill>
            <a:round/>
            <a:headEnd/>
            <a:tailEnd/>
          </a:ln>
        </p:spPr>
        <p:txBody>
          <a:bodyPr/>
          <a:lstStyle/>
          <a:p>
            <a:endParaRPr lang="es-AR"/>
          </a:p>
        </p:txBody>
      </p:sp>
      <p:sp>
        <p:nvSpPr>
          <p:cNvPr id="34933" name="Line 126"/>
          <p:cNvSpPr>
            <a:spLocks noChangeShapeType="1"/>
          </p:cNvSpPr>
          <p:nvPr/>
        </p:nvSpPr>
        <p:spPr bwMode="auto">
          <a:xfrm>
            <a:off x="2230384" y="5517944"/>
            <a:ext cx="1644" cy="78896"/>
          </a:xfrm>
          <a:prstGeom prst="line">
            <a:avLst/>
          </a:prstGeom>
          <a:noFill/>
          <a:ln w="12700">
            <a:solidFill>
              <a:schemeClr val="tx1"/>
            </a:solidFill>
            <a:round/>
            <a:headEnd/>
            <a:tailEnd/>
          </a:ln>
        </p:spPr>
        <p:txBody>
          <a:bodyPr/>
          <a:lstStyle/>
          <a:p>
            <a:endParaRPr lang="es-AR"/>
          </a:p>
        </p:txBody>
      </p:sp>
      <p:sp>
        <p:nvSpPr>
          <p:cNvPr id="34934" name="Line 127"/>
          <p:cNvSpPr>
            <a:spLocks noChangeShapeType="1"/>
          </p:cNvSpPr>
          <p:nvPr/>
        </p:nvSpPr>
        <p:spPr bwMode="auto">
          <a:xfrm>
            <a:off x="1835920" y="5517944"/>
            <a:ext cx="1644" cy="78896"/>
          </a:xfrm>
          <a:prstGeom prst="line">
            <a:avLst/>
          </a:prstGeom>
          <a:noFill/>
          <a:ln w="12700">
            <a:solidFill>
              <a:schemeClr val="tx1"/>
            </a:solidFill>
            <a:round/>
            <a:headEnd/>
            <a:tailEnd/>
          </a:ln>
        </p:spPr>
        <p:txBody>
          <a:bodyPr/>
          <a:lstStyle/>
          <a:p>
            <a:endParaRPr lang="es-AR"/>
          </a:p>
        </p:txBody>
      </p:sp>
      <p:sp>
        <p:nvSpPr>
          <p:cNvPr id="34935" name="Line 128"/>
          <p:cNvSpPr>
            <a:spLocks noChangeShapeType="1"/>
          </p:cNvSpPr>
          <p:nvPr/>
        </p:nvSpPr>
        <p:spPr bwMode="auto">
          <a:xfrm>
            <a:off x="1415159" y="5517944"/>
            <a:ext cx="1644" cy="78896"/>
          </a:xfrm>
          <a:prstGeom prst="line">
            <a:avLst/>
          </a:prstGeom>
          <a:noFill/>
          <a:ln w="12700">
            <a:solidFill>
              <a:schemeClr val="tx1"/>
            </a:solidFill>
            <a:round/>
            <a:headEnd/>
            <a:tailEnd/>
          </a:ln>
        </p:spPr>
        <p:txBody>
          <a:bodyPr/>
          <a:lstStyle/>
          <a:p>
            <a:endParaRPr lang="es-AR"/>
          </a:p>
        </p:txBody>
      </p:sp>
      <p:sp>
        <p:nvSpPr>
          <p:cNvPr id="34936" name="Line 129"/>
          <p:cNvSpPr>
            <a:spLocks noChangeShapeType="1"/>
          </p:cNvSpPr>
          <p:nvPr/>
        </p:nvSpPr>
        <p:spPr bwMode="auto">
          <a:xfrm>
            <a:off x="2616630" y="5517944"/>
            <a:ext cx="1643" cy="78896"/>
          </a:xfrm>
          <a:prstGeom prst="line">
            <a:avLst/>
          </a:prstGeom>
          <a:noFill/>
          <a:ln w="12700">
            <a:solidFill>
              <a:schemeClr val="tx1"/>
            </a:solidFill>
            <a:round/>
            <a:headEnd/>
            <a:tailEnd/>
          </a:ln>
        </p:spPr>
        <p:txBody>
          <a:bodyPr/>
          <a:lstStyle/>
          <a:p>
            <a:endParaRPr lang="es-AR"/>
          </a:p>
        </p:txBody>
      </p:sp>
      <p:sp>
        <p:nvSpPr>
          <p:cNvPr id="34937" name="Line 130"/>
          <p:cNvSpPr>
            <a:spLocks noChangeShapeType="1"/>
          </p:cNvSpPr>
          <p:nvPr/>
        </p:nvSpPr>
        <p:spPr bwMode="auto">
          <a:xfrm>
            <a:off x="2230384" y="5517944"/>
            <a:ext cx="1644" cy="78896"/>
          </a:xfrm>
          <a:prstGeom prst="line">
            <a:avLst/>
          </a:prstGeom>
          <a:noFill/>
          <a:ln w="12700">
            <a:solidFill>
              <a:schemeClr val="tx1"/>
            </a:solidFill>
            <a:round/>
            <a:headEnd/>
            <a:tailEnd/>
          </a:ln>
        </p:spPr>
        <p:txBody>
          <a:bodyPr/>
          <a:lstStyle/>
          <a:p>
            <a:endParaRPr lang="es-AR"/>
          </a:p>
        </p:txBody>
      </p:sp>
      <p:sp>
        <p:nvSpPr>
          <p:cNvPr id="34938" name="Line 131"/>
          <p:cNvSpPr>
            <a:spLocks noChangeShapeType="1"/>
          </p:cNvSpPr>
          <p:nvPr/>
        </p:nvSpPr>
        <p:spPr bwMode="auto">
          <a:xfrm>
            <a:off x="1835920" y="5517944"/>
            <a:ext cx="1644" cy="78896"/>
          </a:xfrm>
          <a:prstGeom prst="line">
            <a:avLst/>
          </a:prstGeom>
          <a:noFill/>
          <a:ln w="12700">
            <a:solidFill>
              <a:schemeClr val="tx1"/>
            </a:solidFill>
            <a:round/>
            <a:headEnd/>
            <a:tailEnd/>
          </a:ln>
        </p:spPr>
        <p:txBody>
          <a:bodyPr/>
          <a:lstStyle/>
          <a:p>
            <a:endParaRPr lang="es-AR"/>
          </a:p>
        </p:txBody>
      </p:sp>
      <p:sp>
        <p:nvSpPr>
          <p:cNvPr id="34939" name="Line 132"/>
          <p:cNvSpPr>
            <a:spLocks noChangeShapeType="1"/>
          </p:cNvSpPr>
          <p:nvPr/>
        </p:nvSpPr>
        <p:spPr bwMode="auto">
          <a:xfrm>
            <a:off x="1415159" y="5517944"/>
            <a:ext cx="1644" cy="78896"/>
          </a:xfrm>
          <a:prstGeom prst="line">
            <a:avLst/>
          </a:prstGeom>
          <a:noFill/>
          <a:ln w="12700">
            <a:solidFill>
              <a:schemeClr val="tx1"/>
            </a:solidFill>
            <a:round/>
            <a:headEnd/>
            <a:tailEnd/>
          </a:ln>
        </p:spPr>
        <p:txBody>
          <a:bodyPr/>
          <a:lstStyle/>
          <a:p>
            <a:endParaRPr lang="es-AR"/>
          </a:p>
        </p:txBody>
      </p:sp>
      <p:sp>
        <p:nvSpPr>
          <p:cNvPr id="34940" name="Line 133"/>
          <p:cNvSpPr>
            <a:spLocks noChangeShapeType="1"/>
          </p:cNvSpPr>
          <p:nvPr/>
        </p:nvSpPr>
        <p:spPr bwMode="auto">
          <a:xfrm>
            <a:off x="4784534" y="5519587"/>
            <a:ext cx="0" cy="78896"/>
          </a:xfrm>
          <a:prstGeom prst="line">
            <a:avLst/>
          </a:prstGeom>
          <a:noFill/>
          <a:ln w="12700">
            <a:solidFill>
              <a:schemeClr val="tx1"/>
            </a:solidFill>
            <a:round/>
            <a:headEnd/>
            <a:tailEnd/>
          </a:ln>
        </p:spPr>
        <p:txBody>
          <a:bodyPr/>
          <a:lstStyle/>
          <a:p>
            <a:endParaRPr lang="es-AR"/>
          </a:p>
        </p:txBody>
      </p:sp>
      <p:sp>
        <p:nvSpPr>
          <p:cNvPr id="34941" name="Line 134"/>
          <p:cNvSpPr>
            <a:spLocks noChangeShapeType="1"/>
          </p:cNvSpPr>
          <p:nvPr/>
        </p:nvSpPr>
        <p:spPr bwMode="auto">
          <a:xfrm>
            <a:off x="4396645" y="5519587"/>
            <a:ext cx="1644" cy="78896"/>
          </a:xfrm>
          <a:prstGeom prst="line">
            <a:avLst/>
          </a:prstGeom>
          <a:noFill/>
          <a:ln w="12700">
            <a:solidFill>
              <a:schemeClr val="tx1"/>
            </a:solidFill>
            <a:round/>
            <a:headEnd/>
            <a:tailEnd/>
          </a:ln>
        </p:spPr>
        <p:txBody>
          <a:bodyPr/>
          <a:lstStyle/>
          <a:p>
            <a:endParaRPr lang="es-AR"/>
          </a:p>
        </p:txBody>
      </p:sp>
      <p:sp>
        <p:nvSpPr>
          <p:cNvPr id="34942" name="Line 135"/>
          <p:cNvSpPr>
            <a:spLocks noChangeShapeType="1"/>
          </p:cNvSpPr>
          <p:nvPr/>
        </p:nvSpPr>
        <p:spPr bwMode="auto">
          <a:xfrm>
            <a:off x="4002182" y="5519587"/>
            <a:ext cx="1644" cy="78896"/>
          </a:xfrm>
          <a:prstGeom prst="line">
            <a:avLst/>
          </a:prstGeom>
          <a:noFill/>
          <a:ln w="12700">
            <a:solidFill>
              <a:schemeClr val="tx1"/>
            </a:solidFill>
            <a:round/>
            <a:headEnd/>
            <a:tailEnd/>
          </a:ln>
        </p:spPr>
        <p:txBody>
          <a:bodyPr/>
          <a:lstStyle/>
          <a:p>
            <a:endParaRPr lang="es-AR"/>
          </a:p>
        </p:txBody>
      </p:sp>
      <p:sp>
        <p:nvSpPr>
          <p:cNvPr id="34943" name="Line 136"/>
          <p:cNvSpPr>
            <a:spLocks noChangeShapeType="1"/>
          </p:cNvSpPr>
          <p:nvPr/>
        </p:nvSpPr>
        <p:spPr bwMode="auto">
          <a:xfrm>
            <a:off x="3581421" y="5519587"/>
            <a:ext cx="1644" cy="78896"/>
          </a:xfrm>
          <a:prstGeom prst="line">
            <a:avLst/>
          </a:prstGeom>
          <a:noFill/>
          <a:ln w="12700">
            <a:solidFill>
              <a:schemeClr val="tx1"/>
            </a:solidFill>
            <a:round/>
            <a:headEnd/>
            <a:tailEnd/>
          </a:ln>
        </p:spPr>
        <p:txBody>
          <a:bodyPr/>
          <a:lstStyle/>
          <a:p>
            <a:endParaRPr lang="es-AR"/>
          </a:p>
        </p:txBody>
      </p:sp>
      <p:sp>
        <p:nvSpPr>
          <p:cNvPr id="34944" name="Line 137"/>
          <p:cNvSpPr>
            <a:spLocks noChangeShapeType="1"/>
          </p:cNvSpPr>
          <p:nvPr/>
        </p:nvSpPr>
        <p:spPr bwMode="auto">
          <a:xfrm>
            <a:off x="4784534" y="5519587"/>
            <a:ext cx="0" cy="78896"/>
          </a:xfrm>
          <a:prstGeom prst="line">
            <a:avLst/>
          </a:prstGeom>
          <a:noFill/>
          <a:ln w="12700">
            <a:solidFill>
              <a:schemeClr val="tx1"/>
            </a:solidFill>
            <a:round/>
            <a:headEnd/>
            <a:tailEnd/>
          </a:ln>
        </p:spPr>
        <p:txBody>
          <a:bodyPr/>
          <a:lstStyle/>
          <a:p>
            <a:endParaRPr lang="es-AR"/>
          </a:p>
        </p:txBody>
      </p:sp>
      <p:sp>
        <p:nvSpPr>
          <p:cNvPr id="34945" name="Line 138"/>
          <p:cNvSpPr>
            <a:spLocks noChangeShapeType="1"/>
          </p:cNvSpPr>
          <p:nvPr/>
        </p:nvSpPr>
        <p:spPr bwMode="auto">
          <a:xfrm>
            <a:off x="4396645" y="5519587"/>
            <a:ext cx="1644" cy="78896"/>
          </a:xfrm>
          <a:prstGeom prst="line">
            <a:avLst/>
          </a:prstGeom>
          <a:noFill/>
          <a:ln w="12700">
            <a:solidFill>
              <a:schemeClr val="tx1"/>
            </a:solidFill>
            <a:round/>
            <a:headEnd/>
            <a:tailEnd/>
          </a:ln>
        </p:spPr>
        <p:txBody>
          <a:bodyPr/>
          <a:lstStyle/>
          <a:p>
            <a:endParaRPr lang="es-AR"/>
          </a:p>
        </p:txBody>
      </p:sp>
      <p:sp>
        <p:nvSpPr>
          <p:cNvPr id="34946" name="Line 139"/>
          <p:cNvSpPr>
            <a:spLocks noChangeShapeType="1"/>
          </p:cNvSpPr>
          <p:nvPr/>
        </p:nvSpPr>
        <p:spPr bwMode="auto">
          <a:xfrm>
            <a:off x="4002182" y="5519587"/>
            <a:ext cx="1644" cy="78896"/>
          </a:xfrm>
          <a:prstGeom prst="line">
            <a:avLst/>
          </a:prstGeom>
          <a:noFill/>
          <a:ln w="12700">
            <a:solidFill>
              <a:schemeClr val="tx1"/>
            </a:solidFill>
            <a:round/>
            <a:headEnd/>
            <a:tailEnd/>
          </a:ln>
        </p:spPr>
        <p:txBody>
          <a:bodyPr/>
          <a:lstStyle/>
          <a:p>
            <a:endParaRPr lang="es-AR"/>
          </a:p>
        </p:txBody>
      </p:sp>
      <p:sp>
        <p:nvSpPr>
          <p:cNvPr id="34947" name="Line 140"/>
          <p:cNvSpPr>
            <a:spLocks noChangeShapeType="1"/>
          </p:cNvSpPr>
          <p:nvPr/>
        </p:nvSpPr>
        <p:spPr bwMode="auto">
          <a:xfrm>
            <a:off x="3581421" y="5519587"/>
            <a:ext cx="1644" cy="78896"/>
          </a:xfrm>
          <a:prstGeom prst="line">
            <a:avLst/>
          </a:prstGeom>
          <a:noFill/>
          <a:ln w="12700">
            <a:solidFill>
              <a:schemeClr val="tx1"/>
            </a:solidFill>
            <a:round/>
            <a:headEnd/>
            <a:tailEnd/>
          </a:ln>
        </p:spPr>
        <p:txBody>
          <a:bodyPr/>
          <a:lstStyle/>
          <a:p>
            <a:endParaRPr lang="es-AR"/>
          </a:p>
        </p:txBody>
      </p:sp>
      <p:sp>
        <p:nvSpPr>
          <p:cNvPr id="34948" name="Line 141"/>
          <p:cNvSpPr>
            <a:spLocks noChangeShapeType="1"/>
          </p:cNvSpPr>
          <p:nvPr/>
        </p:nvSpPr>
        <p:spPr bwMode="auto">
          <a:xfrm>
            <a:off x="6493876" y="5519587"/>
            <a:ext cx="1644" cy="78896"/>
          </a:xfrm>
          <a:prstGeom prst="line">
            <a:avLst/>
          </a:prstGeom>
          <a:noFill/>
          <a:ln w="12700">
            <a:solidFill>
              <a:schemeClr val="tx1"/>
            </a:solidFill>
            <a:round/>
            <a:headEnd/>
            <a:tailEnd/>
          </a:ln>
        </p:spPr>
        <p:txBody>
          <a:bodyPr/>
          <a:lstStyle/>
          <a:p>
            <a:endParaRPr lang="es-AR"/>
          </a:p>
        </p:txBody>
      </p:sp>
      <p:sp>
        <p:nvSpPr>
          <p:cNvPr id="34949" name="Line 142"/>
          <p:cNvSpPr>
            <a:spLocks noChangeShapeType="1"/>
          </p:cNvSpPr>
          <p:nvPr/>
        </p:nvSpPr>
        <p:spPr bwMode="auto">
          <a:xfrm>
            <a:off x="6076402" y="5519587"/>
            <a:ext cx="1644" cy="78896"/>
          </a:xfrm>
          <a:prstGeom prst="line">
            <a:avLst/>
          </a:prstGeom>
          <a:noFill/>
          <a:ln w="12700">
            <a:solidFill>
              <a:schemeClr val="tx1"/>
            </a:solidFill>
            <a:round/>
            <a:headEnd/>
            <a:tailEnd/>
          </a:ln>
        </p:spPr>
        <p:txBody>
          <a:bodyPr/>
          <a:lstStyle/>
          <a:p>
            <a:endParaRPr lang="es-AR"/>
          </a:p>
        </p:txBody>
      </p:sp>
      <p:sp>
        <p:nvSpPr>
          <p:cNvPr id="34950" name="Line 143"/>
          <p:cNvSpPr>
            <a:spLocks noChangeShapeType="1"/>
          </p:cNvSpPr>
          <p:nvPr/>
        </p:nvSpPr>
        <p:spPr bwMode="auto">
          <a:xfrm>
            <a:off x="5681938" y="5519587"/>
            <a:ext cx="1644" cy="78896"/>
          </a:xfrm>
          <a:prstGeom prst="line">
            <a:avLst/>
          </a:prstGeom>
          <a:noFill/>
          <a:ln w="12700">
            <a:solidFill>
              <a:schemeClr val="tx1"/>
            </a:solidFill>
            <a:round/>
            <a:headEnd/>
            <a:tailEnd/>
          </a:ln>
        </p:spPr>
        <p:txBody>
          <a:bodyPr/>
          <a:lstStyle/>
          <a:p>
            <a:endParaRPr lang="es-AR"/>
          </a:p>
        </p:txBody>
      </p:sp>
      <p:sp>
        <p:nvSpPr>
          <p:cNvPr id="34951" name="Line 144"/>
          <p:cNvSpPr>
            <a:spLocks noChangeShapeType="1"/>
          </p:cNvSpPr>
          <p:nvPr/>
        </p:nvSpPr>
        <p:spPr bwMode="auto">
          <a:xfrm>
            <a:off x="5261178" y="5519587"/>
            <a:ext cx="1644" cy="78896"/>
          </a:xfrm>
          <a:prstGeom prst="line">
            <a:avLst/>
          </a:prstGeom>
          <a:noFill/>
          <a:ln w="12700">
            <a:solidFill>
              <a:schemeClr val="tx1"/>
            </a:solidFill>
            <a:round/>
            <a:headEnd/>
            <a:tailEnd/>
          </a:ln>
        </p:spPr>
        <p:txBody>
          <a:bodyPr/>
          <a:lstStyle/>
          <a:p>
            <a:endParaRPr lang="es-AR"/>
          </a:p>
        </p:txBody>
      </p:sp>
      <p:sp>
        <p:nvSpPr>
          <p:cNvPr id="34952" name="Line 145"/>
          <p:cNvSpPr>
            <a:spLocks noChangeShapeType="1"/>
          </p:cNvSpPr>
          <p:nvPr/>
        </p:nvSpPr>
        <p:spPr bwMode="auto">
          <a:xfrm>
            <a:off x="7387993" y="5519587"/>
            <a:ext cx="0" cy="78896"/>
          </a:xfrm>
          <a:prstGeom prst="line">
            <a:avLst/>
          </a:prstGeom>
          <a:noFill/>
          <a:ln w="12700">
            <a:solidFill>
              <a:schemeClr val="tx1"/>
            </a:solidFill>
            <a:round/>
            <a:headEnd/>
            <a:tailEnd/>
          </a:ln>
        </p:spPr>
        <p:txBody>
          <a:bodyPr/>
          <a:lstStyle/>
          <a:p>
            <a:endParaRPr lang="es-AR"/>
          </a:p>
        </p:txBody>
      </p:sp>
      <p:sp>
        <p:nvSpPr>
          <p:cNvPr id="34953" name="Line 146"/>
          <p:cNvSpPr>
            <a:spLocks noChangeShapeType="1"/>
          </p:cNvSpPr>
          <p:nvPr/>
        </p:nvSpPr>
        <p:spPr bwMode="auto">
          <a:xfrm>
            <a:off x="6968876" y="5519587"/>
            <a:ext cx="1643" cy="78896"/>
          </a:xfrm>
          <a:prstGeom prst="line">
            <a:avLst/>
          </a:prstGeom>
          <a:noFill/>
          <a:ln w="12700">
            <a:solidFill>
              <a:schemeClr val="tx1"/>
            </a:solidFill>
            <a:round/>
            <a:headEnd/>
            <a:tailEnd/>
          </a:ln>
        </p:spPr>
        <p:txBody>
          <a:bodyPr/>
          <a:lstStyle/>
          <a:p>
            <a:endParaRPr lang="es-AR"/>
          </a:p>
        </p:txBody>
      </p:sp>
      <p:sp>
        <p:nvSpPr>
          <p:cNvPr id="34954" name="Line 147"/>
          <p:cNvSpPr>
            <a:spLocks noChangeShapeType="1"/>
          </p:cNvSpPr>
          <p:nvPr/>
        </p:nvSpPr>
        <p:spPr bwMode="auto">
          <a:xfrm>
            <a:off x="7782456" y="5519587"/>
            <a:ext cx="0" cy="78896"/>
          </a:xfrm>
          <a:prstGeom prst="line">
            <a:avLst/>
          </a:prstGeom>
          <a:noFill/>
          <a:ln w="12700">
            <a:solidFill>
              <a:schemeClr val="tx1"/>
            </a:solidFill>
            <a:round/>
            <a:headEnd/>
            <a:tailEnd/>
          </a:ln>
        </p:spPr>
        <p:txBody>
          <a:bodyPr/>
          <a:lstStyle/>
          <a:p>
            <a:endParaRPr lang="es-AR"/>
          </a:p>
        </p:txBody>
      </p:sp>
      <p:sp>
        <p:nvSpPr>
          <p:cNvPr id="34955" name="Freeform 148"/>
          <p:cNvSpPr>
            <a:spLocks/>
          </p:cNvSpPr>
          <p:nvPr/>
        </p:nvSpPr>
        <p:spPr bwMode="auto">
          <a:xfrm>
            <a:off x="2930556" y="5361796"/>
            <a:ext cx="197232" cy="315583"/>
          </a:xfrm>
          <a:custGeom>
            <a:avLst/>
            <a:gdLst>
              <a:gd name="T0" fmla="*/ 0 w 135"/>
              <a:gd name="T1" fmla="*/ 2147483647 h 192"/>
              <a:gd name="T2" fmla="*/ 2147483647 w 135"/>
              <a:gd name="T3" fmla="*/ 2147483647 h 192"/>
              <a:gd name="T4" fmla="*/ 2147483647 w 135"/>
              <a:gd name="T5" fmla="*/ 2147483647 h 192"/>
              <a:gd name="T6" fmla="*/ 2147483647 w 135"/>
              <a:gd name="T7" fmla="*/ 2147483647 h 192"/>
              <a:gd name="T8" fmla="*/ 2147483647 w 135"/>
              <a:gd name="T9" fmla="*/ 2147483647 h 192"/>
              <a:gd name="T10" fmla="*/ 2147483647 w 135"/>
              <a:gd name="T11" fmla="*/ 2147483647 h 192"/>
              <a:gd name="T12" fmla="*/ 2147483647 w 135"/>
              <a:gd name="T13" fmla="*/ 2147483647 h 192"/>
              <a:gd name="T14" fmla="*/ 2147483647 w 135"/>
              <a:gd name="T15" fmla="*/ 2147483647 h 192"/>
              <a:gd name="T16" fmla="*/ 2147483647 w 135"/>
              <a:gd name="T17" fmla="*/ 2147483647 h 192"/>
              <a:gd name="T18" fmla="*/ 2147483647 w 135"/>
              <a:gd name="T19" fmla="*/ 2147483647 h 192"/>
              <a:gd name="T20" fmla="*/ 2147483647 w 135"/>
              <a:gd name="T21" fmla="*/ 2147483647 h 192"/>
              <a:gd name="T22" fmla="*/ 2147483647 w 135"/>
              <a:gd name="T23" fmla="*/ 2147483647 h 192"/>
              <a:gd name="T24" fmla="*/ 2147483647 w 135"/>
              <a:gd name="T25" fmla="*/ 2147483647 h 192"/>
              <a:gd name="T26" fmla="*/ 2147483647 w 135"/>
              <a:gd name="T27" fmla="*/ 2147483647 h 192"/>
              <a:gd name="T28" fmla="*/ 2147483647 w 135"/>
              <a:gd name="T29" fmla="*/ 2147483647 h 192"/>
              <a:gd name="T30" fmla="*/ 2147483647 w 135"/>
              <a:gd name="T31" fmla="*/ 2147483647 h 192"/>
              <a:gd name="T32" fmla="*/ 2147483647 w 135"/>
              <a:gd name="T33" fmla="*/ 2147483647 h 192"/>
              <a:gd name="T34" fmla="*/ 2147483647 w 135"/>
              <a:gd name="T35" fmla="*/ 2147483647 h 192"/>
              <a:gd name="T36" fmla="*/ 2147483647 w 135"/>
              <a:gd name="T37" fmla="*/ 0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192"/>
              <a:gd name="T59" fmla="*/ 135 w 135"/>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192">
                <a:moveTo>
                  <a:pt x="0" y="192"/>
                </a:moveTo>
                <a:lnTo>
                  <a:pt x="2" y="174"/>
                </a:lnTo>
                <a:lnTo>
                  <a:pt x="6" y="157"/>
                </a:lnTo>
                <a:lnTo>
                  <a:pt x="13" y="141"/>
                </a:lnTo>
                <a:lnTo>
                  <a:pt x="21" y="126"/>
                </a:lnTo>
                <a:lnTo>
                  <a:pt x="31" y="114"/>
                </a:lnTo>
                <a:lnTo>
                  <a:pt x="43" y="104"/>
                </a:lnTo>
                <a:lnTo>
                  <a:pt x="55" y="98"/>
                </a:lnTo>
                <a:lnTo>
                  <a:pt x="61" y="97"/>
                </a:lnTo>
                <a:lnTo>
                  <a:pt x="67" y="96"/>
                </a:lnTo>
                <a:lnTo>
                  <a:pt x="73" y="95"/>
                </a:lnTo>
                <a:lnTo>
                  <a:pt x="80" y="94"/>
                </a:lnTo>
                <a:lnTo>
                  <a:pt x="92" y="88"/>
                </a:lnTo>
                <a:lnTo>
                  <a:pt x="103" y="78"/>
                </a:lnTo>
                <a:lnTo>
                  <a:pt x="114" y="66"/>
                </a:lnTo>
                <a:lnTo>
                  <a:pt x="122" y="52"/>
                </a:lnTo>
                <a:lnTo>
                  <a:pt x="129" y="35"/>
                </a:lnTo>
                <a:lnTo>
                  <a:pt x="134" y="18"/>
                </a:lnTo>
                <a:lnTo>
                  <a:pt x="135" y="0"/>
                </a:lnTo>
              </a:path>
            </a:pathLst>
          </a:custGeom>
          <a:noFill/>
          <a:ln w="12700">
            <a:solidFill>
              <a:schemeClr val="tx1"/>
            </a:solidFill>
            <a:prstDash val="solid"/>
            <a:round/>
            <a:headEnd/>
            <a:tailEnd/>
          </a:ln>
        </p:spPr>
        <p:txBody>
          <a:bodyPr/>
          <a:lstStyle/>
          <a:p>
            <a:endParaRPr lang="es-AR"/>
          </a:p>
        </p:txBody>
      </p:sp>
      <p:sp>
        <p:nvSpPr>
          <p:cNvPr id="34956" name="Freeform 149"/>
          <p:cNvSpPr>
            <a:spLocks/>
          </p:cNvSpPr>
          <p:nvPr/>
        </p:nvSpPr>
        <p:spPr bwMode="auto">
          <a:xfrm>
            <a:off x="3035747" y="5361796"/>
            <a:ext cx="197232" cy="315583"/>
          </a:xfrm>
          <a:custGeom>
            <a:avLst/>
            <a:gdLst>
              <a:gd name="T0" fmla="*/ 0 w 135"/>
              <a:gd name="T1" fmla="*/ 2147483647 h 192"/>
              <a:gd name="T2" fmla="*/ 2147483647 w 135"/>
              <a:gd name="T3" fmla="*/ 2147483647 h 192"/>
              <a:gd name="T4" fmla="*/ 2147483647 w 135"/>
              <a:gd name="T5" fmla="*/ 2147483647 h 192"/>
              <a:gd name="T6" fmla="*/ 2147483647 w 135"/>
              <a:gd name="T7" fmla="*/ 2147483647 h 192"/>
              <a:gd name="T8" fmla="*/ 2147483647 w 135"/>
              <a:gd name="T9" fmla="*/ 2147483647 h 192"/>
              <a:gd name="T10" fmla="*/ 2147483647 w 135"/>
              <a:gd name="T11" fmla="*/ 2147483647 h 192"/>
              <a:gd name="T12" fmla="*/ 2147483647 w 135"/>
              <a:gd name="T13" fmla="*/ 2147483647 h 192"/>
              <a:gd name="T14" fmla="*/ 2147483647 w 135"/>
              <a:gd name="T15" fmla="*/ 2147483647 h 192"/>
              <a:gd name="T16" fmla="*/ 2147483647 w 135"/>
              <a:gd name="T17" fmla="*/ 2147483647 h 192"/>
              <a:gd name="T18" fmla="*/ 2147483647 w 135"/>
              <a:gd name="T19" fmla="*/ 2147483647 h 192"/>
              <a:gd name="T20" fmla="*/ 2147483647 w 135"/>
              <a:gd name="T21" fmla="*/ 2147483647 h 192"/>
              <a:gd name="T22" fmla="*/ 2147483647 w 135"/>
              <a:gd name="T23" fmla="*/ 2147483647 h 192"/>
              <a:gd name="T24" fmla="*/ 2147483647 w 135"/>
              <a:gd name="T25" fmla="*/ 2147483647 h 192"/>
              <a:gd name="T26" fmla="*/ 2147483647 w 135"/>
              <a:gd name="T27" fmla="*/ 2147483647 h 192"/>
              <a:gd name="T28" fmla="*/ 2147483647 w 135"/>
              <a:gd name="T29" fmla="*/ 2147483647 h 192"/>
              <a:gd name="T30" fmla="*/ 2147483647 w 135"/>
              <a:gd name="T31" fmla="*/ 2147483647 h 192"/>
              <a:gd name="T32" fmla="*/ 2147483647 w 135"/>
              <a:gd name="T33" fmla="*/ 2147483647 h 192"/>
              <a:gd name="T34" fmla="*/ 2147483647 w 135"/>
              <a:gd name="T35" fmla="*/ 2147483647 h 192"/>
              <a:gd name="T36" fmla="*/ 2147483647 w 135"/>
              <a:gd name="T37" fmla="*/ 0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192"/>
              <a:gd name="T59" fmla="*/ 135 w 135"/>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192">
                <a:moveTo>
                  <a:pt x="0" y="192"/>
                </a:moveTo>
                <a:lnTo>
                  <a:pt x="2" y="174"/>
                </a:lnTo>
                <a:lnTo>
                  <a:pt x="6" y="157"/>
                </a:lnTo>
                <a:lnTo>
                  <a:pt x="13" y="141"/>
                </a:lnTo>
                <a:lnTo>
                  <a:pt x="21" y="126"/>
                </a:lnTo>
                <a:lnTo>
                  <a:pt x="31" y="114"/>
                </a:lnTo>
                <a:lnTo>
                  <a:pt x="43" y="104"/>
                </a:lnTo>
                <a:lnTo>
                  <a:pt x="55" y="98"/>
                </a:lnTo>
                <a:lnTo>
                  <a:pt x="61" y="97"/>
                </a:lnTo>
                <a:lnTo>
                  <a:pt x="67" y="96"/>
                </a:lnTo>
                <a:lnTo>
                  <a:pt x="73" y="95"/>
                </a:lnTo>
                <a:lnTo>
                  <a:pt x="80" y="94"/>
                </a:lnTo>
                <a:lnTo>
                  <a:pt x="92" y="88"/>
                </a:lnTo>
                <a:lnTo>
                  <a:pt x="103" y="78"/>
                </a:lnTo>
                <a:lnTo>
                  <a:pt x="114" y="66"/>
                </a:lnTo>
                <a:lnTo>
                  <a:pt x="122" y="52"/>
                </a:lnTo>
                <a:lnTo>
                  <a:pt x="129" y="35"/>
                </a:lnTo>
                <a:lnTo>
                  <a:pt x="134" y="18"/>
                </a:lnTo>
                <a:lnTo>
                  <a:pt x="135" y="0"/>
                </a:lnTo>
              </a:path>
            </a:pathLst>
          </a:custGeom>
          <a:noFill/>
          <a:ln w="12700">
            <a:solidFill>
              <a:schemeClr val="tx1"/>
            </a:solidFill>
            <a:prstDash val="solid"/>
            <a:round/>
            <a:headEnd/>
            <a:tailEnd/>
          </a:ln>
        </p:spPr>
        <p:txBody>
          <a:bodyPr/>
          <a:lstStyle/>
          <a:p>
            <a:endParaRPr lang="es-AR"/>
          </a:p>
        </p:txBody>
      </p:sp>
      <p:sp>
        <p:nvSpPr>
          <p:cNvPr id="34957" name="Freeform 150"/>
          <p:cNvSpPr>
            <a:spLocks/>
          </p:cNvSpPr>
          <p:nvPr/>
        </p:nvSpPr>
        <p:spPr bwMode="auto">
          <a:xfrm>
            <a:off x="2930556" y="5361796"/>
            <a:ext cx="197232" cy="315583"/>
          </a:xfrm>
          <a:custGeom>
            <a:avLst/>
            <a:gdLst>
              <a:gd name="T0" fmla="*/ 0 w 135"/>
              <a:gd name="T1" fmla="*/ 2147483647 h 192"/>
              <a:gd name="T2" fmla="*/ 2147483647 w 135"/>
              <a:gd name="T3" fmla="*/ 2147483647 h 192"/>
              <a:gd name="T4" fmla="*/ 2147483647 w 135"/>
              <a:gd name="T5" fmla="*/ 2147483647 h 192"/>
              <a:gd name="T6" fmla="*/ 2147483647 w 135"/>
              <a:gd name="T7" fmla="*/ 2147483647 h 192"/>
              <a:gd name="T8" fmla="*/ 2147483647 w 135"/>
              <a:gd name="T9" fmla="*/ 2147483647 h 192"/>
              <a:gd name="T10" fmla="*/ 2147483647 w 135"/>
              <a:gd name="T11" fmla="*/ 2147483647 h 192"/>
              <a:gd name="T12" fmla="*/ 2147483647 w 135"/>
              <a:gd name="T13" fmla="*/ 2147483647 h 192"/>
              <a:gd name="T14" fmla="*/ 2147483647 w 135"/>
              <a:gd name="T15" fmla="*/ 2147483647 h 192"/>
              <a:gd name="T16" fmla="*/ 2147483647 w 135"/>
              <a:gd name="T17" fmla="*/ 2147483647 h 192"/>
              <a:gd name="T18" fmla="*/ 2147483647 w 135"/>
              <a:gd name="T19" fmla="*/ 2147483647 h 192"/>
              <a:gd name="T20" fmla="*/ 2147483647 w 135"/>
              <a:gd name="T21" fmla="*/ 2147483647 h 192"/>
              <a:gd name="T22" fmla="*/ 2147483647 w 135"/>
              <a:gd name="T23" fmla="*/ 2147483647 h 192"/>
              <a:gd name="T24" fmla="*/ 2147483647 w 135"/>
              <a:gd name="T25" fmla="*/ 2147483647 h 192"/>
              <a:gd name="T26" fmla="*/ 2147483647 w 135"/>
              <a:gd name="T27" fmla="*/ 2147483647 h 192"/>
              <a:gd name="T28" fmla="*/ 2147483647 w 135"/>
              <a:gd name="T29" fmla="*/ 2147483647 h 192"/>
              <a:gd name="T30" fmla="*/ 2147483647 w 135"/>
              <a:gd name="T31" fmla="*/ 2147483647 h 192"/>
              <a:gd name="T32" fmla="*/ 2147483647 w 135"/>
              <a:gd name="T33" fmla="*/ 2147483647 h 192"/>
              <a:gd name="T34" fmla="*/ 2147483647 w 135"/>
              <a:gd name="T35" fmla="*/ 2147483647 h 192"/>
              <a:gd name="T36" fmla="*/ 2147483647 w 135"/>
              <a:gd name="T37" fmla="*/ 0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192"/>
              <a:gd name="T59" fmla="*/ 135 w 135"/>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192">
                <a:moveTo>
                  <a:pt x="0" y="192"/>
                </a:moveTo>
                <a:lnTo>
                  <a:pt x="2" y="174"/>
                </a:lnTo>
                <a:lnTo>
                  <a:pt x="6" y="157"/>
                </a:lnTo>
                <a:lnTo>
                  <a:pt x="13" y="141"/>
                </a:lnTo>
                <a:lnTo>
                  <a:pt x="21" y="126"/>
                </a:lnTo>
                <a:lnTo>
                  <a:pt x="31" y="114"/>
                </a:lnTo>
                <a:lnTo>
                  <a:pt x="43" y="104"/>
                </a:lnTo>
                <a:lnTo>
                  <a:pt x="55" y="98"/>
                </a:lnTo>
                <a:lnTo>
                  <a:pt x="61" y="97"/>
                </a:lnTo>
                <a:lnTo>
                  <a:pt x="67" y="96"/>
                </a:lnTo>
                <a:lnTo>
                  <a:pt x="73" y="95"/>
                </a:lnTo>
                <a:lnTo>
                  <a:pt x="80" y="94"/>
                </a:lnTo>
                <a:lnTo>
                  <a:pt x="92" y="88"/>
                </a:lnTo>
                <a:lnTo>
                  <a:pt x="103" y="78"/>
                </a:lnTo>
                <a:lnTo>
                  <a:pt x="114" y="66"/>
                </a:lnTo>
                <a:lnTo>
                  <a:pt x="122" y="52"/>
                </a:lnTo>
                <a:lnTo>
                  <a:pt x="129" y="35"/>
                </a:lnTo>
                <a:lnTo>
                  <a:pt x="134" y="18"/>
                </a:lnTo>
                <a:lnTo>
                  <a:pt x="135" y="0"/>
                </a:lnTo>
              </a:path>
            </a:pathLst>
          </a:custGeom>
          <a:noFill/>
          <a:ln w="12700">
            <a:solidFill>
              <a:schemeClr val="tx1"/>
            </a:solidFill>
            <a:prstDash val="solid"/>
            <a:round/>
            <a:headEnd/>
            <a:tailEnd/>
          </a:ln>
        </p:spPr>
        <p:txBody>
          <a:bodyPr/>
          <a:lstStyle/>
          <a:p>
            <a:endParaRPr lang="es-AR"/>
          </a:p>
        </p:txBody>
      </p:sp>
      <p:sp>
        <p:nvSpPr>
          <p:cNvPr id="34958" name="Freeform 151"/>
          <p:cNvSpPr>
            <a:spLocks/>
          </p:cNvSpPr>
          <p:nvPr/>
        </p:nvSpPr>
        <p:spPr bwMode="auto">
          <a:xfrm>
            <a:off x="3035747" y="5361796"/>
            <a:ext cx="197232" cy="315583"/>
          </a:xfrm>
          <a:custGeom>
            <a:avLst/>
            <a:gdLst>
              <a:gd name="T0" fmla="*/ 0 w 135"/>
              <a:gd name="T1" fmla="*/ 2147483647 h 192"/>
              <a:gd name="T2" fmla="*/ 2147483647 w 135"/>
              <a:gd name="T3" fmla="*/ 2147483647 h 192"/>
              <a:gd name="T4" fmla="*/ 2147483647 w 135"/>
              <a:gd name="T5" fmla="*/ 2147483647 h 192"/>
              <a:gd name="T6" fmla="*/ 2147483647 w 135"/>
              <a:gd name="T7" fmla="*/ 2147483647 h 192"/>
              <a:gd name="T8" fmla="*/ 2147483647 w 135"/>
              <a:gd name="T9" fmla="*/ 2147483647 h 192"/>
              <a:gd name="T10" fmla="*/ 2147483647 w 135"/>
              <a:gd name="T11" fmla="*/ 2147483647 h 192"/>
              <a:gd name="T12" fmla="*/ 2147483647 w 135"/>
              <a:gd name="T13" fmla="*/ 2147483647 h 192"/>
              <a:gd name="T14" fmla="*/ 2147483647 w 135"/>
              <a:gd name="T15" fmla="*/ 2147483647 h 192"/>
              <a:gd name="T16" fmla="*/ 2147483647 w 135"/>
              <a:gd name="T17" fmla="*/ 2147483647 h 192"/>
              <a:gd name="T18" fmla="*/ 2147483647 w 135"/>
              <a:gd name="T19" fmla="*/ 2147483647 h 192"/>
              <a:gd name="T20" fmla="*/ 2147483647 w 135"/>
              <a:gd name="T21" fmla="*/ 2147483647 h 192"/>
              <a:gd name="T22" fmla="*/ 2147483647 w 135"/>
              <a:gd name="T23" fmla="*/ 2147483647 h 192"/>
              <a:gd name="T24" fmla="*/ 2147483647 w 135"/>
              <a:gd name="T25" fmla="*/ 2147483647 h 192"/>
              <a:gd name="T26" fmla="*/ 2147483647 w 135"/>
              <a:gd name="T27" fmla="*/ 2147483647 h 192"/>
              <a:gd name="T28" fmla="*/ 2147483647 w 135"/>
              <a:gd name="T29" fmla="*/ 2147483647 h 192"/>
              <a:gd name="T30" fmla="*/ 2147483647 w 135"/>
              <a:gd name="T31" fmla="*/ 2147483647 h 192"/>
              <a:gd name="T32" fmla="*/ 2147483647 w 135"/>
              <a:gd name="T33" fmla="*/ 2147483647 h 192"/>
              <a:gd name="T34" fmla="*/ 2147483647 w 135"/>
              <a:gd name="T35" fmla="*/ 2147483647 h 192"/>
              <a:gd name="T36" fmla="*/ 2147483647 w 135"/>
              <a:gd name="T37" fmla="*/ 0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192"/>
              <a:gd name="T59" fmla="*/ 135 w 135"/>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192">
                <a:moveTo>
                  <a:pt x="0" y="192"/>
                </a:moveTo>
                <a:lnTo>
                  <a:pt x="2" y="174"/>
                </a:lnTo>
                <a:lnTo>
                  <a:pt x="6" y="157"/>
                </a:lnTo>
                <a:lnTo>
                  <a:pt x="13" y="141"/>
                </a:lnTo>
                <a:lnTo>
                  <a:pt x="21" y="126"/>
                </a:lnTo>
                <a:lnTo>
                  <a:pt x="31" y="114"/>
                </a:lnTo>
                <a:lnTo>
                  <a:pt x="43" y="104"/>
                </a:lnTo>
                <a:lnTo>
                  <a:pt x="55" y="98"/>
                </a:lnTo>
                <a:lnTo>
                  <a:pt x="61" y="97"/>
                </a:lnTo>
                <a:lnTo>
                  <a:pt x="67" y="96"/>
                </a:lnTo>
                <a:lnTo>
                  <a:pt x="73" y="95"/>
                </a:lnTo>
                <a:lnTo>
                  <a:pt x="80" y="94"/>
                </a:lnTo>
                <a:lnTo>
                  <a:pt x="92" y="88"/>
                </a:lnTo>
                <a:lnTo>
                  <a:pt x="103" y="78"/>
                </a:lnTo>
                <a:lnTo>
                  <a:pt x="114" y="66"/>
                </a:lnTo>
                <a:lnTo>
                  <a:pt x="122" y="52"/>
                </a:lnTo>
                <a:lnTo>
                  <a:pt x="129" y="35"/>
                </a:lnTo>
                <a:lnTo>
                  <a:pt x="134" y="18"/>
                </a:lnTo>
                <a:lnTo>
                  <a:pt x="135" y="0"/>
                </a:lnTo>
              </a:path>
            </a:pathLst>
          </a:custGeom>
          <a:noFill/>
          <a:ln w="12700">
            <a:solidFill>
              <a:schemeClr val="tx1"/>
            </a:solidFill>
            <a:prstDash val="solid"/>
            <a:round/>
            <a:headEnd/>
            <a:tailEnd/>
          </a:ln>
        </p:spPr>
        <p:txBody>
          <a:bodyPr/>
          <a:lstStyle/>
          <a:p>
            <a:endParaRPr lang="es-AR"/>
          </a:p>
        </p:txBody>
      </p:sp>
      <p:sp>
        <p:nvSpPr>
          <p:cNvPr id="34959" name="Freeform 152"/>
          <p:cNvSpPr>
            <a:spLocks/>
          </p:cNvSpPr>
          <p:nvPr/>
        </p:nvSpPr>
        <p:spPr bwMode="auto">
          <a:xfrm>
            <a:off x="1063430" y="2271709"/>
            <a:ext cx="341868" cy="420778"/>
          </a:xfrm>
          <a:custGeom>
            <a:avLst/>
            <a:gdLst>
              <a:gd name="T0" fmla="*/ 2147483647 w 234"/>
              <a:gd name="T1" fmla="*/ 0 h 256"/>
              <a:gd name="T2" fmla="*/ 0 w 234"/>
              <a:gd name="T3" fmla="*/ 2147483647 h 256"/>
              <a:gd name="T4" fmla="*/ 2147483647 w 234"/>
              <a:gd name="T5" fmla="*/ 2147483647 h 256"/>
              <a:gd name="T6" fmla="*/ 2147483647 w 234"/>
              <a:gd name="T7" fmla="*/ 2147483647 h 256"/>
              <a:gd name="T8" fmla="*/ 2147483647 w 234"/>
              <a:gd name="T9" fmla="*/ 0 h 256"/>
              <a:gd name="T10" fmla="*/ 0 60000 65536"/>
              <a:gd name="T11" fmla="*/ 0 60000 65536"/>
              <a:gd name="T12" fmla="*/ 0 60000 65536"/>
              <a:gd name="T13" fmla="*/ 0 60000 65536"/>
              <a:gd name="T14" fmla="*/ 0 60000 65536"/>
              <a:gd name="T15" fmla="*/ 0 w 234"/>
              <a:gd name="T16" fmla="*/ 0 h 256"/>
              <a:gd name="T17" fmla="*/ 234 w 234"/>
              <a:gd name="T18" fmla="*/ 256 h 256"/>
            </a:gdLst>
            <a:ahLst/>
            <a:cxnLst>
              <a:cxn ang="T10">
                <a:pos x="T0" y="T1"/>
              </a:cxn>
              <a:cxn ang="T11">
                <a:pos x="T2" y="T3"/>
              </a:cxn>
              <a:cxn ang="T12">
                <a:pos x="T4" y="T5"/>
              </a:cxn>
              <a:cxn ang="T13">
                <a:pos x="T6" y="T7"/>
              </a:cxn>
              <a:cxn ang="T14">
                <a:pos x="T8" y="T9"/>
              </a:cxn>
            </a:cxnLst>
            <a:rect l="T15" t="T16" r="T17" b="T18"/>
            <a:pathLst>
              <a:path w="234" h="256">
                <a:moveTo>
                  <a:pt x="18" y="0"/>
                </a:moveTo>
                <a:lnTo>
                  <a:pt x="0" y="16"/>
                </a:lnTo>
                <a:lnTo>
                  <a:pt x="216" y="256"/>
                </a:lnTo>
                <a:lnTo>
                  <a:pt x="234" y="240"/>
                </a:lnTo>
                <a:lnTo>
                  <a:pt x="18" y="0"/>
                </a:lnTo>
                <a:close/>
              </a:path>
            </a:pathLst>
          </a:custGeom>
          <a:solidFill>
            <a:srgbClr val="00CCCC"/>
          </a:solidFill>
          <a:ln w="9525">
            <a:solidFill>
              <a:schemeClr val="tx1"/>
            </a:solidFill>
            <a:round/>
            <a:headEnd/>
            <a:tailEnd/>
          </a:ln>
        </p:spPr>
        <p:txBody>
          <a:bodyPr/>
          <a:lstStyle/>
          <a:p>
            <a:endParaRPr lang="es-AR"/>
          </a:p>
        </p:txBody>
      </p:sp>
      <p:sp>
        <p:nvSpPr>
          <p:cNvPr id="34960" name="Freeform 153"/>
          <p:cNvSpPr>
            <a:spLocks/>
          </p:cNvSpPr>
          <p:nvPr/>
        </p:nvSpPr>
        <p:spPr bwMode="auto">
          <a:xfrm>
            <a:off x="1393793" y="2672763"/>
            <a:ext cx="427335" cy="1275482"/>
          </a:xfrm>
          <a:custGeom>
            <a:avLst/>
            <a:gdLst>
              <a:gd name="T0" fmla="*/ 2147483647 w 292"/>
              <a:gd name="T1" fmla="*/ 0 h 776"/>
              <a:gd name="T2" fmla="*/ 0 w 292"/>
              <a:gd name="T3" fmla="*/ 2147483647 h 776"/>
              <a:gd name="T4" fmla="*/ 2147483647 w 292"/>
              <a:gd name="T5" fmla="*/ 2147483647 h 776"/>
              <a:gd name="T6" fmla="*/ 2147483647 w 292"/>
              <a:gd name="T7" fmla="*/ 2147483647 h 776"/>
              <a:gd name="T8" fmla="*/ 2147483647 w 292"/>
              <a:gd name="T9" fmla="*/ 0 h 776"/>
              <a:gd name="T10" fmla="*/ 0 60000 65536"/>
              <a:gd name="T11" fmla="*/ 0 60000 65536"/>
              <a:gd name="T12" fmla="*/ 0 60000 65536"/>
              <a:gd name="T13" fmla="*/ 0 60000 65536"/>
              <a:gd name="T14" fmla="*/ 0 60000 65536"/>
              <a:gd name="T15" fmla="*/ 0 w 292"/>
              <a:gd name="T16" fmla="*/ 0 h 776"/>
              <a:gd name="T17" fmla="*/ 292 w 292"/>
              <a:gd name="T18" fmla="*/ 776 h 776"/>
            </a:gdLst>
            <a:ahLst/>
            <a:cxnLst>
              <a:cxn ang="T10">
                <a:pos x="T0" y="T1"/>
              </a:cxn>
              <a:cxn ang="T11">
                <a:pos x="T2" y="T3"/>
              </a:cxn>
              <a:cxn ang="T12">
                <a:pos x="T4" y="T5"/>
              </a:cxn>
              <a:cxn ang="T13">
                <a:pos x="T6" y="T7"/>
              </a:cxn>
              <a:cxn ang="T14">
                <a:pos x="T8" y="T9"/>
              </a:cxn>
            </a:cxnLst>
            <a:rect l="T15" t="T16" r="T17" b="T18"/>
            <a:pathLst>
              <a:path w="292" h="776">
                <a:moveTo>
                  <a:pt x="22" y="0"/>
                </a:moveTo>
                <a:lnTo>
                  <a:pt x="0" y="8"/>
                </a:lnTo>
                <a:lnTo>
                  <a:pt x="270" y="776"/>
                </a:lnTo>
                <a:lnTo>
                  <a:pt x="292" y="768"/>
                </a:lnTo>
                <a:lnTo>
                  <a:pt x="22" y="0"/>
                </a:lnTo>
                <a:close/>
              </a:path>
            </a:pathLst>
          </a:custGeom>
          <a:solidFill>
            <a:srgbClr val="00CCCC"/>
          </a:solidFill>
          <a:ln w="9525">
            <a:solidFill>
              <a:schemeClr val="tx1"/>
            </a:solidFill>
            <a:round/>
            <a:headEnd/>
            <a:tailEnd/>
          </a:ln>
        </p:spPr>
        <p:txBody>
          <a:bodyPr/>
          <a:lstStyle/>
          <a:p>
            <a:endParaRPr lang="es-AR"/>
          </a:p>
        </p:txBody>
      </p:sp>
      <p:sp>
        <p:nvSpPr>
          <p:cNvPr id="34961" name="Freeform 154"/>
          <p:cNvSpPr>
            <a:spLocks/>
          </p:cNvSpPr>
          <p:nvPr/>
        </p:nvSpPr>
        <p:spPr bwMode="auto">
          <a:xfrm>
            <a:off x="1775108" y="3611295"/>
            <a:ext cx="415830" cy="346812"/>
          </a:xfrm>
          <a:custGeom>
            <a:avLst/>
            <a:gdLst>
              <a:gd name="T0" fmla="*/ 0 w 284"/>
              <a:gd name="T1" fmla="*/ 2147483647 h 211"/>
              <a:gd name="T2" fmla="*/ 2147483647 w 284"/>
              <a:gd name="T3" fmla="*/ 2147483647 h 211"/>
              <a:gd name="T4" fmla="*/ 2147483647 w 284"/>
              <a:gd name="T5" fmla="*/ 2147483647 h 211"/>
              <a:gd name="T6" fmla="*/ 2147483647 w 284"/>
              <a:gd name="T7" fmla="*/ 0 h 211"/>
              <a:gd name="T8" fmla="*/ 0 w 284"/>
              <a:gd name="T9" fmla="*/ 2147483647 h 211"/>
              <a:gd name="T10" fmla="*/ 0 60000 65536"/>
              <a:gd name="T11" fmla="*/ 0 60000 65536"/>
              <a:gd name="T12" fmla="*/ 0 60000 65536"/>
              <a:gd name="T13" fmla="*/ 0 60000 65536"/>
              <a:gd name="T14" fmla="*/ 0 60000 65536"/>
              <a:gd name="T15" fmla="*/ 0 w 284"/>
              <a:gd name="T16" fmla="*/ 0 h 211"/>
              <a:gd name="T17" fmla="*/ 284 w 284"/>
              <a:gd name="T18" fmla="*/ 211 h 211"/>
            </a:gdLst>
            <a:ahLst/>
            <a:cxnLst>
              <a:cxn ang="T10">
                <a:pos x="T0" y="T1"/>
              </a:cxn>
              <a:cxn ang="T11">
                <a:pos x="T2" y="T3"/>
              </a:cxn>
              <a:cxn ang="T12">
                <a:pos x="T4" y="T5"/>
              </a:cxn>
              <a:cxn ang="T13">
                <a:pos x="T6" y="T7"/>
              </a:cxn>
              <a:cxn ang="T14">
                <a:pos x="T8" y="T9"/>
              </a:cxn>
            </a:cxnLst>
            <a:rect l="T15" t="T16" r="T17" b="T18"/>
            <a:pathLst>
              <a:path w="284" h="211">
                <a:moveTo>
                  <a:pt x="0" y="192"/>
                </a:moveTo>
                <a:lnTo>
                  <a:pt x="14" y="211"/>
                </a:lnTo>
                <a:lnTo>
                  <a:pt x="284" y="19"/>
                </a:lnTo>
                <a:lnTo>
                  <a:pt x="270" y="0"/>
                </a:lnTo>
                <a:lnTo>
                  <a:pt x="0" y="192"/>
                </a:lnTo>
                <a:close/>
              </a:path>
            </a:pathLst>
          </a:custGeom>
          <a:solidFill>
            <a:srgbClr val="00CCCC"/>
          </a:solidFill>
          <a:ln w="9525">
            <a:solidFill>
              <a:schemeClr val="tx1"/>
            </a:solidFill>
            <a:round/>
            <a:headEnd/>
            <a:tailEnd/>
          </a:ln>
        </p:spPr>
        <p:txBody>
          <a:bodyPr/>
          <a:lstStyle/>
          <a:p>
            <a:endParaRPr lang="es-AR"/>
          </a:p>
        </p:txBody>
      </p:sp>
      <p:sp>
        <p:nvSpPr>
          <p:cNvPr id="34962" name="Freeform 155"/>
          <p:cNvSpPr>
            <a:spLocks/>
          </p:cNvSpPr>
          <p:nvPr/>
        </p:nvSpPr>
        <p:spPr bwMode="auto">
          <a:xfrm>
            <a:off x="2172858" y="3371320"/>
            <a:ext cx="488148" cy="272848"/>
          </a:xfrm>
          <a:custGeom>
            <a:avLst/>
            <a:gdLst>
              <a:gd name="T0" fmla="*/ 0 w 334"/>
              <a:gd name="T1" fmla="*/ 2147483647 h 166"/>
              <a:gd name="T2" fmla="*/ 2147483647 w 334"/>
              <a:gd name="T3" fmla="*/ 2147483647 h 166"/>
              <a:gd name="T4" fmla="*/ 2147483647 w 334"/>
              <a:gd name="T5" fmla="*/ 2147483647 h 166"/>
              <a:gd name="T6" fmla="*/ 2147483647 w 334"/>
              <a:gd name="T7" fmla="*/ 0 h 166"/>
              <a:gd name="T8" fmla="*/ 0 w 334"/>
              <a:gd name="T9" fmla="*/ 2147483647 h 166"/>
              <a:gd name="T10" fmla="*/ 0 60000 65536"/>
              <a:gd name="T11" fmla="*/ 0 60000 65536"/>
              <a:gd name="T12" fmla="*/ 0 60000 65536"/>
              <a:gd name="T13" fmla="*/ 0 60000 65536"/>
              <a:gd name="T14" fmla="*/ 0 60000 65536"/>
              <a:gd name="T15" fmla="*/ 0 w 334"/>
              <a:gd name="T16" fmla="*/ 0 h 166"/>
              <a:gd name="T17" fmla="*/ 334 w 334"/>
              <a:gd name="T18" fmla="*/ 166 h 166"/>
            </a:gdLst>
            <a:ahLst/>
            <a:cxnLst>
              <a:cxn ang="T10">
                <a:pos x="T0" y="T1"/>
              </a:cxn>
              <a:cxn ang="T11">
                <a:pos x="T2" y="T3"/>
              </a:cxn>
              <a:cxn ang="T12">
                <a:pos x="T4" y="T5"/>
              </a:cxn>
              <a:cxn ang="T13">
                <a:pos x="T6" y="T7"/>
              </a:cxn>
              <a:cxn ang="T14">
                <a:pos x="T8" y="T9"/>
              </a:cxn>
            </a:cxnLst>
            <a:rect l="T15" t="T16" r="T17" b="T18"/>
            <a:pathLst>
              <a:path w="334" h="166">
                <a:moveTo>
                  <a:pt x="0" y="144"/>
                </a:moveTo>
                <a:lnTo>
                  <a:pt x="10" y="166"/>
                </a:lnTo>
                <a:lnTo>
                  <a:pt x="334" y="22"/>
                </a:lnTo>
                <a:lnTo>
                  <a:pt x="324" y="0"/>
                </a:lnTo>
                <a:lnTo>
                  <a:pt x="0" y="144"/>
                </a:lnTo>
                <a:close/>
              </a:path>
            </a:pathLst>
          </a:custGeom>
          <a:solidFill>
            <a:schemeClr val="accent5">
              <a:lumMod val="75000"/>
            </a:schemeClr>
          </a:solidFill>
          <a:ln w="9525">
            <a:solidFill>
              <a:schemeClr val="tx1"/>
            </a:solidFill>
            <a:round/>
            <a:headEnd/>
            <a:tailEnd/>
          </a:ln>
        </p:spPr>
        <p:txBody>
          <a:bodyPr/>
          <a:lstStyle/>
          <a:p>
            <a:endParaRPr lang="es-AR"/>
          </a:p>
        </p:txBody>
      </p:sp>
      <p:sp>
        <p:nvSpPr>
          <p:cNvPr id="34963" name="Freeform 156"/>
          <p:cNvSpPr>
            <a:spLocks/>
          </p:cNvSpPr>
          <p:nvPr/>
        </p:nvSpPr>
        <p:spPr bwMode="auto">
          <a:xfrm>
            <a:off x="2651145" y="3371320"/>
            <a:ext cx="1347750" cy="353387"/>
          </a:xfrm>
          <a:custGeom>
            <a:avLst/>
            <a:gdLst>
              <a:gd name="T0" fmla="*/ 2147483647 w 923"/>
              <a:gd name="T1" fmla="*/ 0 h 215"/>
              <a:gd name="T2" fmla="*/ 0 w 923"/>
              <a:gd name="T3" fmla="*/ 2147483647 h 215"/>
              <a:gd name="T4" fmla="*/ 2147483647 w 923"/>
              <a:gd name="T5" fmla="*/ 2147483647 h 215"/>
              <a:gd name="T6" fmla="*/ 2147483647 w 923"/>
              <a:gd name="T7" fmla="*/ 2147483647 h 215"/>
              <a:gd name="T8" fmla="*/ 2147483647 w 923"/>
              <a:gd name="T9" fmla="*/ 0 h 215"/>
              <a:gd name="T10" fmla="*/ 0 60000 65536"/>
              <a:gd name="T11" fmla="*/ 0 60000 65536"/>
              <a:gd name="T12" fmla="*/ 0 60000 65536"/>
              <a:gd name="T13" fmla="*/ 0 60000 65536"/>
              <a:gd name="T14" fmla="*/ 0 60000 65536"/>
              <a:gd name="T15" fmla="*/ 0 w 923"/>
              <a:gd name="T16" fmla="*/ 0 h 215"/>
              <a:gd name="T17" fmla="*/ 923 w 923"/>
              <a:gd name="T18" fmla="*/ 215 h 215"/>
            </a:gdLst>
            <a:ahLst/>
            <a:cxnLst>
              <a:cxn ang="T10">
                <a:pos x="T0" y="T1"/>
              </a:cxn>
              <a:cxn ang="T11">
                <a:pos x="T2" y="T3"/>
              </a:cxn>
              <a:cxn ang="T12">
                <a:pos x="T4" y="T5"/>
              </a:cxn>
              <a:cxn ang="T13">
                <a:pos x="T6" y="T7"/>
              </a:cxn>
              <a:cxn ang="T14">
                <a:pos x="T8" y="T9"/>
              </a:cxn>
            </a:cxnLst>
            <a:rect l="T15" t="T16" r="T17" b="T18"/>
            <a:pathLst>
              <a:path w="923" h="215">
                <a:moveTo>
                  <a:pt x="5" y="0"/>
                </a:moveTo>
                <a:lnTo>
                  <a:pt x="0" y="23"/>
                </a:lnTo>
                <a:lnTo>
                  <a:pt x="918" y="215"/>
                </a:lnTo>
                <a:lnTo>
                  <a:pt x="923" y="192"/>
                </a:lnTo>
                <a:lnTo>
                  <a:pt x="5" y="0"/>
                </a:lnTo>
                <a:close/>
              </a:path>
            </a:pathLst>
          </a:custGeom>
          <a:solidFill>
            <a:srgbClr val="00CCCC"/>
          </a:solidFill>
          <a:ln w="9525">
            <a:solidFill>
              <a:schemeClr val="tx1"/>
            </a:solidFill>
            <a:round/>
            <a:headEnd/>
            <a:tailEnd/>
          </a:ln>
        </p:spPr>
        <p:txBody>
          <a:bodyPr/>
          <a:lstStyle/>
          <a:p>
            <a:endParaRPr lang="es-AR"/>
          </a:p>
        </p:txBody>
      </p:sp>
      <p:sp>
        <p:nvSpPr>
          <p:cNvPr id="34964" name="Freeform 157"/>
          <p:cNvSpPr>
            <a:spLocks/>
          </p:cNvSpPr>
          <p:nvPr/>
        </p:nvSpPr>
        <p:spPr bwMode="auto">
          <a:xfrm>
            <a:off x="3989033" y="3696766"/>
            <a:ext cx="405969" cy="193952"/>
          </a:xfrm>
          <a:custGeom>
            <a:avLst/>
            <a:gdLst>
              <a:gd name="T0" fmla="*/ 2147483647 w 278"/>
              <a:gd name="T1" fmla="*/ 0 h 118"/>
              <a:gd name="T2" fmla="*/ 0 w 278"/>
              <a:gd name="T3" fmla="*/ 2147483647 h 118"/>
              <a:gd name="T4" fmla="*/ 2147483647 w 278"/>
              <a:gd name="T5" fmla="*/ 2147483647 h 118"/>
              <a:gd name="T6" fmla="*/ 2147483647 w 278"/>
              <a:gd name="T7" fmla="*/ 2147483647 h 118"/>
              <a:gd name="T8" fmla="*/ 2147483647 w 278"/>
              <a:gd name="T9" fmla="*/ 0 h 118"/>
              <a:gd name="T10" fmla="*/ 0 60000 65536"/>
              <a:gd name="T11" fmla="*/ 0 60000 65536"/>
              <a:gd name="T12" fmla="*/ 0 60000 65536"/>
              <a:gd name="T13" fmla="*/ 0 60000 65536"/>
              <a:gd name="T14" fmla="*/ 0 60000 65536"/>
              <a:gd name="T15" fmla="*/ 0 w 278"/>
              <a:gd name="T16" fmla="*/ 0 h 118"/>
              <a:gd name="T17" fmla="*/ 278 w 278"/>
              <a:gd name="T18" fmla="*/ 118 h 118"/>
            </a:gdLst>
            <a:ahLst/>
            <a:cxnLst>
              <a:cxn ang="T10">
                <a:pos x="T0" y="T1"/>
              </a:cxn>
              <a:cxn ang="T11">
                <a:pos x="T2" y="T3"/>
              </a:cxn>
              <a:cxn ang="T12">
                <a:pos x="T4" y="T5"/>
              </a:cxn>
              <a:cxn ang="T13">
                <a:pos x="T6" y="T7"/>
              </a:cxn>
              <a:cxn ang="T14">
                <a:pos x="T8" y="T9"/>
              </a:cxn>
            </a:cxnLst>
            <a:rect l="T15" t="T16" r="T17" b="T18"/>
            <a:pathLst>
              <a:path w="278" h="118">
                <a:moveTo>
                  <a:pt x="8" y="0"/>
                </a:moveTo>
                <a:lnTo>
                  <a:pt x="0" y="22"/>
                </a:lnTo>
                <a:lnTo>
                  <a:pt x="270" y="118"/>
                </a:lnTo>
                <a:lnTo>
                  <a:pt x="278" y="96"/>
                </a:lnTo>
                <a:lnTo>
                  <a:pt x="8" y="0"/>
                </a:lnTo>
                <a:close/>
              </a:path>
            </a:pathLst>
          </a:custGeom>
          <a:solidFill>
            <a:srgbClr val="00CCCC"/>
          </a:solidFill>
          <a:ln w="9525">
            <a:solidFill>
              <a:schemeClr val="tx1"/>
            </a:solidFill>
            <a:round/>
            <a:headEnd/>
            <a:tailEnd/>
          </a:ln>
        </p:spPr>
        <p:txBody>
          <a:bodyPr/>
          <a:lstStyle/>
          <a:p>
            <a:endParaRPr lang="es-AR"/>
          </a:p>
        </p:txBody>
      </p:sp>
      <p:sp>
        <p:nvSpPr>
          <p:cNvPr id="34965" name="Freeform 158"/>
          <p:cNvSpPr>
            <a:spLocks/>
          </p:cNvSpPr>
          <p:nvPr/>
        </p:nvSpPr>
        <p:spPr bwMode="auto">
          <a:xfrm>
            <a:off x="4380209" y="3862775"/>
            <a:ext cx="479930" cy="374755"/>
          </a:xfrm>
          <a:custGeom>
            <a:avLst/>
            <a:gdLst>
              <a:gd name="T0" fmla="*/ 2147483647 w 328"/>
              <a:gd name="T1" fmla="*/ 0 h 228"/>
              <a:gd name="T2" fmla="*/ 0 w 328"/>
              <a:gd name="T3" fmla="*/ 2147483647 h 228"/>
              <a:gd name="T4" fmla="*/ 2147483647 w 328"/>
              <a:gd name="T5" fmla="*/ 2147483647 h 228"/>
              <a:gd name="T6" fmla="*/ 2147483647 w 328"/>
              <a:gd name="T7" fmla="*/ 2147483647 h 228"/>
              <a:gd name="T8" fmla="*/ 2147483647 w 328"/>
              <a:gd name="T9" fmla="*/ 0 h 228"/>
              <a:gd name="T10" fmla="*/ 0 60000 65536"/>
              <a:gd name="T11" fmla="*/ 0 60000 65536"/>
              <a:gd name="T12" fmla="*/ 0 60000 65536"/>
              <a:gd name="T13" fmla="*/ 0 60000 65536"/>
              <a:gd name="T14" fmla="*/ 0 60000 65536"/>
              <a:gd name="T15" fmla="*/ 0 w 328"/>
              <a:gd name="T16" fmla="*/ 0 h 228"/>
              <a:gd name="T17" fmla="*/ 328 w 328"/>
              <a:gd name="T18" fmla="*/ 228 h 228"/>
            </a:gdLst>
            <a:ahLst/>
            <a:cxnLst>
              <a:cxn ang="T10">
                <a:pos x="T0" y="T1"/>
              </a:cxn>
              <a:cxn ang="T11">
                <a:pos x="T2" y="T3"/>
              </a:cxn>
              <a:cxn ang="T12">
                <a:pos x="T4" y="T5"/>
              </a:cxn>
              <a:cxn ang="T13">
                <a:pos x="T6" y="T7"/>
              </a:cxn>
              <a:cxn ang="T14">
                <a:pos x="T8" y="T9"/>
              </a:cxn>
            </a:cxnLst>
            <a:rect l="T15" t="T16" r="T17" b="T18"/>
            <a:pathLst>
              <a:path w="328" h="228">
                <a:moveTo>
                  <a:pt x="13" y="0"/>
                </a:moveTo>
                <a:lnTo>
                  <a:pt x="0" y="20"/>
                </a:lnTo>
                <a:lnTo>
                  <a:pt x="315" y="228"/>
                </a:lnTo>
                <a:lnTo>
                  <a:pt x="328" y="208"/>
                </a:lnTo>
                <a:lnTo>
                  <a:pt x="13" y="0"/>
                </a:lnTo>
                <a:close/>
              </a:path>
            </a:pathLst>
          </a:custGeom>
          <a:solidFill>
            <a:srgbClr val="00CCCC"/>
          </a:solidFill>
          <a:ln w="9525">
            <a:solidFill>
              <a:schemeClr val="tx1"/>
            </a:solidFill>
            <a:round/>
            <a:headEnd/>
            <a:tailEnd/>
          </a:ln>
        </p:spPr>
        <p:txBody>
          <a:bodyPr/>
          <a:lstStyle/>
          <a:p>
            <a:endParaRPr lang="es-AR"/>
          </a:p>
        </p:txBody>
      </p:sp>
      <p:sp>
        <p:nvSpPr>
          <p:cNvPr id="34966" name="Rectangle 159"/>
          <p:cNvSpPr>
            <a:spLocks noChangeArrowheads="1"/>
          </p:cNvSpPr>
          <p:nvPr/>
        </p:nvSpPr>
        <p:spPr bwMode="auto">
          <a:xfrm>
            <a:off x="4863427" y="4184933"/>
            <a:ext cx="394463" cy="39448"/>
          </a:xfrm>
          <a:prstGeom prst="rect">
            <a:avLst/>
          </a:prstGeom>
          <a:solidFill>
            <a:srgbClr val="00CCCC"/>
          </a:solidFill>
          <a:ln w="9525">
            <a:solidFill>
              <a:schemeClr val="tx1"/>
            </a:solidFill>
            <a:miter lim="800000"/>
            <a:headEnd/>
            <a:tailEnd/>
          </a:ln>
        </p:spPr>
        <p:txBody>
          <a:bodyPr/>
          <a:lstStyle/>
          <a:p>
            <a:endParaRPr lang="en-US">
              <a:latin typeface="Calibri" pitchFamily="34" charset="0"/>
            </a:endParaRPr>
          </a:p>
        </p:txBody>
      </p:sp>
      <p:sp>
        <p:nvSpPr>
          <p:cNvPr id="34967" name="Freeform 160"/>
          <p:cNvSpPr>
            <a:spLocks/>
          </p:cNvSpPr>
          <p:nvPr/>
        </p:nvSpPr>
        <p:spPr bwMode="auto">
          <a:xfrm>
            <a:off x="5251316" y="4186577"/>
            <a:ext cx="405969" cy="193952"/>
          </a:xfrm>
          <a:custGeom>
            <a:avLst/>
            <a:gdLst>
              <a:gd name="T0" fmla="*/ 2147483647 w 278"/>
              <a:gd name="T1" fmla="*/ 0 h 118"/>
              <a:gd name="T2" fmla="*/ 0 w 278"/>
              <a:gd name="T3" fmla="*/ 2147483647 h 118"/>
              <a:gd name="T4" fmla="*/ 2147483647 w 278"/>
              <a:gd name="T5" fmla="*/ 2147483647 h 118"/>
              <a:gd name="T6" fmla="*/ 2147483647 w 278"/>
              <a:gd name="T7" fmla="*/ 2147483647 h 118"/>
              <a:gd name="T8" fmla="*/ 2147483647 w 278"/>
              <a:gd name="T9" fmla="*/ 0 h 118"/>
              <a:gd name="T10" fmla="*/ 0 60000 65536"/>
              <a:gd name="T11" fmla="*/ 0 60000 65536"/>
              <a:gd name="T12" fmla="*/ 0 60000 65536"/>
              <a:gd name="T13" fmla="*/ 0 60000 65536"/>
              <a:gd name="T14" fmla="*/ 0 60000 65536"/>
              <a:gd name="T15" fmla="*/ 0 w 278"/>
              <a:gd name="T16" fmla="*/ 0 h 118"/>
              <a:gd name="T17" fmla="*/ 278 w 278"/>
              <a:gd name="T18" fmla="*/ 118 h 118"/>
            </a:gdLst>
            <a:ahLst/>
            <a:cxnLst>
              <a:cxn ang="T10">
                <a:pos x="T0" y="T1"/>
              </a:cxn>
              <a:cxn ang="T11">
                <a:pos x="T2" y="T3"/>
              </a:cxn>
              <a:cxn ang="T12">
                <a:pos x="T4" y="T5"/>
              </a:cxn>
              <a:cxn ang="T13">
                <a:pos x="T6" y="T7"/>
              </a:cxn>
              <a:cxn ang="T14">
                <a:pos x="T8" y="T9"/>
              </a:cxn>
            </a:cxnLst>
            <a:rect l="T15" t="T16" r="T17" b="T18"/>
            <a:pathLst>
              <a:path w="278" h="118">
                <a:moveTo>
                  <a:pt x="8" y="0"/>
                </a:moveTo>
                <a:lnTo>
                  <a:pt x="0" y="22"/>
                </a:lnTo>
                <a:lnTo>
                  <a:pt x="270" y="118"/>
                </a:lnTo>
                <a:lnTo>
                  <a:pt x="278" y="96"/>
                </a:lnTo>
                <a:lnTo>
                  <a:pt x="8" y="0"/>
                </a:lnTo>
                <a:close/>
              </a:path>
            </a:pathLst>
          </a:custGeom>
          <a:solidFill>
            <a:srgbClr val="00CCCC"/>
          </a:solidFill>
          <a:ln w="9525">
            <a:solidFill>
              <a:schemeClr val="tx1"/>
            </a:solidFill>
            <a:round/>
            <a:headEnd/>
            <a:tailEnd/>
          </a:ln>
        </p:spPr>
        <p:txBody>
          <a:bodyPr/>
          <a:lstStyle/>
          <a:p>
            <a:endParaRPr lang="es-AR"/>
          </a:p>
        </p:txBody>
      </p:sp>
      <p:sp>
        <p:nvSpPr>
          <p:cNvPr id="34968" name="Freeform 161"/>
          <p:cNvSpPr>
            <a:spLocks/>
          </p:cNvSpPr>
          <p:nvPr/>
        </p:nvSpPr>
        <p:spPr bwMode="auto">
          <a:xfrm>
            <a:off x="5683583" y="4372311"/>
            <a:ext cx="410899" cy="271205"/>
          </a:xfrm>
          <a:custGeom>
            <a:avLst/>
            <a:gdLst>
              <a:gd name="T0" fmla="*/ 2147483647 w 281"/>
              <a:gd name="T1" fmla="*/ 0 h 165"/>
              <a:gd name="T2" fmla="*/ 0 w 281"/>
              <a:gd name="T3" fmla="*/ 2147483647 h 165"/>
              <a:gd name="T4" fmla="*/ 2147483647 w 281"/>
              <a:gd name="T5" fmla="*/ 2147483647 h 165"/>
              <a:gd name="T6" fmla="*/ 2147483647 w 281"/>
              <a:gd name="T7" fmla="*/ 2147483647 h 165"/>
              <a:gd name="T8" fmla="*/ 2147483647 w 281"/>
              <a:gd name="T9" fmla="*/ 0 h 165"/>
              <a:gd name="T10" fmla="*/ 0 60000 65536"/>
              <a:gd name="T11" fmla="*/ 0 60000 65536"/>
              <a:gd name="T12" fmla="*/ 0 60000 65536"/>
              <a:gd name="T13" fmla="*/ 0 60000 65536"/>
              <a:gd name="T14" fmla="*/ 0 60000 65536"/>
              <a:gd name="T15" fmla="*/ 0 w 281"/>
              <a:gd name="T16" fmla="*/ 0 h 165"/>
              <a:gd name="T17" fmla="*/ 281 w 281"/>
              <a:gd name="T18" fmla="*/ 165 h 165"/>
            </a:gdLst>
            <a:ahLst/>
            <a:cxnLst>
              <a:cxn ang="T10">
                <a:pos x="T0" y="T1"/>
              </a:cxn>
              <a:cxn ang="T11">
                <a:pos x="T2" y="T3"/>
              </a:cxn>
              <a:cxn ang="T12">
                <a:pos x="T4" y="T5"/>
              </a:cxn>
              <a:cxn ang="T13">
                <a:pos x="T6" y="T7"/>
              </a:cxn>
              <a:cxn ang="T14">
                <a:pos x="T8" y="T9"/>
              </a:cxn>
            </a:cxnLst>
            <a:rect l="T15" t="T16" r="T17" b="T18"/>
            <a:pathLst>
              <a:path w="281" h="165">
                <a:moveTo>
                  <a:pt x="11" y="0"/>
                </a:moveTo>
                <a:lnTo>
                  <a:pt x="0" y="21"/>
                </a:lnTo>
                <a:lnTo>
                  <a:pt x="270" y="165"/>
                </a:lnTo>
                <a:lnTo>
                  <a:pt x="281" y="144"/>
                </a:lnTo>
                <a:lnTo>
                  <a:pt x="11" y="0"/>
                </a:lnTo>
                <a:close/>
              </a:path>
            </a:pathLst>
          </a:custGeom>
          <a:solidFill>
            <a:srgbClr val="00CCCC"/>
          </a:solidFill>
          <a:ln w="9525">
            <a:solidFill>
              <a:schemeClr val="tx1"/>
            </a:solidFill>
            <a:round/>
            <a:headEnd/>
            <a:tailEnd/>
          </a:ln>
        </p:spPr>
        <p:txBody>
          <a:bodyPr/>
          <a:lstStyle/>
          <a:p>
            <a:endParaRPr lang="es-AR"/>
          </a:p>
        </p:txBody>
      </p:sp>
      <p:sp>
        <p:nvSpPr>
          <p:cNvPr id="34969" name="Freeform 162"/>
          <p:cNvSpPr>
            <a:spLocks/>
          </p:cNvSpPr>
          <p:nvPr/>
        </p:nvSpPr>
        <p:spPr bwMode="auto">
          <a:xfrm>
            <a:off x="6119135" y="4633654"/>
            <a:ext cx="405969" cy="193952"/>
          </a:xfrm>
          <a:custGeom>
            <a:avLst/>
            <a:gdLst>
              <a:gd name="T0" fmla="*/ 2147483647 w 278"/>
              <a:gd name="T1" fmla="*/ 0 h 118"/>
              <a:gd name="T2" fmla="*/ 0 w 278"/>
              <a:gd name="T3" fmla="*/ 2147483647 h 118"/>
              <a:gd name="T4" fmla="*/ 2147483647 w 278"/>
              <a:gd name="T5" fmla="*/ 2147483647 h 118"/>
              <a:gd name="T6" fmla="*/ 2147483647 w 278"/>
              <a:gd name="T7" fmla="*/ 2147483647 h 118"/>
              <a:gd name="T8" fmla="*/ 2147483647 w 278"/>
              <a:gd name="T9" fmla="*/ 0 h 118"/>
              <a:gd name="T10" fmla="*/ 0 60000 65536"/>
              <a:gd name="T11" fmla="*/ 0 60000 65536"/>
              <a:gd name="T12" fmla="*/ 0 60000 65536"/>
              <a:gd name="T13" fmla="*/ 0 60000 65536"/>
              <a:gd name="T14" fmla="*/ 0 60000 65536"/>
              <a:gd name="T15" fmla="*/ 0 w 278"/>
              <a:gd name="T16" fmla="*/ 0 h 118"/>
              <a:gd name="T17" fmla="*/ 278 w 278"/>
              <a:gd name="T18" fmla="*/ 118 h 118"/>
            </a:gdLst>
            <a:ahLst/>
            <a:cxnLst>
              <a:cxn ang="T10">
                <a:pos x="T0" y="T1"/>
              </a:cxn>
              <a:cxn ang="T11">
                <a:pos x="T2" y="T3"/>
              </a:cxn>
              <a:cxn ang="T12">
                <a:pos x="T4" y="T5"/>
              </a:cxn>
              <a:cxn ang="T13">
                <a:pos x="T6" y="T7"/>
              </a:cxn>
              <a:cxn ang="T14">
                <a:pos x="T8" y="T9"/>
              </a:cxn>
            </a:cxnLst>
            <a:rect l="T15" t="T16" r="T17" b="T18"/>
            <a:pathLst>
              <a:path w="278" h="118">
                <a:moveTo>
                  <a:pt x="8" y="0"/>
                </a:moveTo>
                <a:lnTo>
                  <a:pt x="0" y="22"/>
                </a:lnTo>
                <a:lnTo>
                  <a:pt x="270" y="118"/>
                </a:lnTo>
                <a:lnTo>
                  <a:pt x="278" y="96"/>
                </a:lnTo>
                <a:lnTo>
                  <a:pt x="8" y="0"/>
                </a:lnTo>
                <a:close/>
              </a:path>
            </a:pathLst>
          </a:custGeom>
          <a:solidFill>
            <a:srgbClr val="00CCCC"/>
          </a:solidFill>
          <a:ln w="9525">
            <a:solidFill>
              <a:schemeClr val="tx1"/>
            </a:solidFill>
            <a:round/>
            <a:headEnd/>
            <a:tailEnd/>
          </a:ln>
        </p:spPr>
        <p:txBody>
          <a:bodyPr/>
          <a:lstStyle/>
          <a:p>
            <a:endParaRPr lang="es-AR"/>
          </a:p>
        </p:txBody>
      </p:sp>
      <p:sp>
        <p:nvSpPr>
          <p:cNvPr id="34970" name="Freeform 163"/>
          <p:cNvSpPr>
            <a:spLocks/>
          </p:cNvSpPr>
          <p:nvPr/>
        </p:nvSpPr>
        <p:spPr bwMode="auto">
          <a:xfrm>
            <a:off x="6507024" y="4834181"/>
            <a:ext cx="419118" cy="424065"/>
          </a:xfrm>
          <a:custGeom>
            <a:avLst/>
            <a:gdLst>
              <a:gd name="T0" fmla="*/ 2147483647 w 286"/>
              <a:gd name="T1" fmla="*/ 0 h 258"/>
              <a:gd name="T2" fmla="*/ 0 w 286"/>
              <a:gd name="T3" fmla="*/ 2147483647 h 258"/>
              <a:gd name="T4" fmla="*/ 2147483647 w 286"/>
              <a:gd name="T5" fmla="*/ 2147483647 h 258"/>
              <a:gd name="T6" fmla="*/ 2147483647 w 286"/>
              <a:gd name="T7" fmla="*/ 2147483647 h 258"/>
              <a:gd name="T8" fmla="*/ 2147483647 w 286"/>
              <a:gd name="T9" fmla="*/ 0 h 258"/>
              <a:gd name="T10" fmla="*/ 0 60000 65536"/>
              <a:gd name="T11" fmla="*/ 0 60000 65536"/>
              <a:gd name="T12" fmla="*/ 0 60000 65536"/>
              <a:gd name="T13" fmla="*/ 0 60000 65536"/>
              <a:gd name="T14" fmla="*/ 0 60000 65536"/>
              <a:gd name="T15" fmla="*/ 0 w 286"/>
              <a:gd name="T16" fmla="*/ 0 h 258"/>
              <a:gd name="T17" fmla="*/ 286 w 286"/>
              <a:gd name="T18" fmla="*/ 258 h 258"/>
            </a:gdLst>
            <a:ahLst/>
            <a:cxnLst>
              <a:cxn ang="T10">
                <a:pos x="T0" y="T1"/>
              </a:cxn>
              <a:cxn ang="T11">
                <a:pos x="T2" y="T3"/>
              </a:cxn>
              <a:cxn ang="T12">
                <a:pos x="T4" y="T5"/>
              </a:cxn>
              <a:cxn ang="T13">
                <a:pos x="T6" y="T7"/>
              </a:cxn>
              <a:cxn ang="T14">
                <a:pos x="T8" y="T9"/>
              </a:cxn>
            </a:cxnLst>
            <a:rect l="T15" t="T16" r="T17" b="T18"/>
            <a:pathLst>
              <a:path w="286" h="258">
                <a:moveTo>
                  <a:pt x="16" y="0"/>
                </a:moveTo>
                <a:lnTo>
                  <a:pt x="0" y="18"/>
                </a:lnTo>
                <a:lnTo>
                  <a:pt x="270" y="258"/>
                </a:lnTo>
                <a:lnTo>
                  <a:pt x="286" y="240"/>
                </a:lnTo>
                <a:lnTo>
                  <a:pt x="16" y="0"/>
                </a:lnTo>
                <a:close/>
              </a:path>
            </a:pathLst>
          </a:custGeom>
          <a:solidFill>
            <a:srgbClr val="00CCCC"/>
          </a:solidFill>
          <a:ln w="9525">
            <a:solidFill>
              <a:schemeClr val="tx1"/>
            </a:solidFill>
            <a:round/>
            <a:headEnd/>
            <a:tailEnd/>
          </a:ln>
        </p:spPr>
        <p:txBody>
          <a:bodyPr/>
          <a:lstStyle/>
          <a:p>
            <a:endParaRPr lang="es-AR"/>
          </a:p>
        </p:txBody>
      </p:sp>
      <p:sp>
        <p:nvSpPr>
          <p:cNvPr id="34971" name="Freeform 164"/>
          <p:cNvSpPr>
            <a:spLocks/>
          </p:cNvSpPr>
          <p:nvPr/>
        </p:nvSpPr>
        <p:spPr bwMode="auto">
          <a:xfrm>
            <a:off x="6973806" y="5258246"/>
            <a:ext cx="407612" cy="221894"/>
          </a:xfrm>
          <a:custGeom>
            <a:avLst/>
            <a:gdLst>
              <a:gd name="T0" fmla="*/ 2147483647 w 279"/>
              <a:gd name="T1" fmla="*/ 0 h 135"/>
              <a:gd name="T2" fmla="*/ 0 w 279"/>
              <a:gd name="T3" fmla="*/ 2147483647 h 135"/>
              <a:gd name="T4" fmla="*/ 2147483647 w 279"/>
              <a:gd name="T5" fmla="*/ 2147483647 h 135"/>
              <a:gd name="T6" fmla="*/ 2147483647 w 279"/>
              <a:gd name="T7" fmla="*/ 2147483647 h 135"/>
              <a:gd name="T8" fmla="*/ 2147483647 w 279"/>
              <a:gd name="T9" fmla="*/ 0 h 135"/>
              <a:gd name="T10" fmla="*/ 0 60000 65536"/>
              <a:gd name="T11" fmla="*/ 0 60000 65536"/>
              <a:gd name="T12" fmla="*/ 0 60000 65536"/>
              <a:gd name="T13" fmla="*/ 0 60000 65536"/>
              <a:gd name="T14" fmla="*/ 0 60000 65536"/>
              <a:gd name="T15" fmla="*/ 0 w 279"/>
              <a:gd name="T16" fmla="*/ 0 h 135"/>
              <a:gd name="T17" fmla="*/ 279 w 279"/>
              <a:gd name="T18" fmla="*/ 135 h 135"/>
            </a:gdLst>
            <a:ahLst/>
            <a:cxnLst>
              <a:cxn ang="T10">
                <a:pos x="T0" y="T1"/>
              </a:cxn>
              <a:cxn ang="T11">
                <a:pos x="T2" y="T3"/>
              </a:cxn>
              <a:cxn ang="T12">
                <a:pos x="T4" y="T5"/>
              </a:cxn>
              <a:cxn ang="T13">
                <a:pos x="T6" y="T7"/>
              </a:cxn>
              <a:cxn ang="T14">
                <a:pos x="T8" y="T9"/>
              </a:cxn>
            </a:cxnLst>
            <a:rect l="T15" t="T16" r="T17" b="T18"/>
            <a:pathLst>
              <a:path w="279" h="135">
                <a:moveTo>
                  <a:pt x="9" y="0"/>
                </a:moveTo>
                <a:lnTo>
                  <a:pt x="0" y="22"/>
                </a:lnTo>
                <a:lnTo>
                  <a:pt x="270" y="135"/>
                </a:lnTo>
                <a:lnTo>
                  <a:pt x="279" y="113"/>
                </a:lnTo>
                <a:lnTo>
                  <a:pt x="9" y="0"/>
                </a:lnTo>
                <a:close/>
              </a:path>
            </a:pathLst>
          </a:custGeom>
          <a:solidFill>
            <a:srgbClr val="00CCCC"/>
          </a:solidFill>
          <a:ln w="9525">
            <a:solidFill>
              <a:schemeClr val="tx1"/>
            </a:solidFill>
            <a:round/>
            <a:headEnd/>
            <a:tailEnd/>
          </a:ln>
        </p:spPr>
        <p:txBody>
          <a:bodyPr/>
          <a:lstStyle/>
          <a:p>
            <a:endParaRPr lang="es-AR"/>
          </a:p>
        </p:txBody>
      </p:sp>
      <p:sp>
        <p:nvSpPr>
          <p:cNvPr id="34972" name="Rectangle 165"/>
          <p:cNvSpPr>
            <a:spLocks noChangeArrowheads="1"/>
          </p:cNvSpPr>
          <p:nvPr/>
        </p:nvSpPr>
        <p:spPr bwMode="auto">
          <a:xfrm>
            <a:off x="7387993" y="5420968"/>
            <a:ext cx="394463" cy="39448"/>
          </a:xfrm>
          <a:prstGeom prst="rect">
            <a:avLst/>
          </a:prstGeom>
          <a:solidFill>
            <a:srgbClr val="00CCCC"/>
          </a:solidFill>
          <a:ln w="9525">
            <a:solidFill>
              <a:schemeClr val="tx1"/>
            </a:solidFill>
            <a:miter lim="800000"/>
            <a:headEnd/>
            <a:tailEnd/>
          </a:ln>
        </p:spPr>
        <p:txBody>
          <a:bodyPr/>
          <a:lstStyle/>
          <a:p>
            <a:endParaRPr lang="en-US">
              <a:latin typeface="Calibri" pitchFamily="34" charset="0"/>
            </a:endParaRPr>
          </a:p>
        </p:txBody>
      </p:sp>
      <p:sp>
        <p:nvSpPr>
          <p:cNvPr id="34973" name="Rectangle 166"/>
          <p:cNvSpPr>
            <a:spLocks noChangeArrowheads="1"/>
          </p:cNvSpPr>
          <p:nvPr/>
        </p:nvSpPr>
        <p:spPr bwMode="auto">
          <a:xfrm>
            <a:off x="986181" y="2209250"/>
            <a:ext cx="96972"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4974" name="Rectangle 167"/>
          <p:cNvSpPr>
            <a:spLocks noChangeArrowheads="1"/>
          </p:cNvSpPr>
          <p:nvPr/>
        </p:nvSpPr>
        <p:spPr bwMode="auto">
          <a:xfrm>
            <a:off x="1352703" y="2630028"/>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4975" name="Rectangle 168"/>
          <p:cNvSpPr>
            <a:spLocks noChangeArrowheads="1"/>
          </p:cNvSpPr>
          <p:nvPr/>
        </p:nvSpPr>
        <p:spPr bwMode="auto">
          <a:xfrm>
            <a:off x="1770177" y="3902223"/>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4976" name="Rectangle 169"/>
          <p:cNvSpPr>
            <a:spLocks noChangeArrowheads="1"/>
          </p:cNvSpPr>
          <p:nvPr/>
        </p:nvSpPr>
        <p:spPr bwMode="auto">
          <a:xfrm>
            <a:off x="2177789" y="3576778"/>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4977" name="Rectangle 170"/>
          <p:cNvSpPr>
            <a:spLocks noChangeArrowheads="1"/>
          </p:cNvSpPr>
          <p:nvPr/>
        </p:nvSpPr>
        <p:spPr bwMode="auto">
          <a:xfrm>
            <a:off x="2588688" y="3353240"/>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4978" name="Rectangle 171"/>
          <p:cNvSpPr>
            <a:spLocks noChangeArrowheads="1"/>
          </p:cNvSpPr>
          <p:nvPr/>
        </p:nvSpPr>
        <p:spPr bwMode="auto">
          <a:xfrm>
            <a:off x="4763168" y="4168497"/>
            <a:ext cx="98616"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4979" name="Rectangle 172"/>
          <p:cNvSpPr>
            <a:spLocks noChangeArrowheads="1"/>
          </p:cNvSpPr>
          <p:nvPr/>
        </p:nvSpPr>
        <p:spPr bwMode="auto">
          <a:xfrm>
            <a:off x="4355556" y="3846339"/>
            <a:ext cx="98616"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4980" name="Rectangle 173"/>
          <p:cNvSpPr>
            <a:spLocks noChangeArrowheads="1"/>
          </p:cNvSpPr>
          <p:nvPr/>
        </p:nvSpPr>
        <p:spPr bwMode="auto">
          <a:xfrm>
            <a:off x="5183929" y="4155347"/>
            <a:ext cx="98616"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4981" name="Rectangle 174"/>
          <p:cNvSpPr>
            <a:spLocks noChangeArrowheads="1"/>
          </p:cNvSpPr>
          <p:nvPr/>
        </p:nvSpPr>
        <p:spPr bwMode="auto">
          <a:xfrm>
            <a:off x="6454429" y="4793088"/>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4982" name="Rectangle 175"/>
          <p:cNvSpPr>
            <a:spLocks noChangeArrowheads="1"/>
          </p:cNvSpPr>
          <p:nvPr/>
        </p:nvSpPr>
        <p:spPr bwMode="auto">
          <a:xfrm>
            <a:off x="6038600" y="4579412"/>
            <a:ext cx="98616"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4983" name="Rectangle 176"/>
          <p:cNvSpPr>
            <a:spLocks noChangeArrowheads="1"/>
          </p:cNvSpPr>
          <p:nvPr/>
        </p:nvSpPr>
        <p:spPr bwMode="auto">
          <a:xfrm>
            <a:off x="5612907" y="4323001"/>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4984" name="Rectangle 177"/>
          <p:cNvSpPr>
            <a:spLocks noChangeArrowheads="1"/>
          </p:cNvSpPr>
          <p:nvPr/>
        </p:nvSpPr>
        <p:spPr bwMode="auto">
          <a:xfrm>
            <a:off x="6898201" y="5227015"/>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4985" name="Rectangle 178"/>
          <p:cNvSpPr>
            <a:spLocks noChangeArrowheads="1"/>
          </p:cNvSpPr>
          <p:nvPr/>
        </p:nvSpPr>
        <p:spPr bwMode="auto">
          <a:xfrm>
            <a:off x="7318962" y="5381520"/>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4986" name="Rectangle 179"/>
          <p:cNvSpPr>
            <a:spLocks noChangeArrowheads="1"/>
          </p:cNvSpPr>
          <p:nvPr/>
        </p:nvSpPr>
        <p:spPr bwMode="auto">
          <a:xfrm>
            <a:off x="7752871" y="5381520"/>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4987" name="Rectangle 180"/>
          <p:cNvSpPr>
            <a:spLocks noChangeArrowheads="1"/>
          </p:cNvSpPr>
          <p:nvPr/>
        </p:nvSpPr>
        <p:spPr bwMode="auto">
          <a:xfrm>
            <a:off x="3903566" y="3649099"/>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4988" name="Rectangle 181"/>
          <p:cNvSpPr>
            <a:spLocks noChangeArrowheads="1"/>
          </p:cNvSpPr>
          <p:nvPr/>
        </p:nvSpPr>
        <p:spPr bwMode="auto">
          <a:xfrm>
            <a:off x="3495954" y="3553767"/>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4989" name="Freeform 182"/>
          <p:cNvSpPr>
            <a:spLocks/>
          </p:cNvSpPr>
          <p:nvPr/>
        </p:nvSpPr>
        <p:spPr bwMode="auto">
          <a:xfrm>
            <a:off x="1063430" y="2271709"/>
            <a:ext cx="341868" cy="420778"/>
          </a:xfrm>
          <a:custGeom>
            <a:avLst/>
            <a:gdLst>
              <a:gd name="T0" fmla="*/ 2147483647 w 234"/>
              <a:gd name="T1" fmla="*/ 0 h 256"/>
              <a:gd name="T2" fmla="*/ 0 w 234"/>
              <a:gd name="T3" fmla="*/ 2147483647 h 256"/>
              <a:gd name="T4" fmla="*/ 2147483647 w 234"/>
              <a:gd name="T5" fmla="*/ 2147483647 h 256"/>
              <a:gd name="T6" fmla="*/ 2147483647 w 234"/>
              <a:gd name="T7" fmla="*/ 2147483647 h 256"/>
              <a:gd name="T8" fmla="*/ 2147483647 w 234"/>
              <a:gd name="T9" fmla="*/ 0 h 256"/>
              <a:gd name="T10" fmla="*/ 0 60000 65536"/>
              <a:gd name="T11" fmla="*/ 0 60000 65536"/>
              <a:gd name="T12" fmla="*/ 0 60000 65536"/>
              <a:gd name="T13" fmla="*/ 0 60000 65536"/>
              <a:gd name="T14" fmla="*/ 0 60000 65536"/>
              <a:gd name="T15" fmla="*/ 0 w 234"/>
              <a:gd name="T16" fmla="*/ 0 h 256"/>
              <a:gd name="T17" fmla="*/ 234 w 234"/>
              <a:gd name="T18" fmla="*/ 256 h 256"/>
            </a:gdLst>
            <a:ahLst/>
            <a:cxnLst>
              <a:cxn ang="T10">
                <a:pos x="T0" y="T1"/>
              </a:cxn>
              <a:cxn ang="T11">
                <a:pos x="T2" y="T3"/>
              </a:cxn>
              <a:cxn ang="T12">
                <a:pos x="T4" y="T5"/>
              </a:cxn>
              <a:cxn ang="T13">
                <a:pos x="T6" y="T7"/>
              </a:cxn>
              <a:cxn ang="T14">
                <a:pos x="T8" y="T9"/>
              </a:cxn>
            </a:cxnLst>
            <a:rect l="T15" t="T16" r="T17" b="T18"/>
            <a:pathLst>
              <a:path w="234" h="256">
                <a:moveTo>
                  <a:pt x="18" y="0"/>
                </a:moveTo>
                <a:lnTo>
                  <a:pt x="0" y="16"/>
                </a:lnTo>
                <a:lnTo>
                  <a:pt x="216" y="256"/>
                </a:lnTo>
                <a:lnTo>
                  <a:pt x="234" y="240"/>
                </a:lnTo>
                <a:lnTo>
                  <a:pt x="18" y="0"/>
                </a:lnTo>
                <a:close/>
              </a:path>
            </a:pathLst>
          </a:custGeom>
          <a:solidFill>
            <a:schemeClr val="accent5">
              <a:lumMod val="75000"/>
            </a:schemeClr>
          </a:solidFill>
          <a:ln w="9525">
            <a:solidFill>
              <a:schemeClr val="tx1"/>
            </a:solidFill>
            <a:round/>
            <a:headEnd/>
            <a:tailEnd/>
          </a:ln>
        </p:spPr>
        <p:txBody>
          <a:bodyPr/>
          <a:lstStyle/>
          <a:p>
            <a:endParaRPr lang="es-AR"/>
          </a:p>
        </p:txBody>
      </p:sp>
      <p:sp>
        <p:nvSpPr>
          <p:cNvPr id="34990" name="Freeform 183"/>
          <p:cNvSpPr>
            <a:spLocks/>
          </p:cNvSpPr>
          <p:nvPr/>
        </p:nvSpPr>
        <p:spPr bwMode="auto">
          <a:xfrm>
            <a:off x="1393793" y="2672763"/>
            <a:ext cx="427335" cy="1275482"/>
          </a:xfrm>
          <a:custGeom>
            <a:avLst/>
            <a:gdLst>
              <a:gd name="T0" fmla="*/ 2147483647 w 292"/>
              <a:gd name="T1" fmla="*/ 0 h 776"/>
              <a:gd name="T2" fmla="*/ 0 w 292"/>
              <a:gd name="T3" fmla="*/ 2147483647 h 776"/>
              <a:gd name="T4" fmla="*/ 2147483647 w 292"/>
              <a:gd name="T5" fmla="*/ 2147483647 h 776"/>
              <a:gd name="T6" fmla="*/ 2147483647 w 292"/>
              <a:gd name="T7" fmla="*/ 2147483647 h 776"/>
              <a:gd name="T8" fmla="*/ 2147483647 w 292"/>
              <a:gd name="T9" fmla="*/ 0 h 776"/>
              <a:gd name="T10" fmla="*/ 0 60000 65536"/>
              <a:gd name="T11" fmla="*/ 0 60000 65536"/>
              <a:gd name="T12" fmla="*/ 0 60000 65536"/>
              <a:gd name="T13" fmla="*/ 0 60000 65536"/>
              <a:gd name="T14" fmla="*/ 0 60000 65536"/>
              <a:gd name="T15" fmla="*/ 0 w 292"/>
              <a:gd name="T16" fmla="*/ 0 h 776"/>
              <a:gd name="T17" fmla="*/ 292 w 292"/>
              <a:gd name="T18" fmla="*/ 776 h 776"/>
            </a:gdLst>
            <a:ahLst/>
            <a:cxnLst>
              <a:cxn ang="T10">
                <a:pos x="T0" y="T1"/>
              </a:cxn>
              <a:cxn ang="T11">
                <a:pos x="T2" y="T3"/>
              </a:cxn>
              <a:cxn ang="T12">
                <a:pos x="T4" y="T5"/>
              </a:cxn>
              <a:cxn ang="T13">
                <a:pos x="T6" y="T7"/>
              </a:cxn>
              <a:cxn ang="T14">
                <a:pos x="T8" y="T9"/>
              </a:cxn>
            </a:cxnLst>
            <a:rect l="T15" t="T16" r="T17" b="T18"/>
            <a:pathLst>
              <a:path w="292" h="776">
                <a:moveTo>
                  <a:pt x="22" y="0"/>
                </a:moveTo>
                <a:lnTo>
                  <a:pt x="0" y="8"/>
                </a:lnTo>
                <a:lnTo>
                  <a:pt x="270" y="776"/>
                </a:lnTo>
                <a:lnTo>
                  <a:pt x="292" y="768"/>
                </a:lnTo>
                <a:lnTo>
                  <a:pt x="22" y="0"/>
                </a:lnTo>
                <a:close/>
              </a:path>
            </a:pathLst>
          </a:custGeom>
          <a:solidFill>
            <a:schemeClr val="accent5">
              <a:lumMod val="75000"/>
            </a:schemeClr>
          </a:solidFill>
          <a:ln w="9525">
            <a:solidFill>
              <a:schemeClr val="tx1"/>
            </a:solidFill>
            <a:round/>
            <a:headEnd/>
            <a:tailEnd/>
          </a:ln>
        </p:spPr>
        <p:txBody>
          <a:bodyPr/>
          <a:lstStyle/>
          <a:p>
            <a:endParaRPr lang="es-AR"/>
          </a:p>
        </p:txBody>
      </p:sp>
      <p:sp>
        <p:nvSpPr>
          <p:cNvPr id="34991" name="Freeform 184"/>
          <p:cNvSpPr>
            <a:spLocks/>
          </p:cNvSpPr>
          <p:nvPr/>
        </p:nvSpPr>
        <p:spPr bwMode="auto">
          <a:xfrm>
            <a:off x="1775108" y="3611295"/>
            <a:ext cx="415830" cy="346812"/>
          </a:xfrm>
          <a:custGeom>
            <a:avLst/>
            <a:gdLst>
              <a:gd name="T0" fmla="*/ 0 w 284"/>
              <a:gd name="T1" fmla="*/ 2147483647 h 211"/>
              <a:gd name="T2" fmla="*/ 2147483647 w 284"/>
              <a:gd name="T3" fmla="*/ 2147483647 h 211"/>
              <a:gd name="T4" fmla="*/ 2147483647 w 284"/>
              <a:gd name="T5" fmla="*/ 2147483647 h 211"/>
              <a:gd name="T6" fmla="*/ 2147483647 w 284"/>
              <a:gd name="T7" fmla="*/ 0 h 211"/>
              <a:gd name="T8" fmla="*/ 0 w 284"/>
              <a:gd name="T9" fmla="*/ 2147483647 h 211"/>
              <a:gd name="T10" fmla="*/ 0 60000 65536"/>
              <a:gd name="T11" fmla="*/ 0 60000 65536"/>
              <a:gd name="T12" fmla="*/ 0 60000 65536"/>
              <a:gd name="T13" fmla="*/ 0 60000 65536"/>
              <a:gd name="T14" fmla="*/ 0 60000 65536"/>
              <a:gd name="T15" fmla="*/ 0 w 284"/>
              <a:gd name="T16" fmla="*/ 0 h 211"/>
              <a:gd name="T17" fmla="*/ 284 w 284"/>
              <a:gd name="T18" fmla="*/ 211 h 211"/>
            </a:gdLst>
            <a:ahLst/>
            <a:cxnLst>
              <a:cxn ang="T10">
                <a:pos x="T0" y="T1"/>
              </a:cxn>
              <a:cxn ang="T11">
                <a:pos x="T2" y="T3"/>
              </a:cxn>
              <a:cxn ang="T12">
                <a:pos x="T4" y="T5"/>
              </a:cxn>
              <a:cxn ang="T13">
                <a:pos x="T6" y="T7"/>
              </a:cxn>
              <a:cxn ang="T14">
                <a:pos x="T8" y="T9"/>
              </a:cxn>
            </a:cxnLst>
            <a:rect l="T15" t="T16" r="T17" b="T18"/>
            <a:pathLst>
              <a:path w="284" h="211">
                <a:moveTo>
                  <a:pt x="0" y="192"/>
                </a:moveTo>
                <a:lnTo>
                  <a:pt x="14" y="211"/>
                </a:lnTo>
                <a:lnTo>
                  <a:pt x="284" y="19"/>
                </a:lnTo>
                <a:lnTo>
                  <a:pt x="270" y="0"/>
                </a:lnTo>
                <a:lnTo>
                  <a:pt x="0" y="192"/>
                </a:lnTo>
                <a:close/>
              </a:path>
            </a:pathLst>
          </a:custGeom>
          <a:solidFill>
            <a:schemeClr val="accent5">
              <a:lumMod val="75000"/>
            </a:schemeClr>
          </a:solidFill>
          <a:ln w="9525">
            <a:solidFill>
              <a:schemeClr val="tx1"/>
            </a:solidFill>
            <a:round/>
            <a:headEnd/>
            <a:tailEnd/>
          </a:ln>
        </p:spPr>
        <p:txBody>
          <a:bodyPr/>
          <a:lstStyle/>
          <a:p>
            <a:endParaRPr lang="es-AR"/>
          </a:p>
        </p:txBody>
      </p:sp>
      <p:sp>
        <p:nvSpPr>
          <p:cNvPr id="34992" name="Freeform 186"/>
          <p:cNvSpPr>
            <a:spLocks/>
          </p:cNvSpPr>
          <p:nvPr/>
        </p:nvSpPr>
        <p:spPr bwMode="auto">
          <a:xfrm>
            <a:off x="2651145" y="3371320"/>
            <a:ext cx="1347750" cy="353387"/>
          </a:xfrm>
          <a:custGeom>
            <a:avLst/>
            <a:gdLst>
              <a:gd name="T0" fmla="*/ 2147483647 w 923"/>
              <a:gd name="T1" fmla="*/ 0 h 215"/>
              <a:gd name="T2" fmla="*/ 0 w 923"/>
              <a:gd name="T3" fmla="*/ 2147483647 h 215"/>
              <a:gd name="T4" fmla="*/ 2147483647 w 923"/>
              <a:gd name="T5" fmla="*/ 2147483647 h 215"/>
              <a:gd name="T6" fmla="*/ 2147483647 w 923"/>
              <a:gd name="T7" fmla="*/ 2147483647 h 215"/>
              <a:gd name="T8" fmla="*/ 2147483647 w 923"/>
              <a:gd name="T9" fmla="*/ 0 h 215"/>
              <a:gd name="T10" fmla="*/ 0 60000 65536"/>
              <a:gd name="T11" fmla="*/ 0 60000 65536"/>
              <a:gd name="T12" fmla="*/ 0 60000 65536"/>
              <a:gd name="T13" fmla="*/ 0 60000 65536"/>
              <a:gd name="T14" fmla="*/ 0 60000 65536"/>
              <a:gd name="T15" fmla="*/ 0 w 923"/>
              <a:gd name="T16" fmla="*/ 0 h 215"/>
              <a:gd name="T17" fmla="*/ 923 w 923"/>
              <a:gd name="T18" fmla="*/ 215 h 215"/>
            </a:gdLst>
            <a:ahLst/>
            <a:cxnLst>
              <a:cxn ang="T10">
                <a:pos x="T0" y="T1"/>
              </a:cxn>
              <a:cxn ang="T11">
                <a:pos x="T2" y="T3"/>
              </a:cxn>
              <a:cxn ang="T12">
                <a:pos x="T4" y="T5"/>
              </a:cxn>
              <a:cxn ang="T13">
                <a:pos x="T6" y="T7"/>
              </a:cxn>
              <a:cxn ang="T14">
                <a:pos x="T8" y="T9"/>
              </a:cxn>
            </a:cxnLst>
            <a:rect l="T15" t="T16" r="T17" b="T18"/>
            <a:pathLst>
              <a:path w="923" h="215">
                <a:moveTo>
                  <a:pt x="5" y="0"/>
                </a:moveTo>
                <a:lnTo>
                  <a:pt x="0" y="23"/>
                </a:lnTo>
                <a:lnTo>
                  <a:pt x="918" y="215"/>
                </a:lnTo>
                <a:lnTo>
                  <a:pt x="923" y="192"/>
                </a:lnTo>
                <a:lnTo>
                  <a:pt x="5" y="0"/>
                </a:lnTo>
                <a:close/>
              </a:path>
            </a:pathLst>
          </a:custGeom>
          <a:solidFill>
            <a:schemeClr val="accent5">
              <a:lumMod val="75000"/>
            </a:schemeClr>
          </a:solidFill>
          <a:ln w="9525">
            <a:solidFill>
              <a:schemeClr val="tx1"/>
            </a:solidFill>
            <a:round/>
            <a:headEnd/>
            <a:tailEnd/>
          </a:ln>
        </p:spPr>
        <p:txBody>
          <a:bodyPr/>
          <a:lstStyle/>
          <a:p>
            <a:endParaRPr lang="es-AR" dirty="0"/>
          </a:p>
        </p:txBody>
      </p:sp>
      <p:sp>
        <p:nvSpPr>
          <p:cNvPr id="34993" name="Freeform 187"/>
          <p:cNvSpPr>
            <a:spLocks/>
          </p:cNvSpPr>
          <p:nvPr/>
        </p:nvSpPr>
        <p:spPr bwMode="auto">
          <a:xfrm>
            <a:off x="3989033" y="3696766"/>
            <a:ext cx="405969" cy="193952"/>
          </a:xfrm>
          <a:custGeom>
            <a:avLst/>
            <a:gdLst>
              <a:gd name="T0" fmla="*/ 2147483647 w 278"/>
              <a:gd name="T1" fmla="*/ 0 h 118"/>
              <a:gd name="T2" fmla="*/ 0 w 278"/>
              <a:gd name="T3" fmla="*/ 2147483647 h 118"/>
              <a:gd name="T4" fmla="*/ 2147483647 w 278"/>
              <a:gd name="T5" fmla="*/ 2147483647 h 118"/>
              <a:gd name="T6" fmla="*/ 2147483647 w 278"/>
              <a:gd name="T7" fmla="*/ 2147483647 h 118"/>
              <a:gd name="T8" fmla="*/ 2147483647 w 278"/>
              <a:gd name="T9" fmla="*/ 0 h 118"/>
              <a:gd name="T10" fmla="*/ 0 60000 65536"/>
              <a:gd name="T11" fmla="*/ 0 60000 65536"/>
              <a:gd name="T12" fmla="*/ 0 60000 65536"/>
              <a:gd name="T13" fmla="*/ 0 60000 65536"/>
              <a:gd name="T14" fmla="*/ 0 60000 65536"/>
              <a:gd name="T15" fmla="*/ 0 w 278"/>
              <a:gd name="T16" fmla="*/ 0 h 118"/>
              <a:gd name="T17" fmla="*/ 278 w 278"/>
              <a:gd name="T18" fmla="*/ 118 h 118"/>
            </a:gdLst>
            <a:ahLst/>
            <a:cxnLst>
              <a:cxn ang="T10">
                <a:pos x="T0" y="T1"/>
              </a:cxn>
              <a:cxn ang="T11">
                <a:pos x="T2" y="T3"/>
              </a:cxn>
              <a:cxn ang="T12">
                <a:pos x="T4" y="T5"/>
              </a:cxn>
              <a:cxn ang="T13">
                <a:pos x="T6" y="T7"/>
              </a:cxn>
              <a:cxn ang="T14">
                <a:pos x="T8" y="T9"/>
              </a:cxn>
            </a:cxnLst>
            <a:rect l="T15" t="T16" r="T17" b="T18"/>
            <a:pathLst>
              <a:path w="278" h="118">
                <a:moveTo>
                  <a:pt x="8" y="0"/>
                </a:moveTo>
                <a:lnTo>
                  <a:pt x="0" y="22"/>
                </a:lnTo>
                <a:lnTo>
                  <a:pt x="270" y="118"/>
                </a:lnTo>
                <a:lnTo>
                  <a:pt x="278" y="96"/>
                </a:lnTo>
                <a:lnTo>
                  <a:pt x="8" y="0"/>
                </a:lnTo>
                <a:close/>
              </a:path>
            </a:pathLst>
          </a:custGeom>
          <a:solidFill>
            <a:schemeClr val="accent5">
              <a:lumMod val="75000"/>
            </a:schemeClr>
          </a:solidFill>
          <a:ln w="9525">
            <a:solidFill>
              <a:schemeClr val="tx1"/>
            </a:solidFill>
            <a:round/>
            <a:headEnd/>
            <a:tailEnd/>
          </a:ln>
        </p:spPr>
        <p:txBody>
          <a:bodyPr/>
          <a:lstStyle/>
          <a:p>
            <a:endParaRPr lang="es-AR"/>
          </a:p>
        </p:txBody>
      </p:sp>
      <p:sp>
        <p:nvSpPr>
          <p:cNvPr id="34994" name="Freeform 188"/>
          <p:cNvSpPr>
            <a:spLocks/>
          </p:cNvSpPr>
          <p:nvPr/>
        </p:nvSpPr>
        <p:spPr bwMode="auto">
          <a:xfrm>
            <a:off x="4380209" y="3862775"/>
            <a:ext cx="479930" cy="374755"/>
          </a:xfrm>
          <a:custGeom>
            <a:avLst/>
            <a:gdLst>
              <a:gd name="T0" fmla="*/ 2147483647 w 328"/>
              <a:gd name="T1" fmla="*/ 0 h 228"/>
              <a:gd name="T2" fmla="*/ 0 w 328"/>
              <a:gd name="T3" fmla="*/ 2147483647 h 228"/>
              <a:gd name="T4" fmla="*/ 2147483647 w 328"/>
              <a:gd name="T5" fmla="*/ 2147483647 h 228"/>
              <a:gd name="T6" fmla="*/ 2147483647 w 328"/>
              <a:gd name="T7" fmla="*/ 2147483647 h 228"/>
              <a:gd name="T8" fmla="*/ 2147483647 w 328"/>
              <a:gd name="T9" fmla="*/ 0 h 228"/>
              <a:gd name="T10" fmla="*/ 0 60000 65536"/>
              <a:gd name="T11" fmla="*/ 0 60000 65536"/>
              <a:gd name="T12" fmla="*/ 0 60000 65536"/>
              <a:gd name="T13" fmla="*/ 0 60000 65536"/>
              <a:gd name="T14" fmla="*/ 0 60000 65536"/>
              <a:gd name="T15" fmla="*/ 0 w 328"/>
              <a:gd name="T16" fmla="*/ 0 h 228"/>
              <a:gd name="T17" fmla="*/ 328 w 328"/>
              <a:gd name="T18" fmla="*/ 228 h 228"/>
            </a:gdLst>
            <a:ahLst/>
            <a:cxnLst>
              <a:cxn ang="T10">
                <a:pos x="T0" y="T1"/>
              </a:cxn>
              <a:cxn ang="T11">
                <a:pos x="T2" y="T3"/>
              </a:cxn>
              <a:cxn ang="T12">
                <a:pos x="T4" y="T5"/>
              </a:cxn>
              <a:cxn ang="T13">
                <a:pos x="T6" y="T7"/>
              </a:cxn>
              <a:cxn ang="T14">
                <a:pos x="T8" y="T9"/>
              </a:cxn>
            </a:cxnLst>
            <a:rect l="T15" t="T16" r="T17" b="T18"/>
            <a:pathLst>
              <a:path w="328" h="228">
                <a:moveTo>
                  <a:pt x="13" y="0"/>
                </a:moveTo>
                <a:lnTo>
                  <a:pt x="0" y="20"/>
                </a:lnTo>
                <a:lnTo>
                  <a:pt x="315" y="228"/>
                </a:lnTo>
                <a:lnTo>
                  <a:pt x="328" y="208"/>
                </a:lnTo>
                <a:lnTo>
                  <a:pt x="13" y="0"/>
                </a:lnTo>
                <a:close/>
              </a:path>
            </a:pathLst>
          </a:custGeom>
          <a:solidFill>
            <a:schemeClr val="accent5">
              <a:lumMod val="75000"/>
            </a:schemeClr>
          </a:solidFill>
          <a:ln w="9525">
            <a:solidFill>
              <a:schemeClr val="tx1"/>
            </a:solidFill>
            <a:round/>
            <a:headEnd/>
            <a:tailEnd/>
          </a:ln>
        </p:spPr>
        <p:txBody>
          <a:bodyPr/>
          <a:lstStyle/>
          <a:p>
            <a:endParaRPr lang="es-AR"/>
          </a:p>
        </p:txBody>
      </p:sp>
      <p:sp>
        <p:nvSpPr>
          <p:cNvPr id="34995" name="Rectangle 189"/>
          <p:cNvSpPr>
            <a:spLocks noChangeArrowheads="1"/>
          </p:cNvSpPr>
          <p:nvPr/>
        </p:nvSpPr>
        <p:spPr bwMode="auto">
          <a:xfrm>
            <a:off x="4863427" y="4184933"/>
            <a:ext cx="394463" cy="39448"/>
          </a:xfrm>
          <a:prstGeom prst="rect">
            <a:avLst/>
          </a:prstGeom>
          <a:solidFill>
            <a:schemeClr val="accent5">
              <a:lumMod val="75000"/>
            </a:schemeClr>
          </a:solidFill>
          <a:ln w="9525">
            <a:solidFill>
              <a:schemeClr val="tx1"/>
            </a:solidFill>
            <a:miter lim="800000"/>
            <a:headEnd/>
            <a:tailEnd/>
          </a:ln>
        </p:spPr>
        <p:txBody>
          <a:bodyPr/>
          <a:lstStyle/>
          <a:p>
            <a:endParaRPr lang="en-US">
              <a:latin typeface="Calibri" pitchFamily="34" charset="0"/>
            </a:endParaRPr>
          </a:p>
        </p:txBody>
      </p:sp>
      <p:sp>
        <p:nvSpPr>
          <p:cNvPr id="34996" name="Freeform 190"/>
          <p:cNvSpPr>
            <a:spLocks/>
          </p:cNvSpPr>
          <p:nvPr/>
        </p:nvSpPr>
        <p:spPr bwMode="auto">
          <a:xfrm>
            <a:off x="5251316" y="4186577"/>
            <a:ext cx="405969" cy="193952"/>
          </a:xfrm>
          <a:custGeom>
            <a:avLst/>
            <a:gdLst>
              <a:gd name="T0" fmla="*/ 2147483647 w 278"/>
              <a:gd name="T1" fmla="*/ 0 h 118"/>
              <a:gd name="T2" fmla="*/ 0 w 278"/>
              <a:gd name="T3" fmla="*/ 2147483647 h 118"/>
              <a:gd name="T4" fmla="*/ 2147483647 w 278"/>
              <a:gd name="T5" fmla="*/ 2147483647 h 118"/>
              <a:gd name="T6" fmla="*/ 2147483647 w 278"/>
              <a:gd name="T7" fmla="*/ 2147483647 h 118"/>
              <a:gd name="T8" fmla="*/ 2147483647 w 278"/>
              <a:gd name="T9" fmla="*/ 0 h 118"/>
              <a:gd name="T10" fmla="*/ 0 60000 65536"/>
              <a:gd name="T11" fmla="*/ 0 60000 65536"/>
              <a:gd name="T12" fmla="*/ 0 60000 65536"/>
              <a:gd name="T13" fmla="*/ 0 60000 65536"/>
              <a:gd name="T14" fmla="*/ 0 60000 65536"/>
              <a:gd name="T15" fmla="*/ 0 w 278"/>
              <a:gd name="T16" fmla="*/ 0 h 118"/>
              <a:gd name="T17" fmla="*/ 278 w 278"/>
              <a:gd name="T18" fmla="*/ 118 h 118"/>
            </a:gdLst>
            <a:ahLst/>
            <a:cxnLst>
              <a:cxn ang="T10">
                <a:pos x="T0" y="T1"/>
              </a:cxn>
              <a:cxn ang="T11">
                <a:pos x="T2" y="T3"/>
              </a:cxn>
              <a:cxn ang="T12">
                <a:pos x="T4" y="T5"/>
              </a:cxn>
              <a:cxn ang="T13">
                <a:pos x="T6" y="T7"/>
              </a:cxn>
              <a:cxn ang="T14">
                <a:pos x="T8" y="T9"/>
              </a:cxn>
            </a:cxnLst>
            <a:rect l="T15" t="T16" r="T17" b="T18"/>
            <a:pathLst>
              <a:path w="278" h="118">
                <a:moveTo>
                  <a:pt x="8" y="0"/>
                </a:moveTo>
                <a:lnTo>
                  <a:pt x="0" y="22"/>
                </a:lnTo>
                <a:lnTo>
                  <a:pt x="270" y="118"/>
                </a:lnTo>
                <a:lnTo>
                  <a:pt x="278" y="96"/>
                </a:lnTo>
                <a:lnTo>
                  <a:pt x="8" y="0"/>
                </a:lnTo>
                <a:close/>
              </a:path>
            </a:pathLst>
          </a:custGeom>
          <a:solidFill>
            <a:schemeClr val="accent5">
              <a:lumMod val="75000"/>
            </a:schemeClr>
          </a:solidFill>
          <a:ln w="9525">
            <a:solidFill>
              <a:schemeClr val="tx1"/>
            </a:solidFill>
            <a:round/>
            <a:headEnd/>
            <a:tailEnd/>
          </a:ln>
        </p:spPr>
        <p:txBody>
          <a:bodyPr/>
          <a:lstStyle/>
          <a:p>
            <a:endParaRPr lang="es-AR"/>
          </a:p>
        </p:txBody>
      </p:sp>
      <p:sp>
        <p:nvSpPr>
          <p:cNvPr id="34997" name="Freeform 191"/>
          <p:cNvSpPr>
            <a:spLocks/>
          </p:cNvSpPr>
          <p:nvPr/>
        </p:nvSpPr>
        <p:spPr bwMode="auto">
          <a:xfrm>
            <a:off x="5683583" y="4372311"/>
            <a:ext cx="410899" cy="271205"/>
          </a:xfrm>
          <a:custGeom>
            <a:avLst/>
            <a:gdLst>
              <a:gd name="T0" fmla="*/ 2147483647 w 281"/>
              <a:gd name="T1" fmla="*/ 0 h 165"/>
              <a:gd name="T2" fmla="*/ 0 w 281"/>
              <a:gd name="T3" fmla="*/ 2147483647 h 165"/>
              <a:gd name="T4" fmla="*/ 2147483647 w 281"/>
              <a:gd name="T5" fmla="*/ 2147483647 h 165"/>
              <a:gd name="T6" fmla="*/ 2147483647 w 281"/>
              <a:gd name="T7" fmla="*/ 2147483647 h 165"/>
              <a:gd name="T8" fmla="*/ 2147483647 w 281"/>
              <a:gd name="T9" fmla="*/ 0 h 165"/>
              <a:gd name="T10" fmla="*/ 0 60000 65536"/>
              <a:gd name="T11" fmla="*/ 0 60000 65536"/>
              <a:gd name="T12" fmla="*/ 0 60000 65536"/>
              <a:gd name="T13" fmla="*/ 0 60000 65536"/>
              <a:gd name="T14" fmla="*/ 0 60000 65536"/>
              <a:gd name="T15" fmla="*/ 0 w 281"/>
              <a:gd name="T16" fmla="*/ 0 h 165"/>
              <a:gd name="T17" fmla="*/ 281 w 281"/>
              <a:gd name="T18" fmla="*/ 165 h 165"/>
            </a:gdLst>
            <a:ahLst/>
            <a:cxnLst>
              <a:cxn ang="T10">
                <a:pos x="T0" y="T1"/>
              </a:cxn>
              <a:cxn ang="T11">
                <a:pos x="T2" y="T3"/>
              </a:cxn>
              <a:cxn ang="T12">
                <a:pos x="T4" y="T5"/>
              </a:cxn>
              <a:cxn ang="T13">
                <a:pos x="T6" y="T7"/>
              </a:cxn>
              <a:cxn ang="T14">
                <a:pos x="T8" y="T9"/>
              </a:cxn>
            </a:cxnLst>
            <a:rect l="T15" t="T16" r="T17" b="T18"/>
            <a:pathLst>
              <a:path w="281" h="165">
                <a:moveTo>
                  <a:pt x="11" y="0"/>
                </a:moveTo>
                <a:lnTo>
                  <a:pt x="0" y="21"/>
                </a:lnTo>
                <a:lnTo>
                  <a:pt x="270" y="165"/>
                </a:lnTo>
                <a:lnTo>
                  <a:pt x="281" y="144"/>
                </a:lnTo>
                <a:lnTo>
                  <a:pt x="11" y="0"/>
                </a:lnTo>
                <a:close/>
              </a:path>
            </a:pathLst>
          </a:custGeom>
          <a:solidFill>
            <a:schemeClr val="accent5">
              <a:lumMod val="75000"/>
            </a:schemeClr>
          </a:solidFill>
          <a:ln w="9525">
            <a:solidFill>
              <a:schemeClr val="tx1"/>
            </a:solidFill>
            <a:round/>
            <a:headEnd/>
            <a:tailEnd/>
          </a:ln>
        </p:spPr>
        <p:txBody>
          <a:bodyPr/>
          <a:lstStyle/>
          <a:p>
            <a:endParaRPr lang="es-AR"/>
          </a:p>
        </p:txBody>
      </p:sp>
      <p:sp>
        <p:nvSpPr>
          <p:cNvPr id="34998" name="Freeform 192"/>
          <p:cNvSpPr>
            <a:spLocks/>
          </p:cNvSpPr>
          <p:nvPr/>
        </p:nvSpPr>
        <p:spPr bwMode="auto">
          <a:xfrm>
            <a:off x="6119135" y="4633654"/>
            <a:ext cx="405969" cy="193952"/>
          </a:xfrm>
          <a:custGeom>
            <a:avLst/>
            <a:gdLst>
              <a:gd name="T0" fmla="*/ 2147483647 w 278"/>
              <a:gd name="T1" fmla="*/ 0 h 118"/>
              <a:gd name="T2" fmla="*/ 0 w 278"/>
              <a:gd name="T3" fmla="*/ 2147483647 h 118"/>
              <a:gd name="T4" fmla="*/ 2147483647 w 278"/>
              <a:gd name="T5" fmla="*/ 2147483647 h 118"/>
              <a:gd name="T6" fmla="*/ 2147483647 w 278"/>
              <a:gd name="T7" fmla="*/ 2147483647 h 118"/>
              <a:gd name="T8" fmla="*/ 2147483647 w 278"/>
              <a:gd name="T9" fmla="*/ 0 h 118"/>
              <a:gd name="T10" fmla="*/ 0 60000 65536"/>
              <a:gd name="T11" fmla="*/ 0 60000 65536"/>
              <a:gd name="T12" fmla="*/ 0 60000 65536"/>
              <a:gd name="T13" fmla="*/ 0 60000 65536"/>
              <a:gd name="T14" fmla="*/ 0 60000 65536"/>
              <a:gd name="T15" fmla="*/ 0 w 278"/>
              <a:gd name="T16" fmla="*/ 0 h 118"/>
              <a:gd name="T17" fmla="*/ 278 w 278"/>
              <a:gd name="T18" fmla="*/ 118 h 118"/>
            </a:gdLst>
            <a:ahLst/>
            <a:cxnLst>
              <a:cxn ang="T10">
                <a:pos x="T0" y="T1"/>
              </a:cxn>
              <a:cxn ang="T11">
                <a:pos x="T2" y="T3"/>
              </a:cxn>
              <a:cxn ang="T12">
                <a:pos x="T4" y="T5"/>
              </a:cxn>
              <a:cxn ang="T13">
                <a:pos x="T6" y="T7"/>
              </a:cxn>
              <a:cxn ang="T14">
                <a:pos x="T8" y="T9"/>
              </a:cxn>
            </a:cxnLst>
            <a:rect l="T15" t="T16" r="T17" b="T18"/>
            <a:pathLst>
              <a:path w="278" h="118">
                <a:moveTo>
                  <a:pt x="8" y="0"/>
                </a:moveTo>
                <a:lnTo>
                  <a:pt x="0" y="22"/>
                </a:lnTo>
                <a:lnTo>
                  <a:pt x="270" y="118"/>
                </a:lnTo>
                <a:lnTo>
                  <a:pt x="278" y="96"/>
                </a:lnTo>
                <a:lnTo>
                  <a:pt x="8" y="0"/>
                </a:lnTo>
                <a:close/>
              </a:path>
            </a:pathLst>
          </a:custGeom>
          <a:solidFill>
            <a:schemeClr val="accent5">
              <a:lumMod val="75000"/>
            </a:schemeClr>
          </a:solidFill>
          <a:ln w="9525">
            <a:solidFill>
              <a:schemeClr val="tx1"/>
            </a:solidFill>
            <a:round/>
            <a:headEnd/>
            <a:tailEnd/>
          </a:ln>
        </p:spPr>
        <p:txBody>
          <a:bodyPr/>
          <a:lstStyle/>
          <a:p>
            <a:endParaRPr lang="es-AR"/>
          </a:p>
        </p:txBody>
      </p:sp>
      <p:sp>
        <p:nvSpPr>
          <p:cNvPr id="34999" name="Freeform 193"/>
          <p:cNvSpPr>
            <a:spLocks/>
          </p:cNvSpPr>
          <p:nvPr/>
        </p:nvSpPr>
        <p:spPr bwMode="auto">
          <a:xfrm>
            <a:off x="6507024" y="4834181"/>
            <a:ext cx="419118" cy="424065"/>
          </a:xfrm>
          <a:custGeom>
            <a:avLst/>
            <a:gdLst>
              <a:gd name="T0" fmla="*/ 2147483647 w 286"/>
              <a:gd name="T1" fmla="*/ 0 h 258"/>
              <a:gd name="T2" fmla="*/ 0 w 286"/>
              <a:gd name="T3" fmla="*/ 2147483647 h 258"/>
              <a:gd name="T4" fmla="*/ 2147483647 w 286"/>
              <a:gd name="T5" fmla="*/ 2147483647 h 258"/>
              <a:gd name="T6" fmla="*/ 2147483647 w 286"/>
              <a:gd name="T7" fmla="*/ 2147483647 h 258"/>
              <a:gd name="T8" fmla="*/ 2147483647 w 286"/>
              <a:gd name="T9" fmla="*/ 0 h 258"/>
              <a:gd name="T10" fmla="*/ 0 60000 65536"/>
              <a:gd name="T11" fmla="*/ 0 60000 65536"/>
              <a:gd name="T12" fmla="*/ 0 60000 65536"/>
              <a:gd name="T13" fmla="*/ 0 60000 65536"/>
              <a:gd name="T14" fmla="*/ 0 60000 65536"/>
              <a:gd name="T15" fmla="*/ 0 w 286"/>
              <a:gd name="T16" fmla="*/ 0 h 258"/>
              <a:gd name="T17" fmla="*/ 286 w 286"/>
              <a:gd name="T18" fmla="*/ 258 h 258"/>
            </a:gdLst>
            <a:ahLst/>
            <a:cxnLst>
              <a:cxn ang="T10">
                <a:pos x="T0" y="T1"/>
              </a:cxn>
              <a:cxn ang="T11">
                <a:pos x="T2" y="T3"/>
              </a:cxn>
              <a:cxn ang="T12">
                <a:pos x="T4" y="T5"/>
              </a:cxn>
              <a:cxn ang="T13">
                <a:pos x="T6" y="T7"/>
              </a:cxn>
              <a:cxn ang="T14">
                <a:pos x="T8" y="T9"/>
              </a:cxn>
            </a:cxnLst>
            <a:rect l="T15" t="T16" r="T17" b="T18"/>
            <a:pathLst>
              <a:path w="286" h="258">
                <a:moveTo>
                  <a:pt x="16" y="0"/>
                </a:moveTo>
                <a:lnTo>
                  <a:pt x="0" y="18"/>
                </a:lnTo>
                <a:lnTo>
                  <a:pt x="270" y="258"/>
                </a:lnTo>
                <a:lnTo>
                  <a:pt x="286" y="240"/>
                </a:lnTo>
                <a:lnTo>
                  <a:pt x="16" y="0"/>
                </a:lnTo>
                <a:close/>
              </a:path>
            </a:pathLst>
          </a:custGeom>
          <a:solidFill>
            <a:schemeClr val="accent5">
              <a:lumMod val="75000"/>
            </a:schemeClr>
          </a:solidFill>
          <a:ln w="9525">
            <a:solidFill>
              <a:schemeClr val="tx1"/>
            </a:solidFill>
            <a:round/>
            <a:headEnd/>
            <a:tailEnd/>
          </a:ln>
        </p:spPr>
        <p:txBody>
          <a:bodyPr/>
          <a:lstStyle/>
          <a:p>
            <a:endParaRPr lang="es-AR"/>
          </a:p>
        </p:txBody>
      </p:sp>
      <p:sp>
        <p:nvSpPr>
          <p:cNvPr id="35000" name="Freeform 194"/>
          <p:cNvSpPr>
            <a:spLocks/>
          </p:cNvSpPr>
          <p:nvPr/>
        </p:nvSpPr>
        <p:spPr bwMode="auto">
          <a:xfrm>
            <a:off x="6973806" y="5258246"/>
            <a:ext cx="407612" cy="221894"/>
          </a:xfrm>
          <a:custGeom>
            <a:avLst/>
            <a:gdLst>
              <a:gd name="T0" fmla="*/ 2147483647 w 279"/>
              <a:gd name="T1" fmla="*/ 0 h 135"/>
              <a:gd name="T2" fmla="*/ 0 w 279"/>
              <a:gd name="T3" fmla="*/ 2147483647 h 135"/>
              <a:gd name="T4" fmla="*/ 2147483647 w 279"/>
              <a:gd name="T5" fmla="*/ 2147483647 h 135"/>
              <a:gd name="T6" fmla="*/ 2147483647 w 279"/>
              <a:gd name="T7" fmla="*/ 2147483647 h 135"/>
              <a:gd name="T8" fmla="*/ 2147483647 w 279"/>
              <a:gd name="T9" fmla="*/ 0 h 135"/>
              <a:gd name="T10" fmla="*/ 0 60000 65536"/>
              <a:gd name="T11" fmla="*/ 0 60000 65536"/>
              <a:gd name="T12" fmla="*/ 0 60000 65536"/>
              <a:gd name="T13" fmla="*/ 0 60000 65536"/>
              <a:gd name="T14" fmla="*/ 0 60000 65536"/>
              <a:gd name="T15" fmla="*/ 0 w 279"/>
              <a:gd name="T16" fmla="*/ 0 h 135"/>
              <a:gd name="T17" fmla="*/ 279 w 279"/>
              <a:gd name="T18" fmla="*/ 135 h 135"/>
            </a:gdLst>
            <a:ahLst/>
            <a:cxnLst>
              <a:cxn ang="T10">
                <a:pos x="T0" y="T1"/>
              </a:cxn>
              <a:cxn ang="T11">
                <a:pos x="T2" y="T3"/>
              </a:cxn>
              <a:cxn ang="T12">
                <a:pos x="T4" y="T5"/>
              </a:cxn>
              <a:cxn ang="T13">
                <a:pos x="T6" y="T7"/>
              </a:cxn>
              <a:cxn ang="T14">
                <a:pos x="T8" y="T9"/>
              </a:cxn>
            </a:cxnLst>
            <a:rect l="T15" t="T16" r="T17" b="T18"/>
            <a:pathLst>
              <a:path w="279" h="135">
                <a:moveTo>
                  <a:pt x="9" y="0"/>
                </a:moveTo>
                <a:lnTo>
                  <a:pt x="0" y="22"/>
                </a:lnTo>
                <a:lnTo>
                  <a:pt x="270" y="135"/>
                </a:lnTo>
                <a:lnTo>
                  <a:pt x="279" y="113"/>
                </a:lnTo>
                <a:lnTo>
                  <a:pt x="9" y="0"/>
                </a:lnTo>
                <a:close/>
              </a:path>
            </a:pathLst>
          </a:custGeom>
          <a:solidFill>
            <a:schemeClr val="accent5">
              <a:lumMod val="75000"/>
            </a:schemeClr>
          </a:solidFill>
          <a:ln w="9525">
            <a:solidFill>
              <a:schemeClr val="tx1"/>
            </a:solidFill>
            <a:round/>
            <a:headEnd/>
            <a:tailEnd/>
          </a:ln>
        </p:spPr>
        <p:txBody>
          <a:bodyPr/>
          <a:lstStyle/>
          <a:p>
            <a:endParaRPr lang="es-AR"/>
          </a:p>
        </p:txBody>
      </p:sp>
      <p:sp>
        <p:nvSpPr>
          <p:cNvPr id="35001" name="Rectangle 195"/>
          <p:cNvSpPr>
            <a:spLocks noChangeArrowheads="1"/>
          </p:cNvSpPr>
          <p:nvPr/>
        </p:nvSpPr>
        <p:spPr bwMode="auto">
          <a:xfrm>
            <a:off x="7387993" y="5420968"/>
            <a:ext cx="394463" cy="39448"/>
          </a:xfrm>
          <a:prstGeom prst="rect">
            <a:avLst/>
          </a:prstGeom>
          <a:solidFill>
            <a:schemeClr val="accent5">
              <a:lumMod val="75000"/>
            </a:schemeClr>
          </a:solidFill>
          <a:ln w="9525">
            <a:solidFill>
              <a:schemeClr val="tx1"/>
            </a:solidFill>
            <a:miter lim="800000"/>
            <a:headEnd/>
            <a:tailEnd/>
          </a:ln>
        </p:spPr>
        <p:txBody>
          <a:bodyPr/>
          <a:lstStyle/>
          <a:p>
            <a:endParaRPr lang="en-US">
              <a:latin typeface="Calibri" pitchFamily="34" charset="0"/>
            </a:endParaRPr>
          </a:p>
        </p:txBody>
      </p:sp>
      <p:sp>
        <p:nvSpPr>
          <p:cNvPr id="35002" name="Rectangle 196"/>
          <p:cNvSpPr>
            <a:spLocks noChangeArrowheads="1"/>
          </p:cNvSpPr>
          <p:nvPr/>
        </p:nvSpPr>
        <p:spPr bwMode="auto">
          <a:xfrm>
            <a:off x="986181" y="2209250"/>
            <a:ext cx="96972"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5003" name="Rectangle 197"/>
          <p:cNvSpPr>
            <a:spLocks noChangeArrowheads="1"/>
          </p:cNvSpPr>
          <p:nvPr/>
        </p:nvSpPr>
        <p:spPr bwMode="auto">
          <a:xfrm>
            <a:off x="1352703" y="2630028"/>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5004" name="Rectangle 198"/>
          <p:cNvSpPr>
            <a:spLocks noChangeArrowheads="1"/>
          </p:cNvSpPr>
          <p:nvPr/>
        </p:nvSpPr>
        <p:spPr bwMode="auto">
          <a:xfrm>
            <a:off x="1770177" y="3902223"/>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5005" name="Rectangle 199"/>
          <p:cNvSpPr>
            <a:spLocks noChangeArrowheads="1"/>
          </p:cNvSpPr>
          <p:nvPr/>
        </p:nvSpPr>
        <p:spPr bwMode="auto">
          <a:xfrm>
            <a:off x="2177789" y="3576778"/>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5006" name="Rectangle 200"/>
          <p:cNvSpPr>
            <a:spLocks noChangeArrowheads="1"/>
          </p:cNvSpPr>
          <p:nvPr/>
        </p:nvSpPr>
        <p:spPr bwMode="auto">
          <a:xfrm>
            <a:off x="2588688" y="3353240"/>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5007" name="Rectangle 201"/>
          <p:cNvSpPr>
            <a:spLocks noChangeArrowheads="1"/>
          </p:cNvSpPr>
          <p:nvPr/>
        </p:nvSpPr>
        <p:spPr bwMode="auto">
          <a:xfrm>
            <a:off x="4763168" y="4168497"/>
            <a:ext cx="98616"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5008" name="Rectangle 202"/>
          <p:cNvSpPr>
            <a:spLocks noChangeArrowheads="1"/>
          </p:cNvSpPr>
          <p:nvPr/>
        </p:nvSpPr>
        <p:spPr bwMode="auto">
          <a:xfrm>
            <a:off x="4355556" y="3846339"/>
            <a:ext cx="98616"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5009" name="Rectangle 203"/>
          <p:cNvSpPr>
            <a:spLocks noChangeArrowheads="1"/>
          </p:cNvSpPr>
          <p:nvPr/>
        </p:nvSpPr>
        <p:spPr bwMode="auto">
          <a:xfrm>
            <a:off x="5183929" y="4155347"/>
            <a:ext cx="98616"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5010" name="Rectangle 204"/>
          <p:cNvSpPr>
            <a:spLocks noChangeArrowheads="1"/>
          </p:cNvSpPr>
          <p:nvPr/>
        </p:nvSpPr>
        <p:spPr bwMode="auto">
          <a:xfrm>
            <a:off x="6454429" y="4793088"/>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5011" name="Rectangle 205"/>
          <p:cNvSpPr>
            <a:spLocks noChangeArrowheads="1"/>
          </p:cNvSpPr>
          <p:nvPr/>
        </p:nvSpPr>
        <p:spPr bwMode="auto">
          <a:xfrm>
            <a:off x="6038600" y="4579412"/>
            <a:ext cx="98616"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5012" name="Rectangle 206"/>
          <p:cNvSpPr>
            <a:spLocks noChangeArrowheads="1"/>
          </p:cNvSpPr>
          <p:nvPr/>
        </p:nvSpPr>
        <p:spPr bwMode="auto">
          <a:xfrm>
            <a:off x="5612907" y="4323001"/>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5013" name="Rectangle 207"/>
          <p:cNvSpPr>
            <a:spLocks noChangeArrowheads="1"/>
          </p:cNvSpPr>
          <p:nvPr/>
        </p:nvSpPr>
        <p:spPr bwMode="auto">
          <a:xfrm>
            <a:off x="6898201" y="5227015"/>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5014" name="Rectangle 208"/>
          <p:cNvSpPr>
            <a:spLocks noChangeArrowheads="1"/>
          </p:cNvSpPr>
          <p:nvPr/>
        </p:nvSpPr>
        <p:spPr bwMode="auto">
          <a:xfrm>
            <a:off x="7318962" y="5381520"/>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5015" name="Rectangle 209"/>
          <p:cNvSpPr>
            <a:spLocks noChangeArrowheads="1"/>
          </p:cNvSpPr>
          <p:nvPr/>
        </p:nvSpPr>
        <p:spPr bwMode="auto">
          <a:xfrm>
            <a:off x="7752871" y="5381520"/>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5016" name="Rectangle 210"/>
          <p:cNvSpPr>
            <a:spLocks noChangeArrowheads="1"/>
          </p:cNvSpPr>
          <p:nvPr/>
        </p:nvSpPr>
        <p:spPr bwMode="auto">
          <a:xfrm>
            <a:off x="3903566" y="3649099"/>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5017" name="Rectangle 211"/>
          <p:cNvSpPr>
            <a:spLocks noChangeArrowheads="1"/>
          </p:cNvSpPr>
          <p:nvPr/>
        </p:nvSpPr>
        <p:spPr bwMode="auto">
          <a:xfrm>
            <a:off x="3495954" y="3553767"/>
            <a:ext cx="95329" cy="96977"/>
          </a:xfrm>
          <a:prstGeom prst="rect">
            <a:avLst/>
          </a:prstGeom>
          <a:solidFill>
            <a:srgbClr val="FFFFFF"/>
          </a:solidFill>
          <a:ln w="12700">
            <a:solidFill>
              <a:schemeClr val="tx1"/>
            </a:solidFill>
            <a:miter lim="800000"/>
            <a:headEnd/>
            <a:tailEnd/>
          </a:ln>
        </p:spPr>
        <p:txBody>
          <a:bodyPr/>
          <a:lstStyle/>
          <a:p>
            <a:endParaRPr lang="en-US">
              <a:latin typeface="Calibri" pitchFamily="34" charset="0"/>
            </a:endParaRPr>
          </a:p>
        </p:txBody>
      </p:sp>
      <p:sp>
        <p:nvSpPr>
          <p:cNvPr id="35018" name="Freeform 212"/>
          <p:cNvSpPr>
            <a:spLocks/>
          </p:cNvSpPr>
          <p:nvPr/>
        </p:nvSpPr>
        <p:spPr bwMode="auto">
          <a:xfrm>
            <a:off x="2917408" y="4257254"/>
            <a:ext cx="223529" cy="315583"/>
          </a:xfrm>
          <a:custGeom>
            <a:avLst/>
            <a:gdLst>
              <a:gd name="T0" fmla="*/ 2147483647 w 153"/>
              <a:gd name="T1" fmla="*/ 2147483647 h 192"/>
              <a:gd name="T2" fmla="*/ 2147483647 w 153"/>
              <a:gd name="T3" fmla="*/ 2147483647 h 192"/>
              <a:gd name="T4" fmla="*/ 2147483647 w 153"/>
              <a:gd name="T5" fmla="*/ 2147483647 h 192"/>
              <a:gd name="T6" fmla="*/ 2147483647 w 153"/>
              <a:gd name="T7" fmla="*/ 2147483647 h 192"/>
              <a:gd name="T8" fmla="*/ 2147483647 w 153"/>
              <a:gd name="T9" fmla="*/ 2147483647 h 192"/>
              <a:gd name="T10" fmla="*/ 2147483647 w 153"/>
              <a:gd name="T11" fmla="*/ 2147483647 h 192"/>
              <a:gd name="T12" fmla="*/ 2147483647 w 153"/>
              <a:gd name="T13" fmla="*/ 2147483647 h 192"/>
              <a:gd name="T14" fmla="*/ 2147483647 w 153"/>
              <a:gd name="T15" fmla="*/ 2147483647 h 192"/>
              <a:gd name="T16" fmla="*/ 2147483647 w 153"/>
              <a:gd name="T17" fmla="*/ 2147483647 h 192"/>
              <a:gd name="T18" fmla="*/ 2147483647 w 153"/>
              <a:gd name="T19" fmla="*/ 2147483647 h 192"/>
              <a:gd name="T20" fmla="*/ 2147483647 w 153"/>
              <a:gd name="T21" fmla="*/ 2147483647 h 192"/>
              <a:gd name="T22" fmla="*/ 2147483647 w 153"/>
              <a:gd name="T23" fmla="*/ 2147483647 h 192"/>
              <a:gd name="T24" fmla="*/ 2147483647 w 153"/>
              <a:gd name="T25" fmla="*/ 2147483647 h 192"/>
              <a:gd name="T26" fmla="*/ 2147483647 w 153"/>
              <a:gd name="T27" fmla="*/ 2147483647 h 192"/>
              <a:gd name="T28" fmla="*/ 2147483647 w 153"/>
              <a:gd name="T29" fmla="*/ 2147483647 h 192"/>
              <a:gd name="T30" fmla="*/ 2147483647 w 153"/>
              <a:gd name="T31" fmla="*/ 0 h 192"/>
              <a:gd name="T32" fmla="*/ 2147483647 w 153"/>
              <a:gd name="T33" fmla="*/ 2147483647 h 192"/>
              <a:gd name="T34" fmla="*/ 2147483647 w 153"/>
              <a:gd name="T35" fmla="*/ 2147483647 h 192"/>
              <a:gd name="T36" fmla="*/ 2147483647 w 153"/>
              <a:gd name="T37" fmla="*/ 2147483647 h 192"/>
              <a:gd name="T38" fmla="*/ 2147483647 w 153"/>
              <a:gd name="T39" fmla="*/ 2147483647 h 192"/>
              <a:gd name="T40" fmla="*/ 2147483647 w 153"/>
              <a:gd name="T41" fmla="*/ 2147483647 h 192"/>
              <a:gd name="T42" fmla="*/ 2147483647 w 153"/>
              <a:gd name="T43" fmla="*/ 2147483647 h 192"/>
              <a:gd name="T44" fmla="*/ 2147483647 w 153"/>
              <a:gd name="T45" fmla="*/ 2147483647 h 192"/>
              <a:gd name="T46" fmla="*/ 2147483647 w 153"/>
              <a:gd name="T47" fmla="*/ 2147483647 h 192"/>
              <a:gd name="T48" fmla="*/ 2147483647 w 153"/>
              <a:gd name="T49" fmla="*/ 2147483647 h 192"/>
              <a:gd name="T50" fmla="*/ 2147483647 w 153"/>
              <a:gd name="T51" fmla="*/ 2147483647 h 192"/>
              <a:gd name="T52" fmla="*/ 2147483647 w 153"/>
              <a:gd name="T53" fmla="*/ 2147483647 h 192"/>
              <a:gd name="T54" fmla="*/ 2147483647 w 153"/>
              <a:gd name="T55" fmla="*/ 2147483647 h 192"/>
              <a:gd name="T56" fmla="*/ 2147483647 w 153"/>
              <a:gd name="T57" fmla="*/ 2147483647 h 192"/>
              <a:gd name="T58" fmla="*/ 2147483647 w 153"/>
              <a:gd name="T59" fmla="*/ 2147483647 h 192"/>
              <a:gd name="T60" fmla="*/ 2147483647 w 153"/>
              <a:gd name="T61" fmla="*/ 2147483647 h 192"/>
              <a:gd name="T62" fmla="*/ 0 w 153"/>
              <a:gd name="T63" fmla="*/ 2147483647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92"/>
              <a:gd name="T98" fmla="*/ 153 w 153"/>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92">
                <a:moveTo>
                  <a:pt x="0" y="192"/>
                </a:moveTo>
                <a:lnTo>
                  <a:pt x="18" y="192"/>
                </a:lnTo>
                <a:lnTo>
                  <a:pt x="20" y="174"/>
                </a:lnTo>
                <a:lnTo>
                  <a:pt x="11" y="174"/>
                </a:lnTo>
                <a:lnTo>
                  <a:pt x="19" y="178"/>
                </a:lnTo>
                <a:lnTo>
                  <a:pt x="23" y="160"/>
                </a:lnTo>
                <a:lnTo>
                  <a:pt x="30" y="144"/>
                </a:lnTo>
                <a:lnTo>
                  <a:pt x="39" y="130"/>
                </a:lnTo>
                <a:lnTo>
                  <a:pt x="30" y="126"/>
                </a:lnTo>
                <a:lnTo>
                  <a:pt x="37" y="133"/>
                </a:lnTo>
                <a:lnTo>
                  <a:pt x="47" y="120"/>
                </a:lnTo>
                <a:lnTo>
                  <a:pt x="58" y="111"/>
                </a:lnTo>
                <a:lnTo>
                  <a:pt x="52" y="104"/>
                </a:lnTo>
                <a:lnTo>
                  <a:pt x="55" y="113"/>
                </a:lnTo>
                <a:lnTo>
                  <a:pt x="67" y="107"/>
                </a:lnTo>
                <a:lnTo>
                  <a:pt x="73" y="105"/>
                </a:lnTo>
                <a:lnTo>
                  <a:pt x="70" y="97"/>
                </a:lnTo>
                <a:lnTo>
                  <a:pt x="70" y="106"/>
                </a:lnTo>
                <a:lnTo>
                  <a:pt x="76" y="105"/>
                </a:lnTo>
                <a:lnTo>
                  <a:pt x="82" y="104"/>
                </a:lnTo>
                <a:lnTo>
                  <a:pt x="86" y="104"/>
                </a:lnTo>
                <a:lnTo>
                  <a:pt x="92" y="102"/>
                </a:lnTo>
                <a:lnTo>
                  <a:pt x="105" y="96"/>
                </a:lnTo>
                <a:lnTo>
                  <a:pt x="108" y="94"/>
                </a:lnTo>
                <a:lnTo>
                  <a:pt x="119" y="85"/>
                </a:lnTo>
                <a:lnTo>
                  <a:pt x="129" y="73"/>
                </a:lnTo>
                <a:lnTo>
                  <a:pt x="131" y="70"/>
                </a:lnTo>
                <a:lnTo>
                  <a:pt x="140" y="55"/>
                </a:lnTo>
                <a:lnTo>
                  <a:pt x="147" y="39"/>
                </a:lnTo>
                <a:lnTo>
                  <a:pt x="151" y="21"/>
                </a:lnTo>
                <a:lnTo>
                  <a:pt x="152" y="18"/>
                </a:lnTo>
                <a:lnTo>
                  <a:pt x="153" y="0"/>
                </a:lnTo>
                <a:lnTo>
                  <a:pt x="135" y="0"/>
                </a:lnTo>
                <a:lnTo>
                  <a:pt x="134" y="18"/>
                </a:lnTo>
                <a:lnTo>
                  <a:pt x="143" y="18"/>
                </a:lnTo>
                <a:lnTo>
                  <a:pt x="134" y="14"/>
                </a:lnTo>
                <a:lnTo>
                  <a:pt x="130" y="32"/>
                </a:lnTo>
                <a:lnTo>
                  <a:pt x="123" y="48"/>
                </a:lnTo>
                <a:lnTo>
                  <a:pt x="114" y="63"/>
                </a:lnTo>
                <a:lnTo>
                  <a:pt x="123" y="66"/>
                </a:lnTo>
                <a:lnTo>
                  <a:pt x="116" y="60"/>
                </a:lnTo>
                <a:lnTo>
                  <a:pt x="106" y="72"/>
                </a:lnTo>
                <a:lnTo>
                  <a:pt x="95" y="81"/>
                </a:lnTo>
                <a:lnTo>
                  <a:pt x="101" y="88"/>
                </a:lnTo>
                <a:lnTo>
                  <a:pt x="98" y="79"/>
                </a:lnTo>
                <a:lnTo>
                  <a:pt x="85" y="85"/>
                </a:lnTo>
                <a:lnTo>
                  <a:pt x="79" y="87"/>
                </a:lnTo>
                <a:lnTo>
                  <a:pt x="82" y="95"/>
                </a:lnTo>
                <a:lnTo>
                  <a:pt x="82" y="86"/>
                </a:lnTo>
                <a:lnTo>
                  <a:pt x="76" y="87"/>
                </a:lnTo>
                <a:lnTo>
                  <a:pt x="70" y="88"/>
                </a:lnTo>
                <a:lnTo>
                  <a:pt x="66" y="88"/>
                </a:lnTo>
                <a:lnTo>
                  <a:pt x="60" y="90"/>
                </a:lnTo>
                <a:lnTo>
                  <a:pt x="48" y="96"/>
                </a:lnTo>
                <a:lnTo>
                  <a:pt x="45" y="98"/>
                </a:lnTo>
                <a:lnTo>
                  <a:pt x="34" y="107"/>
                </a:lnTo>
                <a:lnTo>
                  <a:pt x="24" y="120"/>
                </a:lnTo>
                <a:lnTo>
                  <a:pt x="22" y="123"/>
                </a:lnTo>
                <a:lnTo>
                  <a:pt x="13" y="137"/>
                </a:lnTo>
                <a:lnTo>
                  <a:pt x="6" y="153"/>
                </a:lnTo>
                <a:lnTo>
                  <a:pt x="2" y="171"/>
                </a:lnTo>
                <a:lnTo>
                  <a:pt x="2" y="174"/>
                </a:lnTo>
                <a:lnTo>
                  <a:pt x="0" y="192"/>
                </a:lnTo>
                <a:close/>
              </a:path>
            </a:pathLst>
          </a:custGeom>
          <a:solidFill>
            <a:srgbClr val="FFFFFF"/>
          </a:solidFill>
          <a:ln w="9525">
            <a:solidFill>
              <a:schemeClr val="tx1"/>
            </a:solidFill>
            <a:round/>
            <a:headEnd/>
            <a:tailEnd/>
          </a:ln>
        </p:spPr>
        <p:txBody>
          <a:bodyPr/>
          <a:lstStyle/>
          <a:p>
            <a:endParaRPr lang="es-AR"/>
          </a:p>
        </p:txBody>
      </p:sp>
      <p:sp>
        <p:nvSpPr>
          <p:cNvPr id="35019" name="Freeform 213"/>
          <p:cNvSpPr>
            <a:spLocks/>
          </p:cNvSpPr>
          <p:nvPr/>
        </p:nvSpPr>
        <p:spPr bwMode="auto">
          <a:xfrm>
            <a:off x="3022598" y="4257254"/>
            <a:ext cx="223529" cy="315583"/>
          </a:xfrm>
          <a:custGeom>
            <a:avLst/>
            <a:gdLst>
              <a:gd name="T0" fmla="*/ 2147483647 w 153"/>
              <a:gd name="T1" fmla="*/ 2147483647 h 192"/>
              <a:gd name="T2" fmla="*/ 2147483647 w 153"/>
              <a:gd name="T3" fmla="*/ 2147483647 h 192"/>
              <a:gd name="T4" fmla="*/ 2147483647 w 153"/>
              <a:gd name="T5" fmla="*/ 2147483647 h 192"/>
              <a:gd name="T6" fmla="*/ 2147483647 w 153"/>
              <a:gd name="T7" fmla="*/ 2147483647 h 192"/>
              <a:gd name="T8" fmla="*/ 2147483647 w 153"/>
              <a:gd name="T9" fmla="*/ 2147483647 h 192"/>
              <a:gd name="T10" fmla="*/ 2147483647 w 153"/>
              <a:gd name="T11" fmla="*/ 2147483647 h 192"/>
              <a:gd name="T12" fmla="*/ 2147483647 w 153"/>
              <a:gd name="T13" fmla="*/ 2147483647 h 192"/>
              <a:gd name="T14" fmla="*/ 2147483647 w 153"/>
              <a:gd name="T15" fmla="*/ 2147483647 h 192"/>
              <a:gd name="T16" fmla="*/ 2147483647 w 153"/>
              <a:gd name="T17" fmla="*/ 2147483647 h 192"/>
              <a:gd name="T18" fmla="*/ 2147483647 w 153"/>
              <a:gd name="T19" fmla="*/ 2147483647 h 192"/>
              <a:gd name="T20" fmla="*/ 2147483647 w 153"/>
              <a:gd name="T21" fmla="*/ 2147483647 h 192"/>
              <a:gd name="T22" fmla="*/ 2147483647 w 153"/>
              <a:gd name="T23" fmla="*/ 2147483647 h 192"/>
              <a:gd name="T24" fmla="*/ 2147483647 w 153"/>
              <a:gd name="T25" fmla="*/ 2147483647 h 192"/>
              <a:gd name="T26" fmla="*/ 2147483647 w 153"/>
              <a:gd name="T27" fmla="*/ 2147483647 h 192"/>
              <a:gd name="T28" fmla="*/ 2147483647 w 153"/>
              <a:gd name="T29" fmla="*/ 2147483647 h 192"/>
              <a:gd name="T30" fmla="*/ 2147483647 w 153"/>
              <a:gd name="T31" fmla="*/ 0 h 192"/>
              <a:gd name="T32" fmla="*/ 2147483647 w 153"/>
              <a:gd name="T33" fmla="*/ 2147483647 h 192"/>
              <a:gd name="T34" fmla="*/ 2147483647 w 153"/>
              <a:gd name="T35" fmla="*/ 2147483647 h 192"/>
              <a:gd name="T36" fmla="*/ 2147483647 w 153"/>
              <a:gd name="T37" fmla="*/ 2147483647 h 192"/>
              <a:gd name="T38" fmla="*/ 2147483647 w 153"/>
              <a:gd name="T39" fmla="*/ 2147483647 h 192"/>
              <a:gd name="T40" fmla="*/ 2147483647 w 153"/>
              <a:gd name="T41" fmla="*/ 2147483647 h 192"/>
              <a:gd name="T42" fmla="*/ 2147483647 w 153"/>
              <a:gd name="T43" fmla="*/ 2147483647 h 192"/>
              <a:gd name="T44" fmla="*/ 2147483647 w 153"/>
              <a:gd name="T45" fmla="*/ 2147483647 h 192"/>
              <a:gd name="T46" fmla="*/ 2147483647 w 153"/>
              <a:gd name="T47" fmla="*/ 2147483647 h 192"/>
              <a:gd name="T48" fmla="*/ 2147483647 w 153"/>
              <a:gd name="T49" fmla="*/ 2147483647 h 192"/>
              <a:gd name="T50" fmla="*/ 2147483647 w 153"/>
              <a:gd name="T51" fmla="*/ 2147483647 h 192"/>
              <a:gd name="T52" fmla="*/ 2147483647 w 153"/>
              <a:gd name="T53" fmla="*/ 2147483647 h 192"/>
              <a:gd name="T54" fmla="*/ 2147483647 w 153"/>
              <a:gd name="T55" fmla="*/ 2147483647 h 192"/>
              <a:gd name="T56" fmla="*/ 2147483647 w 153"/>
              <a:gd name="T57" fmla="*/ 2147483647 h 192"/>
              <a:gd name="T58" fmla="*/ 2147483647 w 153"/>
              <a:gd name="T59" fmla="*/ 2147483647 h 192"/>
              <a:gd name="T60" fmla="*/ 2147483647 w 153"/>
              <a:gd name="T61" fmla="*/ 2147483647 h 192"/>
              <a:gd name="T62" fmla="*/ 0 w 153"/>
              <a:gd name="T63" fmla="*/ 2147483647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92"/>
              <a:gd name="T98" fmla="*/ 153 w 153"/>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92">
                <a:moveTo>
                  <a:pt x="0" y="192"/>
                </a:moveTo>
                <a:lnTo>
                  <a:pt x="18" y="192"/>
                </a:lnTo>
                <a:lnTo>
                  <a:pt x="20" y="174"/>
                </a:lnTo>
                <a:lnTo>
                  <a:pt x="11" y="174"/>
                </a:lnTo>
                <a:lnTo>
                  <a:pt x="19" y="178"/>
                </a:lnTo>
                <a:lnTo>
                  <a:pt x="23" y="160"/>
                </a:lnTo>
                <a:lnTo>
                  <a:pt x="30" y="144"/>
                </a:lnTo>
                <a:lnTo>
                  <a:pt x="39" y="130"/>
                </a:lnTo>
                <a:lnTo>
                  <a:pt x="30" y="126"/>
                </a:lnTo>
                <a:lnTo>
                  <a:pt x="37" y="133"/>
                </a:lnTo>
                <a:lnTo>
                  <a:pt x="47" y="120"/>
                </a:lnTo>
                <a:lnTo>
                  <a:pt x="58" y="111"/>
                </a:lnTo>
                <a:lnTo>
                  <a:pt x="52" y="104"/>
                </a:lnTo>
                <a:lnTo>
                  <a:pt x="55" y="113"/>
                </a:lnTo>
                <a:lnTo>
                  <a:pt x="67" y="107"/>
                </a:lnTo>
                <a:lnTo>
                  <a:pt x="73" y="105"/>
                </a:lnTo>
                <a:lnTo>
                  <a:pt x="70" y="97"/>
                </a:lnTo>
                <a:lnTo>
                  <a:pt x="70" y="106"/>
                </a:lnTo>
                <a:lnTo>
                  <a:pt x="76" y="105"/>
                </a:lnTo>
                <a:lnTo>
                  <a:pt x="82" y="104"/>
                </a:lnTo>
                <a:lnTo>
                  <a:pt x="86" y="104"/>
                </a:lnTo>
                <a:lnTo>
                  <a:pt x="92" y="102"/>
                </a:lnTo>
                <a:lnTo>
                  <a:pt x="105" y="96"/>
                </a:lnTo>
                <a:lnTo>
                  <a:pt x="108" y="94"/>
                </a:lnTo>
                <a:lnTo>
                  <a:pt x="119" y="85"/>
                </a:lnTo>
                <a:lnTo>
                  <a:pt x="129" y="73"/>
                </a:lnTo>
                <a:lnTo>
                  <a:pt x="131" y="70"/>
                </a:lnTo>
                <a:lnTo>
                  <a:pt x="140" y="55"/>
                </a:lnTo>
                <a:lnTo>
                  <a:pt x="147" y="39"/>
                </a:lnTo>
                <a:lnTo>
                  <a:pt x="151" y="21"/>
                </a:lnTo>
                <a:lnTo>
                  <a:pt x="152" y="18"/>
                </a:lnTo>
                <a:lnTo>
                  <a:pt x="153" y="0"/>
                </a:lnTo>
                <a:lnTo>
                  <a:pt x="135" y="0"/>
                </a:lnTo>
                <a:lnTo>
                  <a:pt x="134" y="18"/>
                </a:lnTo>
                <a:lnTo>
                  <a:pt x="143" y="18"/>
                </a:lnTo>
                <a:lnTo>
                  <a:pt x="134" y="14"/>
                </a:lnTo>
                <a:lnTo>
                  <a:pt x="130" y="32"/>
                </a:lnTo>
                <a:lnTo>
                  <a:pt x="123" y="48"/>
                </a:lnTo>
                <a:lnTo>
                  <a:pt x="114" y="63"/>
                </a:lnTo>
                <a:lnTo>
                  <a:pt x="123" y="66"/>
                </a:lnTo>
                <a:lnTo>
                  <a:pt x="116" y="60"/>
                </a:lnTo>
                <a:lnTo>
                  <a:pt x="106" y="72"/>
                </a:lnTo>
                <a:lnTo>
                  <a:pt x="95" y="81"/>
                </a:lnTo>
                <a:lnTo>
                  <a:pt x="101" y="88"/>
                </a:lnTo>
                <a:lnTo>
                  <a:pt x="98" y="79"/>
                </a:lnTo>
                <a:lnTo>
                  <a:pt x="85" y="85"/>
                </a:lnTo>
                <a:lnTo>
                  <a:pt x="79" y="87"/>
                </a:lnTo>
                <a:lnTo>
                  <a:pt x="82" y="95"/>
                </a:lnTo>
                <a:lnTo>
                  <a:pt x="82" y="86"/>
                </a:lnTo>
                <a:lnTo>
                  <a:pt x="76" y="87"/>
                </a:lnTo>
                <a:lnTo>
                  <a:pt x="70" y="88"/>
                </a:lnTo>
                <a:lnTo>
                  <a:pt x="66" y="88"/>
                </a:lnTo>
                <a:lnTo>
                  <a:pt x="60" y="90"/>
                </a:lnTo>
                <a:lnTo>
                  <a:pt x="48" y="96"/>
                </a:lnTo>
                <a:lnTo>
                  <a:pt x="45" y="98"/>
                </a:lnTo>
                <a:lnTo>
                  <a:pt x="34" y="107"/>
                </a:lnTo>
                <a:lnTo>
                  <a:pt x="24" y="120"/>
                </a:lnTo>
                <a:lnTo>
                  <a:pt x="22" y="123"/>
                </a:lnTo>
                <a:lnTo>
                  <a:pt x="13" y="137"/>
                </a:lnTo>
                <a:lnTo>
                  <a:pt x="6" y="153"/>
                </a:lnTo>
                <a:lnTo>
                  <a:pt x="2" y="171"/>
                </a:lnTo>
                <a:lnTo>
                  <a:pt x="2" y="174"/>
                </a:lnTo>
                <a:lnTo>
                  <a:pt x="0" y="192"/>
                </a:lnTo>
                <a:close/>
              </a:path>
            </a:pathLst>
          </a:custGeom>
          <a:solidFill>
            <a:srgbClr val="FFFFFF"/>
          </a:solidFill>
          <a:ln w="9525">
            <a:solidFill>
              <a:schemeClr val="tx1"/>
            </a:solidFill>
            <a:round/>
            <a:headEnd/>
            <a:tailEnd/>
          </a:ln>
        </p:spPr>
        <p:txBody>
          <a:bodyPr/>
          <a:lstStyle/>
          <a:p>
            <a:endParaRPr lang="es-AR"/>
          </a:p>
        </p:txBody>
      </p:sp>
      <p:sp>
        <p:nvSpPr>
          <p:cNvPr id="35020" name="Freeform 214"/>
          <p:cNvSpPr>
            <a:spLocks/>
          </p:cNvSpPr>
          <p:nvPr/>
        </p:nvSpPr>
        <p:spPr bwMode="auto">
          <a:xfrm>
            <a:off x="2917408" y="4257254"/>
            <a:ext cx="223529" cy="315583"/>
          </a:xfrm>
          <a:custGeom>
            <a:avLst/>
            <a:gdLst>
              <a:gd name="T0" fmla="*/ 2147483647 w 153"/>
              <a:gd name="T1" fmla="*/ 2147483647 h 192"/>
              <a:gd name="T2" fmla="*/ 2147483647 w 153"/>
              <a:gd name="T3" fmla="*/ 2147483647 h 192"/>
              <a:gd name="T4" fmla="*/ 2147483647 w 153"/>
              <a:gd name="T5" fmla="*/ 2147483647 h 192"/>
              <a:gd name="T6" fmla="*/ 2147483647 w 153"/>
              <a:gd name="T7" fmla="*/ 2147483647 h 192"/>
              <a:gd name="T8" fmla="*/ 2147483647 w 153"/>
              <a:gd name="T9" fmla="*/ 2147483647 h 192"/>
              <a:gd name="T10" fmla="*/ 2147483647 w 153"/>
              <a:gd name="T11" fmla="*/ 2147483647 h 192"/>
              <a:gd name="T12" fmla="*/ 2147483647 w 153"/>
              <a:gd name="T13" fmla="*/ 2147483647 h 192"/>
              <a:gd name="T14" fmla="*/ 2147483647 w 153"/>
              <a:gd name="T15" fmla="*/ 2147483647 h 192"/>
              <a:gd name="T16" fmla="*/ 2147483647 w 153"/>
              <a:gd name="T17" fmla="*/ 2147483647 h 192"/>
              <a:gd name="T18" fmla="*/ 2147483647 w 153"/>
              <a:gd name="T19" fmla="*/ 2147483647 h 192"/>
              <a:gd name="T20" fmla="*/ 2147483647 w 153"/>
              <a:gd name="T21" fmla="*/ 2147483647 h 192"/>
              <a:gd name="T22" fmla="*/ 2147483647 w 153"/>
              <a:gd name="T23" fmla="*/ 2147483647 h 192"/>
              <a:gd name="T24" fmla="*/ 2147483647 w 153"/>
              <a:gd name="T25" fmla="*/ 2147483647 h 192"/>
              <a:gd name="T26" fmla="*/ 2147483647 w 153"/>
              <a:gd name="T27" fmla="*/ 2147483647 h 192"/>
              <a:gd name="T28" fmla="*/ 2147483647 w 153"/>
              <a:gd name="T29" fmla="*/ 2147483647 h 192"/>
              <a:gd name="T30" fmla="*/ 2147483647 w 153"/>
              <a:gd name="T31" fmla="*/ 0 h 192"/>
              <a:gd name="T32" fmla="*/ 2147483647 w 153"/>
              <a:gd name="T33" fmla="*/ 2147483647 h 192"/>
              <a:gd name="T34" fmla="*/ 2147483647 w 153"/>
              <a:gd name="T35" fmla="*/ 2147483647 h 192"/>
              <a:gd name="T36" fmla="*/ 2147483647 w 153"/>
              <a:gd name="T37" fmla="*/ 2147483647 h 192"/>
              <a:gd name="T38" fmla="*/ 2147483647 w 153"/>
              <a:gd name="T39" fmla="*/ 2147483647 h 192"/>
              <a:gd name="T40" fmla="*/ 2147483647 w 153"/>
              <a:gd name="T41" fmla="*/ 2147483647 h 192"/>
              <a:gd name="T42" fmla="*/ 2147483647 w 153"/>
              <a:gd name="T43" fmla="*/ 2147483647 h 192"/>
              <a:gd name="T44" fmla="*/ 2147483647 w 153"/>
              <a:gd name="T45" fmla="*/ 2147483647 h 192"/>
              <a:gd name="T46" fmla="*/ 2147483647 w 153"/>
              <a:gd name="T47" fmla="*/ 2147483647 h 192"/>
              <a:gd name="T48" fmla="*/ 2147483647 w 153"/>
              <a:gd name="T49" fmla="*/ 2147483647 h 192"/>
              <a:gd name="T50" fmla="*/ 2147483647 w 153"/>
              <a:gd name="T51" fmla="*/ 2147483647 h 192"/>
              <a:gd name="T52" fmla="*/ 2147483647 w 153"/>
              <a:gd name="T53" fmla="*/ 2147483647 h 192"/>
              <a:gd name="T54" fmla="*/ 2147483647 w 153"/>
              <a:gd name="T55" fmla="*/ 2147483647 h 192"/>
              <a:gd name="T56" fmla="*/ 2147483647 w 153"/>
              <a:gd name="T57" fmla="*/ 2147483647 h 192"/>
              <a:gd name="T58" fmla="*/ 2147483647 w 153"/>
              <a:gd name="T59" fmla="*/ 2147483647 h 192"/>
              <a:gd name="T60" fmla="*/ 2147483647 w 153"/>
              <a:gd name="T61" fmla="*/ 2147483647 h 192"/>
              <a:gd name="T62" fmla="*/ 0 w 153"/>
              <a:gd name="T63" fmla="*/ 2147483647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92"/>
              <a:gd name="T98" fmla="*/ 153 w 153"/>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92">
                <a:moveTo>
                  <a:pt x="0" y="192"/>
                </a:moveTo>
                <a:lnTo>
                  <a:pt x="18" y="192"/>
                </a:lnTo>
                <a:lnTo>
                  <a:pt x="20" y="174"/>
                </a:lnTo>
                <a:lnTo>
                  <a:pt x="11" y="174"/>
                </a:lnTo>
                <a:lnTo>
                  <a:pt x="19" y="178"/>
                </a:lnTo>
                <a:lnTo>
                  <a:pt x="23" y="160"/>
                </a:lnTo>
                <a:lnTo>
                  <a:pt x="30" y="144"/>
                </a:lnTo>
                <a:lnTo>
                  <a:pt x="39" y="130"/>
                </a:lnTo>
                <a:lnTo>
                  <a:pt x="30" y="126"/>
                </a:lnTo>
                <a:lnTo>
                  <a:pt x="37" y="133"/>
                </a:lnTo>
                <a:lnTo>
                  <a:pt x="47" y="120"/>
                </a:lnTo>
                <a:lnTo>
                  <a:pt x="58" y="111"/>
                </a:lnTo>
                <a:lnTo>
                  <a:pt x="52" y="104"/>
                </a:lnTo>
                <a:lnTo>
                  <a:pt x="55" y="113"/>
                </a:lnTo>
                <a:lnTo>
                  <a:pt x="67" y="107"/>
                </a:lnTo>
                <a:lnTo>
                  <a:pt x="73" y="105"/>
                </a:lnTo>
                <a:lnTo>
                  <a:pt x="70" y="97"/>
                </a:lnTo>
                <a:lnTo>
                  <a:pt x="70" y="106"/>
                </a:lnTo>
                <a:lnTo>
                  <a:pt x="76" y="105"/>
                </a:lnTo>
                <a:lnTo>
                  <a:pt x="82" y="104"/>
                </a:lnTo>
                <a:lnTo>
                  <a:pt x="86" y="104"/>
                </a:lnTo>
                <a:lnTo>
                  <a:pt x="92" y="102"/>
                </a:lnTo>
                <a:lnTo>
                  <a:pt x="105" y="96"/>
                </a:lnTo>
                <a:lnTo>
                  <a:pt x="108" y="94"/>
                </a:lnTo>
                <a:lnTo>
                  <a:pt x="119" y="85"/>
                </a:lnTo>
                <a:lnTo>
                  <a:pt x="129" y="73"/>
                </a:lnTo>
                <a:lnTo>
                  <a:pt x="131" y="70"/>
                </a:lnTo>
                <a:lnTo>
                  <a:pt x="140" y="55"/>
                </a:lnTo>
                <a:lnTo>
                  <a:pt x="147" y="39"/>
                </a:lnTo>
                <a:lnTo>
                  <a:pt x="151" y="21"/>
                </a:lnTo>
                <a:lnTo>
                  <a:pt x="152" y="18"/>
                </a:lnTo>
                <a:lnTo>
                  <a:pt x="153" y="0"/>
                </a:lnTo>
                <a:lnTo>
                  <a:pt x="135" y="0"/>
                </a:lnTo>
                <a:lnTo>
                  <a:pt x="134" y="18"/>
                </a:lnTo>
                <a:lnTo>
                  <a:pt x="143" y="18"/>
                </a:lnTo>
                <a:lnTo>
                  <a:pt x="134" y="14"/>
                </a:lnTo>
                <a:lnTo>
                  <a:pt x="130" y="32"/>
                </a:lnTo>
                <a:lnTo>
                  <a:pt x="123" y="48"/>
                </a:lnTo>
                <a:lnTo>
                  <a:pt x="114" y="63"/>
                </a:lnTo>
                <a:lnTo>
                  <a:pt x="123" y="66"/>
                </a:lnTo>
                <a:lnTo>
                  <a:pt x="116" y="60"/>
                </a:lnTo>
                <a:lnTo>
                  <a:pt x="106" y="72"/>
                </a:lnTo>
                <a:lnTo>
                  <a:pt x="95" y="81"/>
                </a:lnTo>
                <a:lnTo>
                  <a:pt x="101" y="88"/>
                </a:lnTo>
                <a:lnTo>
                  <a:pt x="98" y="79"/>
                </a:lnTo>
                <a:lnTo>
                  <a:pt x="85" y="85"/>
                </a:lnTo>
                <a:lnTo>
                  <a:pt x="79" y="87"/>
                </a:lnTo>
                <a:lnTo>
                  <a:pt x="82" y="95"/>
                </a:lnTo>
                <a:lnTo>
                  <a:pt x="82" y="86"/>
                </a:lnTo>
                <a:lnTo>
                  <a:pt x="76" y="87"/>
                </a:lnTo>
                <a:lnTo>
                  <a:pt x="70" y="88"/>
                </a:lnTo>
                <a:lnTo>
                  <a:pt x="66" y="88"/>
                </a:lnTo>
                <a:lnTo>
                  <a:pt x="60" y="90"/>
                </a:lnTo>
                <a:lnTo>
                  <a:pt x="48" y="96"/>
                </a:lnTo>
                <a:lnTo>
                  <a:pt x="45" y="98"/>
                </a:lnTo>
                <a:lnTo>
                  <a:pt x="34" y="107"/>
                </a:lnTo>
                <a:lnTo>
                  <a:pt x="24" y="120"/>
                </a:lnTo>
                <a:lnTo>
                  <a:pt x="22" y="123"/>
                </a:lnTo>
                <a:lnTo>
                  <a:pt x="13" y="137"/>
                </a:lnTo>
                <a:lnTo>
                  <a:pt x="6" y="153"/>
                </a:lnTo>
                <a:lnTo>
                  <a:pt x="2" y="171"/>
                </a:lnTo>
                <a:lnTo>
                  <a:pt x="2" y="174"/>
                </a:lnTo>
                <a:lnTo>
                  <a:pt x="0" y="192"/>
                </a:lnTo>
                <a:close/>
              </a:path>
            </a:pathLst>
          </a:custGeom>
          <a:solidFill>
            <a:srgbClr val="FF0000"/>
          </a:solidFill>
          <a:ln w="9525">
            <a:solidFill>
              <a:schemeClr val="tx1"/>
            </a:solidFill>
            <a:round/>
            <a:headEnd/>
            <a:tailEnd/>
          </a:ln>
        </p:spPr>
        <p:txBody>
          <a:bodyPr/>
          <a:lstStyle/>
          <a:p>
            <a:endParaRPr lang="es-AR"/>
          </a:p>
        </p:txBody>
      </p:sp>
      <p:sp>
        <p:nvSpPr>
          <p:cNvPr id="35021" name="Freeform 215"/>
          <p:cNvSpPr>
            <a:spLocks/>
          </p:cNvSpPr>
          <p:nvPr/>
        </p:nvSpPr>
        <p:spPr bwMode="auto">
          <a:xfrm>
            <a:off x="3022598" y="4257254"/>
            <a:ext cx="223529" cy="315583"/>
          </a:xfrm>
          <a:custGeom>
            <a:avLst/>
            <a:gdLst>
              <a:gd name="T0" fmla="*/ 2147483647 w 153"/>
              <a:gd name="T1" fmla="*/ 2147483647 h 192"/>
              <a:gd name="T2" fmla="*/ 2147483647 w 153"/>
              <a:gd name="T3" fmla="*/ 2147483647 h 192"/>
              <a:gd name="T4" fmla="*/ 2147483647 w 153"/>
              <a:gd name="T5" fmla="*/ 2147483647 h 192"/>
              <a:gd name="T6" fmla="*/ 2147483647 w 153"/>
              <a:gd name="T7" fmla="*/ 2147483647 h 192"/>
              <a:gd name="T8" fmla="*/ 2147483647 w 153"/>
              <a:gd name="T9" fmla="*/ 2147483647 h 192"/>
              <a:gd name="T10" fmla="*/ 2147483647 w 153"/>
              <a:gd name="T11" fmla="*/ 2147483647 h 192"/>
              <a:gd name="T12" fmla="*/ 2147483647 w 153"/>
              <a:gd name="T13" fmla="*/ 2147483647 h 192"/>
              <a:gd name="T14" fmla="*/ 2147483647 w 153"/>
              <a:gd name="T15" fmla="*/ 2147483647 h 192"/>
              <a:gd name="T16" fmla="*/ 2147483647 w 153"/>
              <a:gd name="T17" fmla="*/ 2147483647 h 192"/>
              <a:gd name="T18" fmla="*/ 2147483647 w 153"/>
              <a:gd name="T19" fmla="*/ 2147483647 h 192"/>
              <a:gd name="T20" fmla="*/ 2147483647 w 153"/>
              <a:gd name="T21" fmla="*/ 2147483647 h 192"/>
              <a:gd name="T22" fmla="*/ 2147483647 w 153"/>
              <a:gd name="T23" fmla="*/ 2147483647 h 192"/>
              <a:gd name="T24" fmla="*/ 2147483647 w 153"/>
              <a:gd name="T25" fmla="*/ 2147483647 h 192"/>
              <a:gd name="T26" fmla="*/ 2147483647 w 153"/>
              <a:gd name="T27" fmla="*/ 2147483647 h 192"/>
              <a:gd name="T28" fmla="*/ 2147483647 w 153"/>
              <a:gd name="T29" fmla="*/ 2147483647 h 192"/>
              <a:gd name="T30" fmla="*/ 2147483647 w 153"/>
              <a:gd name="T31" fmla="*/ 0 h 192"/>
              <a:gd name="T32" fmla="*/ 2147483647 w 153"/>
              <a:gd name="T33" fmla="*/ 2147483647 h 192"/>
              <a:gd name="T34" fmla="*/ 2147483647 w 153"/>
              <a:gd name="T35" fmla="*/ 2147483647 h 192"/>
              <a:gd name="T36" fmla="*/ 2147483647 w 153"/>
              <a:gd name="T37" fmla="*/ 2147483647 h 192"/>
              <a:gd name="T38" fmla="*/ 2147483647 w 153"/>
              <a:gd name="T39" fmla="*/ 2147483647 h 192"/>
              <a:gd name="T40" fmla="*/ 2147483647 w 153"/>
              <a:gd name="T41" fmla="*/ 2147483647 h 192"/>
              <a:gd name="T42" fmla="*/ 2147483647 w 153"/>
              <a:gd name="T43" fmla="*/ 2147483647 h 192"/>
              <a:gd name="T44" fmla="*/ 2147483647 w 153"/>
              <a:gd name="T45" fmla="*/ 2147483647 h 192"/>
              <a:gd name="T46" fmla="*/ 2147483647 w 153"/>
              <a:gd name="T47" fmla="*/ 2147483647 h 192"/>
              <a:gd name="T48" fmla="*/ 2147483647 w 153"/>
              <a:gd name="T49" fmla="*/ 2147483647 h 192"/>
              <a:gd name="T50" fmla="*/ 2147483647 w 153"/>
              <a:gd name="T51" fmla="*/ 2147483647 h 192"/>
              <a:gd name="T52" fmla="*/ 2147483647 w 153"/>
              <a:gd name="T53" fmla="*/ 2147483647 h 192"/>
              <a:gd name="T54" fmla="*/ 2147483647 w 153"/>
              <a:gd name="T55" fmla="*/ 2147483647 h 192"/>
              <a:gd name="T56" fmla="*/ 2147483647 w 153"/>
              <a:gd name="T57" fmla="*/ 2147483647 h 192"/>
              <a:gd name="T58" fmla="*/ 2147483647 w 153"/>
              <a:gd name="T59" fmla="*/ 2147483647 h 192"/>
              <a:gd name="T60" fmla="*/ 2147483647 w 153"/>
              <a:gd name="T61" fmla="*/ 2147483647 h 192"/>
              <a:gd name="T62" fmla="*/ 0 w 153"/>
              <a:gd name="T63" fmla="*/ 2147483647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92"/>
              <a:gd name="T98" fmla="*/ 153 w 153"/>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92">
                <a:moveTo>
                  <a:pt x="0" y="192"/>
                </a:moveTo>
                <a:lnTo>
                  <a:pt x="18" y="192"/>
                </a:lnTo>
                <a:lnTo>
                  <a:pt x="20" y="174"/>
                </a:lnTo>
                <a:lnTo>
                  <a:pt x="11" y="174"/>
                </a:lnTo>
                <a:lnTo>
                  <a:pt x="19" y="178"/>
                </a:lnTo>
                <a:lnTo>
                  <a:pt x="23" y="160"/>
                </a:lnTo>
                <a:lnTo>
                  <a:pt x="30" y="144"/>
                </a:lnTo>
                <a:lnTo>
                  <a:pt x="39" y="130"/>
                </a:lnTo>
                <a:lnTo>
                  <a:pt x="30" y="126"/>
                </a:lnTo>
                <a:lnTo>
                  <a:pt x="37" y="133"/>
                </a:lnTo>
                <a:lnTo>
                  <a:pt x="47" y="120"/>
                </a:lnTo>
                <a:lnTo>
                  <a:pt x="58" y="111"/>
                </a:lnTo>
                <a:lnTo>
                  <a:pt x="52" y="104"/>
                </a:lnTo>
                <a:lnTo>
                  <a:pt x="55" y="113"/>
                </a:lnTo>
                <a:lnTo>
                  <a:pt x="67" y="107"/>
                </a:lnTo>
                <a:lnTo>
                  <a:pt x="73" y="105"/>
                </a:lnTo>
                <a:lnTo>
                  <a:pt x="70" y="97"/>
                </a:lnTo>
                <a:lnTo>
                  <a:pt x="70" y="106"/>
                </a:lnTo>
                <a:lnTo>
                  <a:pt x="76" y="105"/>
                </a:lnTo>
                <a:lnTo>
                  <a:pt x="82" y="104"/>
                </a:lnTo>
                <a:lnTo>
                  <a:pt x="86" y="104"/>
                </a:lnTo>
                <a:lnTo>
                  <a:pt x="92" y="102"/>
                </a:lnTo>
                <a:lnTo>
                  <a:pt x="105" y="96"/>
                </a:lnTo>
                <a:lnTo>
                  <a:pt x="108" y="94"/>
                </a:lnTo>
                <a:lnTo>
                  <a:pt x="119" y="85"/>
                </a:lnTo>
                <a:lnTo>
                  <a:pt x="129" y="73"/>
                </a:lnTo>
                <a:lnTo>
                  <a:pt x="131" y="70"/>
                </a:lnTo>
                <a:lnTo>
                  <a:pt x="140" y="55"/>
                </a:lnTo>
                <a:lnTo>
                  <a:pt x="147" y="39"/>
                </a:lnTo>
                <a:lnTo>
                  <a:pt x="151" y="21"/>
                </a:lnTo>
                <a:lnTo>
                  <a:pt x="152" y="18"/>
                </a:lnTo>
                <a:lnTo>
                  <a:pt x="153" y="0"/>
                </a:lnTo>
                <a:lnTo>
                  <a:pt x="135" y="0"/>
                </a:lnTo>
                <a:lnTo>
                  <a:pt x="134" y="18"/>
                </a:lnTo>
                <a:lnTo>
                  <a:pt x="143" y="18"/>
                </a:lnTo>
                <a:lnTo>
                  <a:pt x="134" y="14"/>
                </a:lnTo>
                <a:lnTo>
                  <a:pt x="130" y="32"/>
                </a:lnTo>
                <a:lnTo>
                  <a:pt x="123" y="48"/>
                </a:lnTo>
                <a:lnTo>
                  <a:pt x="114" y="63"/>
                </a:lnTo>
                <a:lnTo>
                  <a:pt x="123" y="66"/>
                </a:lnTo>
                <a:lnTo>
                  <a:pt x="116" y="60"/>
                </a:lnTo>
                <a:lnTo>
                  <a:pt x="106" y="72"/>
                </a:lnTo>
                <a:lnTo>
                  <a:pt x="95" y="81"/>
                </a:lnTo>
                <a:lnTo>
                  <a:pt x="101" y="88"/>
                </a:lnTo>
                <a:lnTo>
                  <a:pt x="98" y="79"/>
                </a:lnTo>
                <a:lnTo>
                  <a:pt x="85" y="85"/>
                </a:lnTo>
                <a:lnTo>
                  <a:pt x="79" y="87"/>
                </a:lnTo>
                <a:lnTo>
                  <a:pt x="82" y="95"/>
                </a:lnTo>
                <a:lnTo>
                  <a:pt x="82" y="86"/>
                </a:lnTo>
                <a:lnTo>
                  <a:pt x="76" y="87"/>
                </a:lnTo>
                <a:lnTo>
                  <a:pt x="70" y="88"/>
                </a:lnTo>
                <a:lnTo>
                  <a:pt x="66" y="88"/>
                </a:lnTo>
                <a:lnTo>
                  <a:pt x="60" y="90"/>
                </a:lnTo>
                <a:lnTo>
                  <a:pt x="48" y="96"/>
                </a:lnTo>
                <a:lnTo>
                  <a:pt x="45" y="98"/>
                </a:lnTo>
                <a:lnTo>
                  <a:pt x="34" y="107"/>
                </a:lnTo>
                <a:lnTo>
                  <a:pt x="24" y="120"/>
                </a:lnTo>
                <a:lnTo>
                  <a:pt x="22" y="123"/>
                </a:lnTo>
                <a:lnTo>
                  <a:pt x="13" y="137"/>
                </a:lnTo>
                <a:lnTo>
                  <a:pt x="6" y="153"/>
                </a:lnTo>
                <a:lnTo>
                  <a:pt x="2" y="171"/>
                </a:lnTo>
                <a:lnTo>
                  <a:pt x="2" y="174"/>
                </a:lnTo>
                <a:lnTo>
                  <a:pt x="0" y="192"/>
                </a:lnTo>
                <a:close/>
              </a:path>
            </a:pathLst>
          </a:custGeom>
          <a:solidFill>
            <a:srgbClr val="FF0000"/>
          </a:solidFill>
          <a:ln w="9525">
            <a:solidFill>
              <a:schemeClr val="tx1"/>
            </a:solidFill>
            <a:round/>
            <a:headEnd/>
            <a:tailEnd/>
          </a:ln>
        </p:spPr>
        <p:txBody>
          <a:bodyPr/>
          <a:lstStyle/>
          <a:p>
            <a:endParaRPr lang="es-AR"/>
          </a:p>
        </p:txBody>
      </p:sp>
      <p:sp>
        <p:nvSpPr>
          <p:cNvPr id="35022" name="Freeform 216"/>
          <p:cNvSpPr>
            <a:spLocks/>
          </p:cNvSpPr>
          <p:nvPr/>
        </p:nvSpPr>
        <p:spPr bwMode="auto">
          <a:xfrm>
            <a:off x="2917408" y="3349952"/>
            <a:ext cx="223529" cy="315583"/>
          </a:xfrm>
          <a:custGeom>
            <a:avLst/>
            <a:gdLst>
              <a:gd name="T0" fmla="*/ 2147483647 w 153"/>
              <a:gd name="T1" fmla="*/ 2147483647 h 192"/>
              <a:gd name="T2" fmla="*/ 2147483647 w 153"/>
              <a:gd name="T3" fmla="*/ 2147483647 h 192"/>
              <a:gd name="T4" fmla="*/ 2147483647 w 153"/>
              <a:gd name="T5" fmla="*/ 2147483647 h 192"/>
              <a:gd name="T6" fmla="*/ 2147483647 w 153"/>
              <a:gd name="T7" fmla="*/ 2147483647 h 192"/>
              <a:gd name="T8" fmla="*/ 2147483647 w 153"/>
              <a:gd name="T9" fmla="*/ 2147483647 h 192"/>
              <a:gd name="T10" fmla="*/ 2147483647 w 153"/>
              <a:gd name="T11" fmla="*/ 2147483647 h 192"/>
              <a:gd name="T12" fmla="*/ 2147483647 w 153"/>
              <a:gd name="T13" fmla="*/ 2147483647 h 192"/>
              <a:gd name="T14" fmla="*/ 2147483647 w 153"/>
              <a:gd name="T15" fmla="*/ 2147483647 h 192"/>
              <a:gd name="T16" fmla="*/ 2147483647 w 153"/>
              <a:gd name="T17" fmla="*/ 2147483647 h 192"/>
              <a:gd name="T18" fmla="*/ 2147483647 w 153"/>
              <a:gd name="T19" fmla="*/ 2147483647 h 192"/>
              <a:gd name="T20" fmla="*/ 2147483647 w 153"/>
              <a:gd name="T21" fmla="*/ 2147483647 h 192"/>
              <a:gd name="T22" fmla="*/ 2147483647 w 153"/>
              <a:gd name="T23" fmla="*/ 2147483647 h 192"/>
              <a:gd name="T24" fmla="*/ 2147483647 w 153"/>
              <a:gd name="T25" fmla="*/ 2147483647 h 192"/>
              <a:gd name="T26" fmla="*/ 2147483647 w 153"/>
              <a:gd name="T27" fmla="*/ 2147483647 h 192"/>
              <a:gd name="T28" fmla="*/ 2147483647 w 153"/>
              <a:gd name="T29" fmla="*/ 2147483647 h 192"/>
              <a:gd name="T30" fmla="*/ 2147483647 w 153"/>
              <a:gd name="T31" fmla="*/ 0 h 192"/>
              <a:gd name="T32" fmla="*/ 2147483647 w 153"/>
              <a:gd name="T33" fmla="*/ 2147483647 h 192"/>
              <a:gd name="T34" fmla="*/ 2147483647 w 153"/>
              <a:gd name="T35" fmla="*/ 2147483647 h 192"/>
              <a:gd name="T36" fmla="*/ 2147483647 w 153"/>
              <a:gd name="T37" fmla="*/ 2147483647 h 192"/>
              <a:gd name="T38" fmla="*/ 2147483647 w 153"/>
              <a:gd name="T39" fmla="*/ 2147483647 h 192"/>
              <a:gd name="T40" fmla="*/ 2147483647 w 153"/>
              <a:gd name="T41" fmla="*/ 2147483647 h 192"/>
              <a:gd name="T42" fmla="*/ 2147483647 w 153"/>
              <a:gd name="T43" fmla="*/ 2147483647 h 192"/>
              <a:gd name="T44" fmla="*/ 2147483647 w 153"/>
              <a:gd name="T45" fmla="*/ 2147483647 h 192"/>
              <a:gd name="T46" fmla="*/ 2147483647 w 153"/>
              <a:gd name="T47" fmla="*/ 2147483647 h 192"/>
              <a:gd name="T48" fmla="*/ 2147483647 w 153"/>
              <a:gd name="T49" fmla="*/ 2147483647 h 192"/>
              <a:gd name="T50" fmla="*/ 2147483647 w 153"/>
              <a:gd name="T51" fmla="*/ 2147483647 h 192"/>
              <a:gd name="T52" fmla="*/ 2147483647 w 153"/>
              <a:gd name="T53" fmla="*/ 2147483647 h 192"/>
              <a:gd name="T54" fmla="*/ 2147483647 w 153"/>
              <a:gd name="T55" fmla="*/ 2147483647 h 192"/>
              <a:gd name="T56" fmla="*/ 2147483647 w 153"/>
              <a:gd name="T57" fmla="*/ 2147483647 h 192"/>
              <a:gd name="T58" fmla="*/ 2147483647 w 153"/>
              <a:gd name="T59" fmla="*/ 2147483647 h 192"/>
              <a:gd name="T60" fmla="*/ 2147483647 w 153"/>
              <a:gd name="T61" fmla="*/ 2147483647 h 192"/>
              <a:gd name="T62" fmla="*/ 0 w 153"/>
              <a:gd name="T63" fmla="*/ 2147483647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92"/>
              <a:gd name="T98" fmla="*/ 153 w 153"/>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92">
                <a:moveTo>
                  <a:pt x="0" y="192"/>
                </a:moveTo>
                <a:lnTo>
                  <a:pt x="18" y="192"/>
                </a:lnTo>
                <a:lnTo>
                  <a:pt x="20" y="174"/>
                </a:lnTo>
                <a:lnTo>
                  <a:pt x="11" y="174"/>
                </a:lnTo>
                <a:lnTo>
                  <a:pt x="19" y="178"/>
                </a:lnTo>
                <a:lnTo>
                  <a:pt x="23" y="160"/>
                </a:lnTo>
                <a:lnTo>
                  <a:pt x="30" y="144"/>
                </a:lnTo>
                <a:lnTo>
                  <a:pt x="39" y="130"/>
                </a:lnTo>
                <a:lnTo>
                  <a:pt x="30" y="126"/>
                </a:lnTo>
                <a:lnTo>
                  <a:pt x="37" y="133"/>
                </a:lnTo>
                <a:lnTo>
                  <a:pt x="47" y="120"/>
                </a:lnTo>
                <a:lnTo>
                  <a:pt x="58" y="111"/>
                </a:lnTo>
                <a:lnTo>
                  <a:pt x="52" y="104"/>
                </a:lnTo>
                <a:lnTo>
                  <a:pt x="55" y="113"/>
                </a:lnTo>
                <a:lnTo>
                  <a:pt x="67" y="107"/>
                </a:lnTo>
                <a:lnTo>
                  <a:pt x="73" y="105"/>
                </a:lnTo>
                <a:lnTo>
                  <a:pt x="70" y="97"/>
                </a:lnTo>
                <a:lnTo>
                  <a:pt x="70" y="106"/>
                </a:lnTo>
                <a:lnTo>
                  <a:pt x="76" y="105"/>
                </a:lnTo>
                <a:lnTo>
                  <a:pt x="82" y="104"/>
                </a:lnTo>
                <a:lnTo>
                  <a:pt x="86" y="104"/>
                </a:lnTo>
                <a:lnTo>
                  <a:pt x="92" y="102"/>
                </a:lnTo>
                <a:lnTo>
                  <a:pt x="105" y="96"/>
                </a:lnTo>
                <a:lnTo>
                  <a:pt x="108" y="94"/>
                </a:lnTo>
                <a:lnTo>
                  <a:pt x="119" y="85"/>
                </a:lnTo>
                <a:lnTo>
                  <a:pt x="129" y="73"/>
                </a:lnTo>
                <a:lnTo>
                  <a:pt x="131" y="70"/>
                </a:lnTo>
                <a:lnTo>
                  <a:pt x="140" y="55"/>
                </a:lnTo>
                <a:lnTo>
                  <a:pt x="147" y="39"/>
                </a:lnTo>
                <a:lnTo>
                  <a:pt x="151" y="21"/>
                </a:lnTo>
                <a:lnTo>
                  <a:pt x="152" y="18"/>
                </a:lnTo>
                <a:lnTo>
                  <a:pt x="153" y="0"/>
                </a:lnTo>
                <a:lnTo>
                  <a:pt x="135" y="0"/>
                </a:lnTo>
                <a:lnTo>
                  <a:pt x="134" y="18"/>
                </a:lnTo>
                <a:lnTo>
                  <a:pt x="143" y="18"/>
                </a:lnTo>
                <a:lnTo>
                  <a:pt x="134" y="14"/>
                </a:lnTo>
                <a:lnTo>
                  <a:pt x="130" y="32"/>
                </a:lnTo>
                <a:lnTo>
                  <a:pt x="123" y="48"/>
                </a:lnTo>
                <a:lnTo>
                  <a:pt x="114" y="63"/>
                </a:lnTo>
                <a:lnTo>
                  <a:pt x="123" y="66"/>
                </a:lnTo>
                <a:lnTo>
                  <a:pt x="116" y="60"/>
                </a:lnTo>
                <a:lnTo>
                  <a:pt x="106" y="72"/>
                </a:lnTo>
                <a:lnTo>
                  <a:pt x="95" y="81"/>
                </a:lnTo>
                <a:lnTo>
                  <a:pt x="101" y="88"/>
                </a:lnTo>
                <a:lnTo>
                  <a:pt x="98" y="79"/>
                </a:lnTo>
                <a:lnTo>
                  <a:pt x="85" y="85"/>
                </a:lnTo>
                <a:lnTo>
                  <a:pt x="79" y="87"/>
                </a:lnTo>
                <a:lnTo>
                  <a:pt x="82" y="95"/>
                </a:lnTo>
                <a:lnTo>
                  <a:pt x="82" y="86"/>
                </a:lnTo>
                <a:lnTo>
                  <a:pt x="76" y="87"/>
                </a:lnTo>
                <a:lnTo>
                  <a:pt x="70" y="88"/>
                </a:lnTo>
                <a:lnTo>
                  <a:pt x="66" y="88"/>
                </a:lnTo>
                <a:lnTo>
                  <a:pt x="60" y="90"/>
                </a:lnTo>
                <a:lnTo>
                  <a:pt x="48" y="96"/>
                </a:lnTo>
                <a:lnTo>
                  <a:pt x="45" y="98"/>
                </a:lnTo>
                <a:lnTo>
                  <a:pt x="34" y="107"/>
                </a:lnTo>
                <a:lnTo>
                  <a:pt x="24" y="120"/>
                </a:lnTo>
                <a:lnTo>
                  <a:pt x="22" y="123"/>
                </a:lnTo>
                <a:lnTo>
                  <a:pt x="13" y="137"/>
                </a:lnTo>
                <a:lnTo>
                  <a:pt x="6" y="153"/>
                </a:lnTo>
                <a:lnTo>
                  <a:pt x="2" y="171"/>
                </a:lnTo>
                <a:lnTo>
                  <a:pt x="2" y="174"/>
                </a:lnTo>
                <a:lnTo>
                  <a:pt x="0" y="192"/>
                </a:lnTo>
                <a:close/>
              </a:path>
            </a:pathLst>
          </a:custGeom>
          <a:solidFill>
            <a:srgbClr val="FFFFFF"/>
          </a:solidFill>
          <a:ln w="9525">
            <a:solidFill>
              <a:schemeClr val="tx1"/>
            </a:solidFill>
            <a:round/>
            <a:headEnd/>
            <a:tailEnd/>
          </a:ln>
        </p:spPr>
        <p:txBody>
          <a:bodyPr/>
          <a:lstStyle/>
          <a:p>
            <a:endParaRPr lang="es-AR"/>
          </a:p>
        </p:txBody>
      </p:sp>
      <p:sp>
        <p:nvSpPr>
          <p:cNvPr id="35023" name="Freeform 217"/>
          <p:cNvSpPr>
            <a:spLocks/>
          </p:cNvSpPr>
          <p:nvPr/>
        </p:nvSpPr>
        <p:spPr bwMode="auto">
          <a:xfrm>
            <a:off x="3022598" y="3349952"/>
            <a:ext cx="223529" cy="315583"/>
          </a:xfrm>
          <a:custGeom>
            <a:avLst/>
            <a:gdLst>
              <a:gd name="T0" fmla="*/ 2147483647 w 153"/>
              <a:gd name="T1" fmla="*/ 2147483647 h 192"/>
              <a:gd name="T2" fmla="*/ 2147483647 w 153"/>
              <a:gd name="T3" fmla="*/ 2147483647 h 192"/>
              <a:gd name="T4" fmla="*/ 2147483647 w 153"/>
              <a:gd name="T5" fmla="*/ 2147483647 h 192"/>
              <a:gd name="T6" fmla="*/ 2147483647 w 153"/>
              <a:gd name="T7" fmla="*/ 2147483647 h 192"/>
              <a:gd name="T8" fmla="*/ 2147483647 w 153"/>
              <a:gd name="T9" fmla="*/ 2147483647 h 192"/>
              <a:gd name="T10" fmla="*/ 2147483647 w 153"/>
              <a:gd name="T11" fmla="*/ 2147483647 h 192"/>
              <a:gd name="T12" fmla="*/ 2147483647 w 153"/>
              <a:gd name="T13" fmla="*/ 2147483647 h 192"/>
              <a:gd name="T14" fmla="*/ 2147483647 w 153"/>
              <a:gd name="T15" fmla="*/ 2147483647 h 192"/>
              <a:gd name="T16" fmla="*/ 2147483647 w 153"/>
              <a:gd name="T17" fmla="*/ 2147483647 h 192"/>
              <a:gd name="T18" fmla="*/ 2147483647 w 153"/>
              <a:gd name="T19" fmla="*/ 2147483647 h 192"/>
              <a:gd name="T20" fmla="*/ 2147483647 w 153"/>
              <a:gd name="T21" fmla="*/ 2147483647 h 192"/>
              <a:gd name="T22" fmla="*/ 2147483647 w 153"/>
              <a:gd name="T23" fmla="*/ 2147483647 h 192"/>
              <a:gd name="T24" fmla="*/ 2147483647 w 153"/>
              <a:gd name="T25" fmla="*/ 2147483647 h 192"/>
              <a:gd name="T26" fmla="*/ 2147483647 w 153"/>
              <a:gd name="T27" fmla="*/ 2147483647 h 192"/>
              <a:gd name="T28" fmla="*/ 2147483647 w 153"/>
              <a:gd name="T29" fmla="*/ 2147483647 h 192"/>
              <a:gd name="T30" fmla="*/ 2147483647 w 153"/>
              <a:gd name="T31" fmla="*/ 0 h 192"/>
              <a:gd name="T32" fmla="*/ 2147483647 w 153"/>
              <a:gd name="T33" fmla="*/ 2147483647 h 192"/>
              <a:gd name="T34" fmla="*/ 2147483647 w 153"/>
              <a:gd name="T35" fmla="*/ 2147483647 h 192"/>
              <a:gd name="T36" fmla="*/ 2147483647 w 153"/>
              <a:gd name="T37" fmla="*/ 2147483647 h 192"/>
              <a:gd name="T38" fmla="*/ 2147483647 w 153"/>
              <a:gd name="T39" fmla="*/ 2147483647 h 192"/>
              <a:gd name="T40" fmla="*/ 2147483647 w 153"/>
              <a:gd name="T41" fmla="*/ 2147483647 h 192"/>
              <a:gd name="T42" fmla="*/ 2147483647 w 153"/>
              <a:gd name="T43" fmla="*/ 2147483647 h 192"/>
              <a:gd name="T44" fmla="*/ 2147483647 w 153"/>
              <a:gd name="T45" fmla="*/ 2147483647 h 192"/>
              <a:gd name="T46" fmla="*/ 2147483647 w 153"/>
              <a:gd name="T47" fmla="*/ 2147483647 h 192"/>
              <a:gd name="T48" fmla="*/ 2147483647 w 153"/>
              <a:gd name="T49" fmla="*/ 2147483647 h 192"/>
              <a:gd name="T50" fmla="*/ 2147483647 w 153"/>
              <a:gd name="T51" fmla="*/ 2147483647 h 192"/>
              <a:gd name="T52" fmla="*/ 2147483647 w 153"/>
              <a:gd name="T53" fmla="*/ 2147483647 h 192"/>
              <a:gd name="T54" fmla="*/ 2147483647 w 153"/>
              <a:gd name="T55" fmla="*/ 2147483647 h 192"/>
              <a:gd name="T56" fmla="*/ 2147483647 w 153"/>
              <a:gd name="T57" fmla="*/ 2147483647 h 192"/>
              <a:gd name="T58" fmla="*/ 2147483647 w 153"/>
              <a:gd name="T59" fmla="*/ 2147483647 h 192"/>
              <a:gd name="T60" fmla="*/ 2147483647 w 153"/>
              <a:gd name="T61" fmla="*/ 2147483647 h 192"/>
              <a:gd name="T62" fmla="*/ 0 w 153"/>
              <a:gd name="T63" fmla="*/ 2147483647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92"/>
              <a:gd name="T98" fmla="*/ 153 w 153"/>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92">
                <a:moveTo>
                  <a:pt x="0" y="192"/>
                </a:moveTo>
                <a:lnTo>
                  <a:pt x="18" y="192"/>
                </a:lnTo>
                <a:lnTo>
                  <a:pt x="20" y="174"/>
                </a:lnTo>
                <a:lnTo>
                  <a:pt x="11" y="174"/>
                </a:lnTo>
                <a:lnTo>
                  <a:pt x="19" y="178"/>
                </a:lnTo>
                <a:lnTo>
                  <a:pt x="23" y="160"/>
                </a:lnTo>
                <a:lnTo>
                  <a:pt x="30" y="144"/>
                </a:lnTo>
                <a:lnTo>
                  <a:pt x="39" y="130"/>
                </a:lnTo>
                <a:lnTo>
                  <a:pt x="30" y="126"/>
                </a:lnTo>
                <a:lnTo>
                  <a:pt x="37" y="133"/>
                </a:lnTo>
                <a:lnTo>
                  <a:pt x="47" y="120"/>
                </a:lnTo>
                <a:lnTo>
                  <a:pt x="58" y="111"/>
                </a:lnTo>
                <a:lnTo>
                  <a:pt x="52" y="104"/>
                </a:lnTo>
                <a:lnTo>
                  <a:pt x="55" y="113"/>
                </a:lnTo>
                <a:lnTo>
                  <a:pt x="67" y="107"/>
                </a:lnTo>
                <a:lnTo>
                  <a:pt x="73" y="105"/>
                </a:lnTo>
                <a:lnTo>
                  <a:pt x="70" y="97"/>
                </a:lnTo>
                <a:lnTo>
                  <a:pt x="70" y="106"/>
                </a:lnTo>
                <a:lnTo>
                  <a:pt x="76" y="105"/>
                </a:lnTo>
                <a:lnTo>
                  <a:pt x="82" y="104"/>
                </a:lnTo>
                <a:lnTo>
                  <a:pt x="86" y="104"/>
                </a:lnTo>
                <a:lnTo>
                  <a:pt x="92" y="102"/>
                </a:lnTo>
                <a:lnTo>
                  <a:pt x="105" y="96"/>
                </a:lnTo>
                <a:lnTo>
                  <a:pt x="108" y="94"/>
                </a:lnTo>
                <a:lnTo>
                  <a:pt x="119" y="85"/>
                </a:lnTo>
                <a:lnTo>
                  <a:pt x="129" y="73"/>
                </a:lnTo>
                <a:lnTo>
                  <a:pt x="131" y="70"/>
                </a:lnTo>
                <a:lnTo>
                  <a:pt x="140" y="55"/>
                </a:lnTo>
                <a:lnTo>
                  <a:pt x="147" y="39"/>
                </a:lnTo>
                <a:lnTo>
                  <a:pt x="151" y="21"/>
                </a:lnTo>
                <a:lnTo>
                  <a:pt x="152" y="18"/>
                </a:lnTo>
                <a:lnTo>
                  <a:pt x="153" y="0"/>
                </a:lnTo>
                <a:lnTo>
                  <a:pt x="135" y="0"/>
                </a:lnTo>
                <a:lnTo>
                  <a:pt x="134" y="18"/>
                </a:lnTo>
                <a:lnTo>
                  <a:pt x="143" y="18"/>
                </a:lnTo>
                <a:lnTo>
                  <a:pt x="134" y="14"/>
                </a:lnTo>
                <a:lnTo>
                  <a:pt x="130" y="32"/>
                </a:lnTo>
                <a:lnTo>
                  <a:pt x="123" y="48"/>
                </a:lnTo>
                <a:lnTo>
                  <a:pt x="114" y="63"/>
                </a:lnTo>
                <a:lnTo>
                  <a:pt x="123" y="66"/>
                </a:lnTo>
                <a:lnTo>
                  <a:pt x="116" y="60"/>
                </a:lnTo>
                <a:lnTo>
                  <a:pt x="106" y="72"/>
                </a:lnTo>
                <a:lnTo>
                  <a:pt x="95" y="81"/>
                </a:lnTo>
                <a:lnTo>
                  <a:pt x="101" y="88"/>
                </a:lnTo>
                <a:lnTo>
                  <a:pt x="98" y="79"/>
                </a:lnTo>
                <a:lnTo>
                  <a:pt x="85" y="85"/>
                </a:lnTo>
                <a:lnTo>
                  <a:pt x="79" y="87"/>
                </a:lnTo>
                <a:lnTo>
                  <a:pt x="82" y="95"/>
                </a:lnTo>
                <a:lnTo>
                  <a:pt x="82" y="86"/>
                </a:lnTo>
                <a:lnTo>
                  <a:pt x="76" y="87"/>
                </a:lnTo>
                <a:lnTo>
                  <a:pt x="70" y="88"/>
                </a:lnTo>
                <a:lnTo>
                  <a:pt x="66" y="88"/>
                </a:lnTo>
                <a:lnTo>
                  <a:pt x="60" y="90"/>
                </a:lnTo>
                <a:lnTo>
                  <a:pt x="48" y="96"/>
                </a:lnTo>
                <a:lnTo>
                  <a:pt x="45" y="98"/>
                </a:lnTo>
                <a:lnTo>
                  <a:pt x="34" y="107"/>
                </a:lnTo>
                <a:lnTo>
                  <a:pt x="24" y="120"/>
                </a:lnTo>
                <a:lnTo>
                  <a:pt x="22" y="123"/>
                </a:lnTo>
                <a:lnTo>
                  <a:pt x="13" y="137"/>
                </a:lnTo>
                <a:lnTo>
                  <a:pt x="6" y="153"/>
                </a:lnTo>
                <a:lnTo>
                  <a:pt x="2" y="171"/>
                </a:lnTo>
                <a:lnTo>
                  <a:pt x="2" y="174"/>
                </a:lnTo>
                <a:lnTo>
                  <a:pt x="0" y="192"/>
                </a:lnTo>
                <a:close/>
              </a:path>
            </a:pathLst>
          </a:custGeom>
          <a:solidFill>
            <a:srgbClr val="FFFFFF"/>
          </a:solidFill>
          <a:ln w="9525">
            <a:solidFill>
              <a:schemeClr val="tx1"/>
            </a:solidFill>
            <a:round/>
            <a:headEnd/>
            <a:tailEnd/>
          </a:ln>
        </p:spPr>
        <p:txBody>
          <a:bodyPr/>
          <a:lstStyle/>
          <a:p>
            <a:endParaRPr lang="es-AR"/>
          </a:p>
        </p:txBody>
      </p:sp>
      <p:sp>
        <p:nvSpPr>
          <p:cNvPr id="35024" name="Freeform 218"/>
          <p:cNvSpPr>
            <a:spLocks/>
          </p:cNvSpPr>
          <p:nvPr/>
        </p:nvSpPr>
        <p:spPr bwMode="auto">
          <a:xfrm>
            <a:off x="2917408" y="3349952"/>
            <a:ext cx="223529" cy="315583"/>
          </a:xfrm>
          <a:custGeom>
            <a:avLst/>
            <a:gdLst>
              <a:gd name="T0" fmla="*/ 2147483647 w 153"/>
              <a:gd name="T1" fmla="*/ 2147483647 h 192"/>
              <a:gd name="T2" fmla="*/ 2147483647 w 153"/>
              <a:gd name="T3" fmla="*/ 2147483647 h 192"/>
              <a:gd name="T4" fmla="*/ 2147483647 w 153"/>
              <a:gd name="T5" fmla="*/ 2147483647 h 192"/>
              <a:gd name="T6" fmla="*/ 2147483647 w 153"/>
              <a:gd name="T7" fmla="*/ 2147483647 h 192"/>
              <a:gd name="T8" fmla="*/ 2147483647 w 153"/>
              <a:gd name="T9" fmla="*/ 2147483647 h 192"/>
              <a:gd name="T10" fmla="*/ 2147483647 w 153"/>
              <a:gd name="T11" fmla="*/ 2147483647 h 192"/>
              <a:gd name="T12" fmla="*/ 2147483647 w 153"/>
              <a:gd name="T13" fmla="*/ 2147483647 h 192"/>
              <a:gd name="T14" fmla="*/ 2147483647 w 153"/>
              <a:gd name="T15" fmla="*/ 2147483647 h 192"/>
              <a:gd name="T16" fmla="*/ 2147483647 w 153"/>
              <a:gd name="T17" fmla="*/ 2147483647 h 192"/>
              <a:gd name="T18" fmla="*/ 2147483647 w 153"/>
              <a:gd name="T19" fmla="*/ 2147483647 h 192"/>
              <a:gd name="T20" fmla="*/ 2147483647 w 153"/>
              <a:gd name="T21" fmla="*/ 2147483647 h 192"/>
              <a:gd name="T22" fmla="*/ 2147483647 w 153"/>
              <a:gd name="T23" fmla="*/ 2147483647 h 192"/>
              <a:gd name="T24" fmla="*/ 2147483647 w 153"/>
              <a:gd name="T25" fmla="*/ 2147483647 h 192"/>
              <a:gd name="T26" fmla="*/ 2147483647 w 153"/>
              <a:gd name="T27" fmla="*/ 2147483647 h 192"/>
              <a:gd name="T28" fmla="*/ 2147483647 w 153"/>
              <a:gd name="T29" fmla="*/ 2147483647 h 192"/>
              <a:gd name="T30" fmla="*/ 2147483647 w 153"/>
              <a:gd name="T31" fmla="*/ 0 h 192"/>
              <a:gd name="T32" fmla="*/ 2147483647 w 153"/>
              <a:gd name="T33" fmla="*/ 2147483647 h 192"/>
              <a:gd name="T34" fmla="*/ 2147483647 w 153"/>
              <a:gd name="T35" fmla="*/ 2147483647 h 192"/>
              <a:gd name="T36" fmla="*/ 2147483647 w 153"/>
              <a:gd name="T37" fmla="*/ 2147483647 h 192"/>
              <a:gd name="T38" fmla="*/ 2147483647 w 153"/>
              <a:gd name="T39" fmla="*/ 2147483647 h 192"/>
              <a:gd name="T40" fmla="*/ 2147483647 w 153"/>
              <a:gd name="T41" fmla="*/ 2147483647 h 192"/>
              <a:gd name="T42" fmla="*/ 2147483647 w 153"/>
              <a:gd name="T43" fmla="*/ 2147483647 h 192"/>
              <a:gd name="T44" fmla="*/ 2147483647 w 153"/>
              <a:gd name="T45" fmla="*/ 2147483647 h 192"/>
              <a:gd name="T46" fmla="*/ 2147483647 w 153"/>
              <a:gd name="T47" fmla="*/ 2147483647 h 192"/>
              <a:gd name="T48" fmla="*/ 2147483647 w 153"/>
              <a:gd name="T49" fmla="*/ 2147483647 h 192"/>
              <a:gd name="T50" fmla="*/ 2147483647 w 153"/>
              <a:gd name="T51" fmla="*/ 2147483647 h 192"/>
              <a:gd name="T52" fmla="*/ 2147483647 w 153"/>
              <a:gd name="T53" fmla="*/ 2147483647 h 192"/>
              <a:gd name="T54" fmla="*/ 2147483647 w 153"/>
              <a:gd name="T55" fmla="*/ 2147483647 h 192"/>
              <a:gd name="T56" fmla="*/ 2147483647 w 153"/>
              <a:gd name="T57" fmla="*/ 2147483647 h 192"/>
              <a:gd name="T58" fmla="*/ 2147483647 w 153"/>
              <a:gd name="T59" fmla="*/ 2147483647 h 192"/>
              <a:gd name="T60" fmla="*/ 2147483647 w 153"/>
              <a:gd name="T61" fmla="*/ 2147483647 h 192"/>
              <a:gd name="T62" fmla="*/ 0 w 153"/>
              <a:gd name="T63" fmla="*/ 2147483647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92"/>
              <a:gd name="T98" fmla="*/ 153 w 153"/>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92">
                <a:moveTo>
                  <a:pt x="0" y="192"/>
                </a:moveTo>
                <a:lnTo>
                  <a:pt x="18" y="192"/>
                </a:lnTo>
                <a:lnTo>
                  <a:pt x="20" y="174"/>
                </a:lnTo>
                <a:lnTo>
                  <a:pt x="11" y="174"/>
                </a:lnTo>
                <a:lnTo>
                  <a:pt x="19" y="178"/>
                </a:lnTo>
                <a:lnTo>
                  <a:pt x="23" y="160"/>
                </a:lnTo>
                <a:lnTo>
                  <a:pt x="30" y="144"/>
                </a:lnTo>
                <a:lnTo>
                  <a:pt x="39" y="130"/>
                </a:lnTo>
                <a:lnTo>
                  <a:pt x="30" y="126"/>
                </a:lnTo>
                <a:lnTo>
                  <a:pt x="37" y="133"/>
                </a:lnTo>
                <a:lnTo>
                  <a:pt x="47" y="120"/>
                </a:lnTo>
                <a:lnTo>
                  <a:pt x="58" y="111"/>
                </a:lnTo>
                <a:lnTo>
                  <a:pt x="52" y="104"/>
                </a:lnTo>
                <a:lnTo>
                  <a:pt x="55" y="113"/>
                </a:lnTo>
                <a:lnTo>
                  <a:pt x="67" y="107"/>
                </a:lnTo>
                <a:lnTo>
                  <a:pt x="73" y="105"/>
                </a:lnTo>
                <a:lnTo>
                  <a:pt x="70" y="97"/>
                </a:lnTo>
                <a:lnTo>
                  <a:pt x="70" y="106"/>
                </a:lnTo>
                <a:lnTo>
                  <a:pt x="76" y="105"/>
                </a:lnTo>
                <a:lnTo>
                  <a:pt x="82" y="104"/>
                </a:lnTo>
                <a:lnTo>
                  <a:pt x="86" y="104"/>
                </a:lnTo>
                <a:lnTo>
                  <a:pt x="92" y="102"/>
                </a:lnTo>
                <a:lnTo>
                  <a:pt x="105" y="96"/>
                </a:lnTo>
                <a:lnTo>
                  <a:pt x="108" y="94"/>
                </a:lnTo>
                <a:lnTo>
                  <a:pt x="119" y="85"/>
                </a:lnTo>
                <a:lnTo>
                  <a:pt x="129" y="73"/>
                </a:lnTo>
                <a:lnTo>
                  <a:pt x="131" y="70"/>
                </a:lnTo>
                <a:lnTo>
                  <a:pt x="140" y="55"/>
                </a:lnTo>
                <a:lnTo>
                  <a:pt x="147" y="39"/>
                </a:lnTo>
                <a:lnTo>
                  <a:pt x="151" y="21"/>
                </a:lnTo>
                <a:lnTo>
                  <a:pt x="152" y="18"/>
                </a:lnTo>
                <a:lnTo>
                  <a:pt x="153" y="0"/>
                </a:lnTo>
                <a:lnTo>
                  <a:pt x="135" y="0"/>
                </a:lnTo>
                <a:lnTo>
                  <a:pt x="134" y="18"/>
                </a:lnTo>
                <a:lnTo>
                  <a:pt x="143" y="18"/>
                </a:lnTo>
                <a:lnTo>
                  <a:pt x="134" y="14"/>
                </a:lnTo>
                <a:lnTo>
                  <a:pt x="130" y="32"/>
                </a:lnTo>
                <a:lnTo>
                  <a:pt x="123" y="48"/>
                </a:lnTo>
                <a:lnTo>
                  <a:pt x="114" y="63"/>
                </a:lnTo>
                <a:lnTo>
                  <a:pt x="123" y="66"/>
                </a:lnTo>
                <a:lnTo>
                  <a:pt x="116" y="60"/>
                </a:lnTo>
                <a:lnTo>
                  <a:pt x="106" y="72"/>
                </a:lnTo>
                <a:lnTo>
                  <a:pt x="95" y="81"/>
                </a:lnTo>
                <a:lnTo>
                  <a:pt x="101" y="88"/>
                </a:lnTo>
                <a:lnTo>
                  <a:pt x="98" y="79"/>
                </a:lnTo>
                <a:lnTo>
                  <a:pt x="85" y="85"/>
                </a:lnTo>
                <a:lnTo>
                  <a:pt x="79" y="87"/>
                </a:lnTo>
                <a:lnTo>
                  <a:pt x="82" y="95"/>
                </a:lnTo>
                <a:lnTo>
                  <a:pt x="82" y="86"/>
                </a:lnTo>
                <a:lnTo>
                  <a:pt x="76" y="87"/>
                </a:lnTo>
                <a:lnTo>
                  <a:pt x="70" y="88"/>
                </a:lnTo>
                <a:lnTo>
                  <a:pt x="66" y="88"/>
                </a:lnTo>
                <a:lnTo>
                  <a:pt x="60" y="90"/>
                </a:lnTo>
                <a:lnTo>
                  <a:pt x="48" y="96"/>
                </a:lnTo>
                <a:lnTo>
                  <a:pt x="45" y="98"/>
                </a:lnTo>
                <a:lnTo>
                  <a:pt x="34" y="107"/>
                </a:lnTo>
                <a:lnTo>
                  <a:pt x="24" y="120"/>
                </a:lnTo>
                <a:lnTo>
                  <a:pt x="22" y="123"/>
                </a:lnTo>
                <a:lnTo>
                  <a:pt x="13" y="137"/>
                </a:lnTo>
                <a:lnTo>
                  <a:pt x="6" y="153"/>
                </a:lnTo>
                <a:lnTo>
                  <a:pt x="2" y="171"/>
                </a:lnTo>
                <a:lnTo>
                  <a:pt x="2" y="174"/>
                </a:lnTo>
                <a:lnTo>
                  <a:pt x="0" y="192"/>
                </a:lnTo>
                <a:close/>
              </a:path>
            </a:pathLst>
          </a:custGeom>
          <a:solidFill>
            <a:schemeClr val="accent5">
              <a:lumMod val="75000"/>
            </a:schemeClr>
          </a:solidFill>
          <a:ln w="9525">
            <a:solidFill>
              <a:schemeClr val="tx1"/>
            </a:solidFill>
            <a:round/>
            <a:headEnd/>
            <a:tailEnd/>
          </a:ln>
        </p:spPr>
        <p:txBody>
          <a:bodyPr/>
          <a:lstStyle/>
          <a:p>
            <a:endParaRPr lang="es-AR"/>
          </a:p>
        </p:txBody>
      </p:sp>
      <p:sp>
        <p:nvSpPr>
          <p:cNvPr id="35025" name="Freeform 219"/>
          <p:cNvSpPr>
            <a:spLocks/>
          </p:cNvSpPr>
          <p:nvPr/>
        </p:nvSpPr>
        <p:spPr bwMode="auto">
          <a:xfrm>
            <a:off x="3022598" y="3349952"/>
            <a:ext cx="223529" cy="315583"/>
          </a:xfrm>
          <a:custGeom>
            <a:avLst/>
            <a:gdLst>
              <a:gd name="T0" fmla="*/ 2147483647 w 153"/>
              <a:gd name="T1" fmla="*/ 2147483647 h 192"/>
              <a:gd name="T2" fmla="*/ 2147483647 w 153"/>
              <a:gd name="T3" fmla="*/ 2147483647 h 192"/>
              <a:gd name="T4" fmla="*/ 2147483647 w 153"/>
              <a:gd name="T5" fmla="*/ 2147483647 h 192"/>
              <a:gd name="T6" fmla="*/ 2147483647 w 153"/>
              <a:gd name="T7" fmla="*/ 2147483647 h 192"/>
              <a:gd name="T8" fmla="*/ 2147483647 w 153"/>
              <a:gd name="T9" fmla="*/ 2147483647 h 192"/>
              <a:gd name="T10" fmla="*/ 2147483647 w 153"/>
              <a:gd name="T11" fmla="*/ 2147483647 h 192"/>
              <a:gd name="T12" fmla="*/ 2147483647 w 153"/>
              <a:gd name="T13" fmla="*/ 2147483647 h 192"/>
              <a:gd name="T14" fmla="*/ 2147483647 w 153"/>
              <a:gd name="T15" fmla="*/ 2147483647 h 192"/>
              <a:gd name="T16" fmla="*/ 2147483647 w 153"/>
              <a:gd name="T17" fmla="*/ 2147483647 h 192"/>
              <a:gd name="T18" fmla="*/ 2147483647 w 153"/>
              <a:gd name="T19" fmla="*/ 2147483647 h 192"/>
              <a:gd name="T20" fmla="*/ 2147483647 w 153"/>
              <a:gd name="T21" fmla="*/ 2147483647 h 192"/>
              <a:gd name="T22" fmla="*/ 2147483647 w 153"/>
              <a:gd name="T23" fmla="*/ 2147483647 h 192"/>
              <a:gd name="T24" fmla="*/ 2147483647 w 153"/>
              <a:gd name="T25" fmla="*/ 2147483647 h 192"/>
              <a:gd name="T26" fmla="*/ 2147483647 w 153"/>
              <a:gd name="T27" fmla="*/ 2147483647 h 192"/>
              <a:gd name="T28" fmla="*/ 2147483647 w 153"/>
              <a:gd name="T29" fmla="*/ 2147483647 h 192"/>
              <a:gd name="T30" fmla="*/ 2147483647 w 153"/>
              <a:gd name="T31" fmla="*/ 0 h 192"/>
              <a:gd name="T32" fmla="*/ 2147483647 w 153"/>
              <a:gd name="T33" fmla="*/ 2147483647 h 192"/>
              <a:gd name="T34" fmla="*/ 2147483647 w 153"/>
              <a:gd name="T35" fmla="*/ 2147483647 h 192"/>
              <a:gd name="T36" fmla="*/ 2147483647 w 153"/>
              <a:gd name="T37" fmla="*/ 2147483647 h 192"/>
              <a:gd name="T38" fmla="*/ 2147483647 w 153"/>
              <a:gd name="T39" fmla="*/ 2147483647 h 192"/>
              <a:gd name="T40" fmla="*/ 2147483647 w 153"/>
              <a:gd name="T41" fmla="*/ 2147483647 h 192"/>
              <a:gd name="T42" fmla="*/ 2147483647 w 153"/>
              <a:gd name="T43" fmla="*/ 2147483647 h 192"/>
              <a:gd name="T44" fmla="*/ 2147483647 w 153"/>
              <a:gd name="T45" fmla="*/ 2147483647 h 192"/>
              <a:gd name="T46" fmla="*/ 2147483647 w 153"/>
              <a:gd name="T47" fmla="*/ 2147483647 h 192"/>
              <a:gd name="T48" fmla="*/ 2147483647 w 153"/>
              <a:gd name="T49" fmla="*/ 2147483647 h 192"/>
              <a:gd name="T50" fmla="*/ 2147483647 w 153"/>
              <a:gd name="T51" fmla="*/ 2147483647 h 192"/>
              <a:gd name="T52" fmla="*/ 2147483647 w 153"/>
              <a:gd name="T53" fmla="*/ 2147483647 h 192"/>
              <a:gd name="T54" fmla="*/ 2147483647 w 153"/>
              <a:gd name="T55" fmla="*/ 2147483647 h 192"/>
              <a:gd name="T56" fmla="*/ 2147483647 w 153"/>
              <a:gd name="T57" fmla="*/ 2147483647 h 192"/>
              <a:gd name="T58" fmla="*/ 2147483647 w 153"/>
              <a:gd name="T59" fmla="*/ 2147483647 h 192"/>
              <a:gd name="T60" fmla="*/ 2147483647 w 153"/>
              <a:gd name="T61" fmla="*/ 2147483647 h 192"/>
              <a:gd name="T62" fmla="*/ 0 w 153"/>
              <a:gd name="T63" fmla="*/ 2147483647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92"/>
              <a:gd name="T98" fmla="*/ 153 w 153"/>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92">
                <a:moveTo>
                  <a:pt x="0" y="192"/>
                </a:moveTo>
                <a:lnTo>
                  <a:pt x="18" y="192"/>
                </a:lnTo>
                <a:lnTo>
                  <a:pt x="20" y="174"/>
                </a:lnTo>
                <a:lnTo>
                  <a:pt x="11" y="174"/>
                </a:lnTo>
                <a:lnTo>
                  <a:pt x="19" y="178"/>
                </a:lnTo>
                <a:lnTo>
                  <a:pt x="23" y="160"/>
                </a:lnTo>
                <a:lnTo>
                  <a:pt x="30" y="144"/>
                </a:lnTo>
                <a:lnTo>
                  <a:pt x="39" y="130"/>
                </a:lnTo>
                <a:lnTo>
                  <a:pt x="30" y="126"/>
                </a:lnTo>
                <a:lnTo>
                  <a:pt x="37" y="133"/>
                </a:lnTo>
                <a:lnTo>
                  <a:pt x="47" y="120"/>
                </a:lnTo>
                <a:lnTo>
                  <a:pt x="58" y="111"/>
                </a:lnTo>
                <a:lnTo>
                  <a:pt x="52" y="104"/>
                </a:lnTo>
                <a:lnTo>
                  <a:pt x="55" y="113"/>
                </a:lnTo>
                <a:lnTo>
                  <a:pt x="67" y="107"/>
                </a:lnTo>
                <a:lnTo>
                  <a:pt x="73" y="105"/>
                </a:lnTo>
                <a:lnTo>
                  <a:pt x="70" y="97"/>
                </a:lnTo>
                <a:lnTo>
                  <a:pt x="70" y="106"/>
                </a:lnTo>
                <a:lnTo>
                  <a:pt x="76" y="105"/>
                </a:lnTo>
                <a:lnTo>
                  <a:pt x="82" y="104"/>
                </a:lnTo>
                <a:lnTo>
                  <a:pt x="86" y="104"/>
                </a:lnTo>
                <a:lnTo>
                  <a:pt x="92" y="102"/>
                </a:lnTo>
                <a:lnTo>
                  <a:pt x="105" y="96"/>
                </a:lnTo>
                <a:lnTo>
                  <a:pt x="108" y="94"/>
                </a:lnTo>
                <a:lnTo>
                  <a:pt x="119" y="85"/>
                </a:lnTo>
                <a:lnTo>
                  <a:pt x="129" y="73"/>
                </a:lnTo>
                <a:lnTo>
                  <a:pt x="131" y="70"/>
                </a:lnTo>
                <a:lnTo>
                  <a:pt x="140" y="55"/>
                </a:lnTo>
                <a:lnTo>
                  <a:pt x="147" y="39"/>
                </a:lnTo>
                <a:lnTo>
                  <a:pt x="151" y="21"/>
                </a:lnTo>
                <a:lnTo>
                  <a:pt x="152" y="18"/>
                </a:lnTo>
                <a:lnTo>
                  <a:pt x="153" y="0"/>
                </a:lnTo>
                <a:lnTo>
                  <a:pt x="135" y="0"/>
                </a:lnTo>
                <a:lnTo>
                  <a:pt x="134" y="18"/>
                </a:lnTo>
                <a:lnTo>
                  <a:pt x="143" y="18"/>
                </a:lnTo>
                <a:lnTo>
                  <a:pt x="134" y="14"/>
                </a:lnTo>
                <a:lnTo>
                  <a:pt x="130" y="32"/>
                </a:lnTo>
                <a:lnTo>
                  <a:pt x="123" y="48"/>
                </a:lnTo>
                <a:lnTo>
                  <a:pt x="114" y="63"/>
                </a:lnTo>
                <a:lnTo>
                  <a:pt x="123" y="66"/>
                </a:lnTo>
                <a:lnTo>
                  <a:pt x="116" y="60"/>
                </a:lnTo>
                <a:lnTo>
                  <a:pt x="106" y="72"/>
                </a:lnTo>
                <a:lnTo>
                  <a:pt x="95" y="81"/>
                </a:lnTo>
                <a:lnTo>
                  <a:pt x="101" y="88"/>
                </a:lnTo>
                <a:lnTo>
                  <a:pt x="98" y="79"/>
                </a:lnTo>
                <a:lnTo>
                  <a:pt x="85" y="85"/>
                </a:lnTo>
                <a:lnTo>
                  <a:pt x="79" y="87"/>
                </a:lnTo>
                <a:lnTo>
                  <a:pt x="82" y="95"/>
                </a:lnTo>
                <a:lnTo>
                  <a:pt x="82" y="86"/>
                </a:lnTo>
                <a:lnTo>
                  <a:pt x="76" y="87"/>
                </a:lnTo>
                <a:lnTo>
                  <a:pt x="70" y="88"/>
                </a:lnTo>
                <a:lnTo>
                  <a:pt x="66" y="88"/>
                </a:lnTo>
                <a:lnTo>
                  <a:pt x="60" y="90"/>
                </a:lnTo>
                <a:lnTo>
                  <a:pt x="48" y="96"/>
                </a:lnTo>
                <a:lnTo>
                  <a:pt x="45" y="98"/>
                </a:lnTo>
                <a:lnTo>
                  <a:pt x="34" y="107"/>
                </a:lnTo>
                <a:lnTo>
                  <a:pt x="24" y="120"/>
                </a:lnTo>
                <a:lnTo>
                  <a:pt x="22" y="123"/>
                </a:lnTo>
                <a:lnTo>
                  <a:pt x="13" y="137"/>
                </a:lnTo>
                <a:lnTo>
                  <a:pt x="6" y="153"/>
                </a:lnTo>
                <a:lnTo>
                  <a:pt x="2" y="171"/>
                </a:lnTo>
                <a:lnTo>
                  <a:pt x="2" y="174"/>
                </a:lnTo>
                <a:lnTo>
                  <a:pt x="0" y="192"/>
                </a:lnTo>
                <a:close/>
              </a:path>
            </a:pathLst>
          </a:custGeom>
          <a:solidFill>
            <a:schemeClr val="accent5">
              <a:lumMod val="75000"/>
            </a:schemeClr>
          </a:solidFill>
          <a:ln w="9525">
            <a:solidFill>
              <a:schemeClr val="tx1"/>
            </a:solidFill>
            <a:round/>
            <a:headEnd/>
            <a:tailEnd/>
          </a:ln>
        </p:spPr>
        <p:txBody>
          <a:bodyPr/>
          <a:lstStyle/>
          <a:p>
            <a:endParaRPr lang="es-AR"/>
          </a:p>
        </p:txBody>
      </p:sp>
      <p:sp>
        <p:nvSpPr>
          <p:cNvPr id="35026" name="Freeform 220"/>
          <p:cNvSpPr>
            <a:spLocks/>
          </p:cNvSpPr>
          <p:nvPr/>
        </p:nvSpPr>
        <p:spPr bwMode="auto">
          <a:xfrm>
            <a:off x="2917408" y="5361796"/>
            <a:ext cx="223529" cy="315583"/>
          </a:xfrm>
          <a:custGeom>
            <a:avLst/>
            <a:gdLst>
              <a:gd name="T0" fmla="*/ 2147483647 w 153"/>
              <a:gd name="T1" fmla="*/ 2147483647 h 192"/>
              <a:gd name="T2" fmla="*/ 2147483647 w 153"/>
              <a:gd name="T3" fmla="*/ 2147483647 h 192"/>
              <a:gd name="T4" fmla="*/ 2147483647 w 153"/>
              <a:gd name="T5" fmla="*/ 2147483647 h 192"/>
              <a:gd name="T6" fmla="*/ 2147483647 w 153"/>
              <a:gd name="T7" fmla="*/ 2147483647 h 192"/>
              <a:gd name="T8" fmla="*/ 2147483647 w 153"/>
              <a:gd name="T9" fmla="*/ 2147483647 h 192"/>
              <a:gd name="T10" fmla="*/ 2147483647 w 153"/>
              <a:gd name="T11" fmla="*/ 2147483647 h 192"/>
              <a:gd name="T12" fmla="*/ 2147483647 w 153"/>
              <a:gd name="T13" fmla="*/ 2147483647 h 192"/>
              <a:gd name="T14" fmla="*/ 2147483647 w 153"/>
              <a:gd name="T15" fmla="*/ 2147483647 h 192"/>
              <a:gd name="T16" fmla="*/ 2147483647 w 153"/>
              <a:gd name="T17" fmla="*/ 2147483647 h 192"/>
              <a:gd name="T18" fmla="*/ 2147483647 w 153"/>
              <a:gd name="T19" fmla="*/ 2147483647 h 192"/>
              <a:gd name="T20" fmla="*/ 2147483647 w 153"/>
              <a:gd name="T21" fmla="*/ 2147483647 h 192"/>
              <a:gd name="T22" fmla="*/ 2147483647 w 153"/>
              <a:gd name="T23" fmla="*/ 2147483647 h 192"/>
              <a:gd name="T24" fmla="*/ 2147483647 w 153"/>
              <a:gd name="T25" fmla="*/ 2147483647 h 192"/>
              <a:gd name="T26" fmla="*/ 2147483647 w 153"/>
              <a:gd name="T27" fmla="*/ 2147483647 h 192"/>
              <a:gd name="T28" fmla="*/ 2147483647 w 153"/>
              <a:gd name="T29" fmla="*/ 2147483647 h 192"/>
              <a:gd name="T30" fmla="*/ 2147483647 w 153"/>
              <a:gd name="T31" fmla="*/ 0 h 192"/>
              <a:gd name="T32" fmla="*/ 2147483647 w 153"/>
              <a:gd name="T33" fmla="*/ 2147483647 h 192"/>
              <a:gd name="T34" fmla="*/ 2147483647 w 153"/>
              <a:gd name="T35" fmla="*/ 2147483647 h 192"/>
              <a:gd name="T36" fmla="*/ 2147483647 w 153"/>
              <a:gd name="T37" fmla="*/ 2147483647 h 192"/>
              <a:gd name="T38" fmla="*/ 2147483647 w 153"/>
              <a:gd name="T39" fmla="*/ 2147483647 h 192"/>
              <a:gd name="T40" fmla="*/ 2147483647 w 153"/>
              <a:gd name="T41" fmla="*/ 2147483647 h 192"/>
              <a:gd name="T42" fmla="*/ 2147483647 w 153"/>
              <a:gd name="T43" fmla="*/ 2147483647 h 192"/>
              <a:gd name="T44" fmla="*/ 2147483647 w 153"/>
              <a:gd name="T45" fmla="*/ 2147483647 h 192"/>
              <a:gd name="T46" fmla="*/ 2147483647 w 153"/>
              <a:gd name="T47" fmla="*/ 2147483647 h 192"/>
              <a:gd name="T48" fmla="*/ 2147483647 w 153"/>
              <a:gd name="T49" fmla="*/ 2147483647 h 192"/>
              <a:gd name="T50" fmla="*/ 2147483647 w 153"/>
              <a:gd name="T51" fmla="*/ 2147483647 h 192"/>
              <a:gd name="T52" fmla="*/ 2147483647 w 153"/>
              <a:gd name="T53" fmla="*/ 2147483647 h 192"/>
              <a:gd name="T54" fmla="*/ 2147483647 w 153"/>
              <a:gd name="T55" fmla="*/ 2147483647 h 192"/>
              <a:gd name="T56" fmla="*/ 2147483647 w 153"/>
              <a:gd name="T57" fmla="*/ 2147483647 h 192"/>
              <a:gd name="T58" fmla="*/ 2147483647 w 153"/>
              <a:gd name="T59" fmla="*/ 2147483647 h 192"/>
              <a:gd name="T60" fmla="*/ 2147483647 w 153"/>
              <a:gd name="T61" fmla="*/ 2147483647 h 192"/>
              <a:gd name="T62" fmla="*/ 0 w 153"/>
              <a:gd name="T63" fmla="*/ 2147483647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92"/>
              <a:gd name="T98" fmla="*/ 153 w 153"/>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92">
                <a:moveTo>
                  <a:pt x="0" y="192"/>
                </a:moveTo>
                <a:lnTo>
                  <a:pt x="18" y="192"/>
                </a:lnTo>
                <a:lnTo>
                  <a:pt x="20" y="174"/>
                </a:lnTo>
                <a:lnTo>
                  <a:pt x="11" y="174"/>
                </a:lnTo>
                <a:lnTo>
                  <a:pt x="19" y="178"/>
                </a:lnTo>
                <a:lnTo>
                  <a:pt x="23" y="160"/>
                </a:lnTo>
                <a:lnTo>
                  <a:pt x="30" y="144"/>
                </a:lnTo>
                <a:lnTo>
                  <a:pt x="39" y="130"/>
                </a:lnTo>
                <a:lnTo>
                  <a:pt x="30" y="126"/>
                </a:lnTo>
                <a:lnTo>
                  <a:pt x="37" y="133"/>
                </a:lnTo>
                <a:lnTo>
                  <a:pt x="47" y="120"/>
                </a:lnTo>
                <a:lnTo>
                  <a:pt x="58" y="111"/>
                </a:lnTo>
                <a:lnTo>
                  <a:pt x="52" y="104"/>
                </a:lnTo>
                <a:lnTo>
                  <a:pt x="55" y="113"/>
                </a:lnTo>
                <a:lnTo>
                  <a:pt x="67" y="107"/>
                </a:lnTo>
                <a:lnTo>
                  <a:pt x="73" y="105"/>
                </a:lnTo>
                <a:lnTo>
                  <a:pt x="70" y="97"/>
                </a:lnTo>
                <a:lnTo>
                  <a:pt x="70" y="106"/>
                </a:lnTo>
                <a:lnTo>
                  <a:pt x="76" y="105"/>
                </a:lnTo>
                <a:lnTo>
                  <a:pt x="82" y="104"/>
                </a:lnTo>
                <a:lnTo>
                  <a:pt x="86" y="104"/>
                </a:lnTo>
                <a:lnTo>
                  <a:pt x="92" y="102"/>
                </a:lnTo>
                <a:lnTo>
                  <a:pt x="105" y="96"/>
                </a:lnTo>
                <a:lnTo>
                  <a:pt x="108" y="94"/>
                </a:lnTo>
                <a:lnTo>
                  <a:pt x="119" y="85"/>
                </a:lnTo>
                <a:lnTo>
                  <a:pt x="129" y="73"/>
                </a:lnTo>
                <a:lnTo>
                  <a:pt x="131" y="70"/>
                </a:lnTo>
                <a:lnTo>
                  <a:pt x="140" y="55"/>
                </a:lnTo>
                <a:lnTo>
                  <a:pt x="147" y="39"/>
                </a:lnTo>
                <a:lnTo>
                  <a:pt x="151" y="21"/>
                </a:lnTo>
                <a:lnTo>
                  <a:pt x="152" y="18"/>
                </a:lnTo>
                <a:lnTo>
                  <a:pt x="153" y="0"/>
                </a:lnTo>
                <a:lnTo>
                  <a:pt x="135" y="0"/>
                </a:lnTo>
                <a:lnTo>
                  <a:pt x="134" y="18"/>
                </a:lnTo>
                <a:lnTo>
                  <a:pt x="143" y="18"/>
                </a:lnTo>
                <a:lnTo>
                  <a:pt x="134" y="14"/>
                </a:lnTo>
                <a:lnTo>
                  <a:pt x="130" y="32"/>
                </a:lnTo>
                <a:lnTo>
                  <a:pt x="123" y="48"/>
                </a:lnTo>
                <a:lnTo>
                  <a:pt x="114" y="63"/>
                </a:lnTo>
                <a:lnTo>
                  <a:pt x="123" y="66"/>
                </a:lnTo>
                <a:lnTo>
                  <a:pt x="116" y="60"/>
                </a:lnTo>
                <a:lnTo>
                  <a:pt x="106" y="72"/>
                </a:lnTo>
                <a:lnTo>
                  <a:pt x="95" y="81"/>
                </a:lnTo>
                <a:lnTo>
                  <a:pt x="101" y="88"/>
                </a:lnTo>
                <a:lnTo>
                  <a:pt x="98" y="79"/>
                </a:lnTo>
                <a:lnTo>
                  <a:pt x="85" y="85"/>
                </a:lnTo>
                <a:lnTo>
                  <a:pt x="79" y="87"/>
                </a:lnTo>
                <a:lnTo>
                  <a:pt x="82" y="95"/>
                </a:lnTo>
                <a:lnTo>
                  <a:pt x="82" y="86"/>
                </a:lnTo>
                <a:lnTo>
                  <a:pt x="76" y="87"/>
                </a:lnTo>
                <a:lnTo>
                  <a:pt x="70" y="88"/>
                </a:lnTo>
                <a:lnTo>
                  <a:pt x="66" y="88"/>
                </a:lnTo>
                <a:lnTo>
                  <a:pt x="60" y="90"/>
                </a:lnTo>
                <a:lnTo>
                  <a:pt x="48" y="96"/>
                </a:lnTo>
                <a:lnTo>
                  <a:pt x="45" y="98"/>
                </a:lnTo>
                <a:lnTo>
                  <a:pt x="34" y="107"/>
                </a:lnTo>
                <a:lnTo>
                  <a:pt x="24" y="120"/>
                </a:lnTo>
                <a:lnTo>
                  <a:pt x="22" y="123"/>
                </a:lnTo>
                <a:lnTo>
                  <a:pt x="13" y="137"/>
                </a:lnTo>
                <a:lnTo>
                  <a:pt x="6" y="153"/>
                </a:lnTo>
                <a:lnTo>
                  <a:pt x="2" y="171"/>
                </a:lnTo>
                <a:lnTo>
                  <a:pt x="2" y="174"/>
                </a:lnTo>
                <a:lnTo>
                  <a:pt x="0" y="192"/>
                </a:lnTo>
                <a:close/>
              </a:path>
            </a:pathLst>
          </a:custGeom>
          <a:solidFill>
            <a:srgbClr val="FFFFFF"/>
          </a:solidFill>
          <a:ln w="9525">
            <a:solidFill>
              <a:schemeClr val="tx1"/>
            </a:solidFill>
            <a:round/>
            <a:headEnd/>
            <a:tailEnd/>
          </a:ln>
        </p:spPr>
        <p:txBody>
          <a:bodyPr/>
          <a:lstStyle/>
          <a:p>
            <a:endParaRPr lang="es-AR"/>
          </a:p>
        </p:txBody>
      </p:sp>
      <p:sp>
        <p:nvSpPr>
          <p:cNvPr id="35027" name="Freeform 221"/>
          <p:cNvSpPr>
            <a:spLocks/>
          </p:cNvSpPr>
          <p:nvPr/>
        </p:nvSpPr>
        <p:spPr bwMode="auto">
          <a:xfrm>
            <a:off x="3022598" y="5361796"/>
            <a:ext cx="223529" cy="315583"/>
          </a:xfrm>
          <a:custGeom>
            <a:avLst/>
            <a:gdLst>
              <a:gd name="T0" fmla="*/ 2147483647 w 153"/>
              <a:gd name="T1" fmla="*/ 2147483647 h 192"/>
              <a:gd name="T2" fmla="*/ 2147483647 w 153"/>
              <a:gd name="T3" fmla="*/ 2147483647 h 192"/>
              <a:gd name="T4" fmla="*/ 2147483647 w 153"/>
              <a:gd name="T5" fmla="*/ 2147483647 h 192"/>
              <a:gd name="T6" fmla="*/ 2147483647 w 153"/>
              <a:gd name="T7" fmla="*/ 2147483647 h 192"/>
              <a:gd name="T8" fmla="*/ 2147483647 w 153"/>
              <a:gd name="T9" fmla="*/ 2147483647 h 192"/>
              <a:gd name="T10" fmla="*/ 2147483647 w 153"/>
              <a:gd name="T11" fmla="*/ 2147483647 h 192"/>
              <a:gd name="T12" fmla="*/ 2147483647 w 153"/>
              <a:gd name="T13" fmla="*/ 2147483647 h 192"/>
              <a:gd name="T14" fmla="*/ 2147483647 w 153"/>
              <a:gd name="T15" fmla="*/ 2147483647 h 192"/>
              <a:gd name="T16" fmla="*/ 2147483647 w 153"/>
              <a:gd name="T17" fmla="*/ 2147483647 h 192"/>
              <a:gd name="T18" fmla="*/ 2147483647 w 153"/>
              <a:gd name="T19" fmla="*/ 2147483647 h 192"/>
              <a:gd name="T20" fmla="*/ 2147483647 w 153"/>
              <a:gd name="T21" fmla="*/ 2147483647 h 192"/>
              <a:gd name="T22" fmla="*/ 2147483647 w 153"/>
              <a:gd name="T23" fmla="*/ 2147483647 h 192"/>
              <a:gd name="T24" fmla="*/ 2147483647 w 153"/>
              <a:gd name="T25" fmla="*/ 2147483647 h 192"/>
              <a:gd name="T26" fmla="*/ 2147483647 w 153"/>
              <a:gd name="T27" fmla="*/ 2147483647 h 192"/>
              <a:gd name="T28" fmla="*/ 2147483647 w 153"/>
              <a:gd name="T29" fmla="*/ 2147483647 h 192"/>
              <a:gd name="T30" fmla="*/ 2147483647 w 153"/>
              <a:gd name="T31" fmla="*/ 0 h 192"/>
              <a:gd name="T32" fmla="*/ 2147483647 w 153"/>
              <a:gd name="T33" fmla="*/ 2147483647 h 192"/>
              <a:gd name="T34" fmla="*/ 2147483647 w 153"/>
              <a:gd name="T35" fmla="*/ 2147483647 h 192"/>
              <a:gd name="T36" fmla="*/ 2147483647 w 153"/>
              <a:gd name="T37" fmla="*/ 2147483647 h 192"/>
              <a:gd name="T38" fmla="*/ 2147483647 w 153"/>
              <a:gd name="T39" fmla="*/ 2147483647 h 192"/>
              <a:gd name="T40" fmla="*/ 2147483647 w 153"/>
              <a:gd name="T41" fmla="*/ 2147483647 h 192"/>
              <a:gd name="T42" fmla="*/ 2147483647 w 153"/>
              <a:gd name="T43" fmla="*/ 2147483647 h 192"/>
              <a:gd name="T44" fmla="*/ 2147483647 w 153"/>
              <a:gd name="T45" fmla="*/ 2147483647 h 192"/>
              <a:gd name="T46" fmla="*/ 2147483647 w 153"/>
              <a:gd name="T47" fmla="*/ 2147483647 h 192"/>
              <a:gd name="T48" fmla="*/ 2147483647 w 153"/>
              <a:gd name="T49" fmla="*/ 2147483647 h 192"/>
              <a:gd name="T50" fmla="*/ 2147483647 w 153"/>
              <a:gd name="T51" fmla="*/ 2147483647 h 192"/>
              <a:gd name="T52" fmla="*/ 2147483647 w 153"/>
              <a:gd name="T53" fmla="*/ 2147483647 h 192"/>
              <a:gd name="T54" fmla="*/ 2147483647 w 153"/>
              <a:gd name="T55" fmla="*/ 2147483647 h 192"/>
              <a:gd name="T56" fmla="*/ 2147483647 w 153"/>
              <a:gd name="T57" fmla="*/ 2147483647 h 192"/>
              <a:gd name="T58" fmla="*/ 2147483647 w 153"/>
              <a:gd name="T59" fmla="*/ 2147483647 h 192"/>
              <a:gd name="T60" fmla="*/ 2147483647 w 153"/>
              <a:gd name="T61" fmla="*/ 2147483647 h 192"/>
              <a:gd name="T62" fmla="*/ 0 w 153"/>
              <a:gd name="T63" fmla="*/ 2147483647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92"/>
              <a:gd name="T98" fmla="*/ 153 w 153"/>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92">
                <a:moveTo>
                  <a:pt x="0" y="192"/>
                </a:moveTo>
                <a:lnTo>
                  <a:pt x="18" y="192"/>
                </a:lnTo>
                <a:lnTo>
                  <a:pt x="20" y="174"/>
                </a:lnTo>
                <a:lnTo>
                  <a:pt x="11" y="174"/>
                </a:lnTo>
                <a:lnTo>
                  <a:pt x="19" y="178"/>
                </a:lnTo>
                <a:lnTo>
                  <a:pt x="23" y="160"/>
                </a:lnTo>
                <a:lnTo>
                  <a:pt x="30" y="144"/>
                </a:lnTo>
                <a:lnTo>
                  <a:pt x="39" y="130"/>
                </a:lnTo>
                <a:lnTo>
                  <a:pt x="30" y="126"/>
                </a:lnTo>
                <a:lnTo>
                  <a:pt x="37" y="133"/>
                </a:lnTo>
                <a:lnTo>
                  <a:pt x="47" y="120"/>
                </a:lnTo>
                <a:lnTo>
                  <a:pt x="58" y="111"/>
                </a:lnTo>
                <a:lnTo>
                  <a:pt x="52" y="104"/>
                </a:lnTo>
                <a:lnTo>
                  <a:pt x="55" y="113"/>
                </a:lnTo>
                <a:lnTo>
                  <a:pt x="67" y="107"/>
                </a:lnTo>
                <a:lnTo>
                  <a:pt x="73" y="105"/>
                </a:lnTo>
                <a:lnTo>
                  <a:pt x="70" y="97"/>
                </a:lnTo>
                <a:lnTo>
                  <a:pt x="70" y="106"/>
                </a:lnTo>
                <a:lnTo>
                  <a:pt x="76" y="105"/>
                </a:lnTo>
                <a:lnTo>
                  <a:pt x="82" y="104"/>
                </a:lnTo>
                <a:lnTo>
                  <a:pt x="86" y="104"/>
                </a:lnTo>
                <a:lnTo>
                  <a:pt x="92" y="102"/>
                </a:lnTo>
                <a:lnTo>
                  <a:pt x="105" y="96"/>
                </a:lnTo>
                <a:lnTo>
                  <a:pt x="108" y="94"/>
                </a:lnTo>
                <a:lnTo>
                  <a:pt x="119" y="85"/>
                </a:lnTo>
                <a:lnTo>
                  <a:pt x="129" y="73"/>
                </a:lnTo>
                <a:lnTo>
                  <a:pt x="131" y="70"/>
                </a:lnTo>
                <a:lnTo>
                  <a:pt x="140" y="55"/>
                </a:lnTo>
                <a:lnTo>
                  <a:pt x="147" y="39"/>
                </a:lnTo>
                <a:lnTo>
                  <a:pt x="151" y="21"/>
                </a:lnTo>
                <a:lnTo>
                  <a:pt x="152" y="18"/>
                </a:lnTo>
                <a:lnTo>
                  <a:pt x="153" y="0"/>
                </a:lnTo>
                <a:lnTo>
                  <a:pt x="135" y="0"/>
                </a:lnTo>
                <a:lnTo>
                  <a:pt x="134" y="18"/>
                </a:lnTo>
                <a:lnTo>
                  <a:pt x="143" y="18"/>
                </a:lnTo>
                <a:lnTo>
                  <a:pt x="134" y="14"/>
                </a:lnTo>
                <a:lnTo>
                  <a:pt x="130" y="32"/>
                </a:lnTo>
                <a:lnTo>
                  <a:pt x="123" y="48"/>
                </a:lnTo>
                <a:lnTo>
                  <a:pt x="114" y="63"/>
                </a:lnTo>
                <a:lnTo>
                  <a:pt x="123" y="66"/>
                </a:lnTo>
                <a:lnTo>
                  <a:pt x="116" y="60"/>
                </a:lnTo>
                <a:lnTo>
                  <a:pt x="106" y="72"/>
                </a:lnTo>
                <a:lnTo>
                  <a:pt x="95" y="81"/>
                </a:lnTo>
                <a:lnTo>
                  <a:pt x="101" y="88"/>
                </a:lnTo>
                <a:lnTo>
                  <a:pt x="98" y="79"/>
                </a:lnTo>
                <a:lnTo>
                  <a:pt x="85" y="85"/>
                </a:lnTo>
                <a:lnTo>
                  <a:pt x="79" y="87"/>
                </a:lnTo>
                <a:lnTo>
                  <a:pt x="82" y="95"/>
                </a:lnTo>
                <a:lnTo>
                  <a:pt x="82" y="86"/>
                </a:lnTo>
                <a:lnTo>
                  <a:pt x="76" y="87"/>
                </a:lnTo>
                <a:lnTo>
                  <a:pt x="70" y="88"/>
                </a:lnTo>
                <a:lnTo>
                  <a:pt x="66" y="88"/>
                </a:lnTo>
                <a:lnTo>
                  <a:pt x="60" y="90"/>
                </a:lnTo>
                <a:lnTo>
                  <a:pt x="48" y="96"/>
                </a:lnTo>
                <a:lnTo>
                  <a:pt x="45" y="98"/>
                </a:lnTo>
                <a:lnTo>
                  <a:pt x="34" y="107"/>
                </a:lnTo>
                <a:lnTo>
                  <a:pt x="24" y="120"/>
                </a:lnTo>
                <a:lnTo>
                  <a:pt x="22" y="123"/>
                </a:lnTo>
                <a:lnTo>
                  <a:pt x="13" y="137"/>
                </a:lnTo>
                <a:lnTo>
                  <a:pt x="6" y="153"/>
                </a:lnTo>
                <a:lnTo>
                  <a:pt x="2" y="171"/>
                </a:lnTo>
                <a:lnTo>
                  <a:pt x="2" y="174"/>
                </a:lnTo>
                <a:lnTo>
                  <a:pt x="0" y="192"/>
                </a:lnTo>
                <a:close/>
              </a:path>
            </a:pathLst>
          </a:custGeom>
          <a:solidFill>
            <a:srgbClr val="FFFFFF"/>
          </a:solidFill>
          <a:ln w="9525">
            <a:solidFill>
              <a:schemeClr val="tx1"/>
            </a:solidFill>
            <a:round/>
            <a:headEnd/>
            <a:tailEnd/>
          </a:ln>
        </p:spPr>
        <p:txBody>
          <a:bodyPr/>
          <a:lstStyle/>
          <a:p>
            <a:endParaRPr lang="es-AR"/>
          </a:p>
        </p:txBody>
      </p:sp>
      <p:sp>
        <p:nvSpPr>
          <p:cNvPr id="35028" name="Freeform 222"/>
          <p:cNvSpPr>
            <a:spLocks/>
          </p:cNvSpPr>
          <p:nvPr/>
        </p:nvSpPr>
        <p:spPr bwMode="auto">
          <a:xfrm>
            <a:off x="2917408" y="5361796"/>
            <a:ext cx="223529" cy="315583"/>
          </a:xfrm>
          <a:custGeom>
            <a:avLst/>
            <a:gdLst>
              <a:gd name="T0" fmla="*/ 2147483647 w 153"/>
              <a:gd name="T1" fmla="*/ 2147483647 h 192"/>
              <a:gd name="T2" fmla="*/ 2147483647 w 153"/>
              <a:gd name="T3" fmla="*/ 2147483647 h 192"/>
              <a:gd name="T4" fmla="*/ 2147483647 w 153"/>
              <a:gd name="T5" fmla="*/ 2147483647 h 192"/>
              <a:gd name="T6" fmla="*/ 2147483647 w 153"/>
              <a:gd name="T7" fmla="*/ 2147483647 h 192"/>
              <a:gd name="T8" fmla="*/ 2147483647 w 153"/>
              <a:gd name="T9" fmla="*/ 2147483647 h 192"/>
              <a:gd name="T10" fmla="*/ 2147483647 w 153"/>
              <a:gd name="T11" fmla="*/ 2147483647 h 192"/>
              <a:gd name="T12" fmla="*/ 2147483647 w 153"/>
              <a:gd name="T13" fmla="*/ 2147483647 h 192"/>
              <a:gd name="T14" fmla="*/ 2147483647 w 153"/>
              <a:gd name="T15" fmla="*/ 2147483647 h 192"/>
              <a:gd name="T16" fmla="*/ 2147483647 w 153"/>
              <a:gd name="T17" fmla="*/ 2147483647 h 192"/>
              <a:gd name="T18" fmla="*/ 2147483647 w 153"/>
              <a:gd name="T19" fmla="*/ 2147483647 h 192"/>
              <a:gd name="T20" fmla="*/ 2147483647 w 153"/>
              <a:gd name="T21" fmla="*/ 2147483647 h 192"/>
              <a:gd name="T22" fmla="*/ 2147483647 w 153"/>
              <a:gd name="T23" fmla="*/ 2147483647 h 192"/>
              <a:gd name="T24" fmla="*/ 2147483647 w 153"/>
              <a:gd name="T25" fmla="*/ 2147483647 h 192"/>
              <a:gd name="T26" fmla="*/ 2147483647 w 153"/>
              <a:gd name="T27" fmla="*/ 2147483647 h 192"/>
              <a:gd name="T28" fmla="*/ 2147483647 w 153"/>
              <a:gd name="T29" fmla="*/ 2147483647 h 192"/>
              <a:gd name="T30" fmla="*/ 2147483647 w 153"/>
              <a:gd name="T31" fmla="*/ 0 h 192"/>
              <a:gd name="T32" fmla="*/ 2147483647 w 153"/>
              <a:gd name="T33" fmla="*/ 2147483647 h 192"/>
              <a:gd name="T34" fmla="*/ 2147483647 w 153"/>
              <a:gd name="T35" fmla="*/ 2147483647 h 192"/>
              <a:gd name="T36" fmla="*/ 2147483647 w 153"/>
              <a:gd name="T37" fmla="*/ 2147483647 h 192"/>
              <a:gd name="T38" fmla="*/ 2147483647 w 153"/>
              <a:gd name="T39" fmla="*/ 2147483647 h 192"/>
              <a:gd name="T40" fmla="*/ 2147483647 w 153"/>
              <a:gd name="T41" fmla="*/ 2147483647 h 192"/>
              <a:gd name="T42" fmla="*/ 2147483647 w 153"/>
              <a:gd name="T43" fmla="*/ 2147483647 h 192"/>
              <a:gd name="T44" fmla="*/ 2147483647 w 153"/>
              <a:gd name="T45" fmla="*/ 2147483647 h 192"/>
              <a:gd name="T46" fmla="*/ 2147483647 w 153"/>
              <a:gd name="T47" fmla="*/ 2147483647 h 192"/>
              <a:gd name="T48" fmla="*/ 2147483647 w 153"/>
              <a:gd name="T49" fmla="*/ 2147483647 h 192"/>
              <a:gd name="T50" fmla="*/ 2147483647 w 153"/>
              <a:gd name="T51" fmla="*/ 2147483647 h 192"/>
              <a:gd name="T52" fmla="*/ 2147483647 w 153"/>
              <a:gd name="T53" fmla="*/ 2147483647 h 192"/>
              <a:gd name="T54" fmla="*/ 2147483647 w 153"/>
              <a:gd name="T55" fmla="*/ 2147483647 h 192"/>
              <a:gd name="T56" fmla="*/ 2147483647 w 153"/>
              <a:gd name="T57" fmla="*/ 2147483647 h 192"/>
              <a:gd name="T58" fmla="*/ 2147483647 w 153"/>
              <a:gd name="T59" fmla="*/ 2147483647 h 192"/>
              <a:gd name="T60" fmla="*/ 2147483647 w 153"/>
              <a:gd name="T61" fmla="*/ 2147483647 h 192"/>
              <a:gd name="T62" fmla="*/ 0 w 153"/>
              <a:gd name="T63" fmla="*/ 2147483647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92"/>
              <a:gd name="T98" fmla="*/ 153 w 153"/>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92">
                <a:moveTo>
                  <a:pt x="0" y="192"/>
                </a:moveTo>
                <a:lnTo>
                  <a:pt x="18" y="192"/>
                </a:lnTo>
                <a:lnTo>
                  <a:pt x="20" y="174"/>
                </a:lnTo>
                <a:lnTo>
                  <a:pt x="11" y="174"/>
                </a:lnTo>
                <a:lnTo>
                  <a:pt x="19" y="178"/>
                </a:lnTo>
                <a:lnTo>
                  <a:pt x="23" y="160"/>
                </a:lnTo>
                <a:lnTo>
                  <a:pt x="30" y="144"/>
                </a:lnTo>
                <a:lnTo>
                  <a:pt x="39" y="130"/>
                </a:lnTo>
                <a:lnTo>
                  <a:pt x="30" y="126"/>
                </a:lnTo>
                <a:lnTo>
                  <a:pt x="37" y="133"/>
                </a:lnTo>
                <a:lnTo>
                  <a:pt x="47" y="120"/>
                </a:lnTo>
                <a:lnTo>
                  <a:pt x="58" y="111"/>
                </a:lnTo>
                <a:lnTo>
                  <a:pt x="52" y="104"/>
                </a:lnTo>
                <a:lnTo>
                  <a:pt x="55" y="113"/>
                </a:lnTo>
                <a:lnTo>
                  <a:pt x="67" y="107"/>
                </a:lnTo>
                <a:lnTo>
                  <a:pt x="73" y="105"/>
                </a:lnTo>
                <a:lnTo>
                  <a:pt x="70" y="97"/>
                </a:lnTo>
                <a:lnTo>
                  <a:pt x="70" y="106"/>
                </a:lnTo>
                <a:lnTo>
                  <a:pt x="76" y="105"/>
                </a:lnTo>
                <a:lnTo>
                  <a:pt x="82" y="104"/>
                </a:lnTo>
                <a:lnTo>
                  <a:pt x="86" y="104"/>
                </a:lnTo>
                <a:lnTo>
                  <a:pt x="92" y="102"/>
                </a:lnTo>
                <a:lnTo>
                  <a:pt x="105" y="96"/>
                </a:lnTo>
                <a:lnTo>
                  <a:pt x="108" y="94"/>
                </a:lnTo>
                <a:lnTo>
                  <a:pt x="119" y="85"/>
                </a:lnTo>
                <a:lnTo>
                  <a:pt x="129" y="73"/>
                </a:lnTo>
                <a:lnTo>
                  <a:pt x="131" y="70"/>
                </a:lnTo>
                <a:lnTo>
                  <a:pt x="140" y="55"/>
                </a:lnTo>
                <a:lnTo>
                  <a:pt x="147" y="39"/>
                </a:lnTo>
                <a:lnTo>
                  <a:pt x="151" y="21"/>
                </a:lnTo>
                <a:lnTo>
                  <a:pt x="152" y="18"/>
                </a:lnTo>
                <a:lnTo>
                  <a:pt x="153" y="0"/>
                </a:lnTo>
                <a:lnTo>
                  <a:pt x="135" y="0"/>
                </a:lnTo>
                <a:lnTo>
                  <a:pt x="134" y="18"/>
                </a:lnTo>
                <a:lnTo>
                  <a:pt x="143" y="18"/>
                </a:lnTo>
                <a:lnTo>
                  <a:pt x="134" y="14"/>
                </a:lnTo>
                <a:lnTo>
                  <a:pt x="130" y="32"/>
                </a:lnTo>
                <a:lnTo>
                  <a:pt x="123" y="48"/>
                </a:lnTo>
                <a:lnTo>
                  <a:pt x="114" y="63"/>
                </a:lnTo>
                <a:lnTo>
                  <a:pt x="123" y="66"/>
                </a:lnTo>
                <a:lnTo>
                  <a:pt x="116" y="60"/>
                </a:lnTo>
                <a:lnTo>
                  <a:pt x="106" y="72"/>
                </a:lnTo>
                <a:lnTo>
                  <a:pt x="95" y="81"/>
                </a:lnTo>
                <a:lnTo>
                  <a:pt x="101" y="88"/>
                </a:lnTo>
                <a:lnTo>
                  <a:pt x="98" y="79"/>
                </a:lnTo>
                <a:lnTo>
                  <a:pt x="85" y="85"/>
                </a:lnTo>
                <a:lnTo>
                  <a:pt x="79" y="87"/>
                </a:lnTo>
                <a:lnTo>
                  <a:pt x="82" y="95"/>
                </a:lnTo>
                <a:lnTo>
                  <a:pt x="82" y="86"/>
                </a:lnTo>
                <a:lnTo>
                  <a:pt x="76" y="87"/>
                </a:lnTo>
                <a:lnTo>
                  <a:pt x="70" y="88"/>
                </a:lnTo>
                <a:lnTo>
                  <a:pt x="66" y="88"/>
                </a:lnTo>
                <a:lnTo>
                  <a:pt x="60" y="90"/>
                </a:lnTo>
                <a:lnTo>
                  <a:pt x="48" y="96"/>
                </a:lnTo>
                <a:lnTo>
                  <a:pt x="45" y="98"/>
                </a:lnTo>
                <a:lnTo>
                  <a:pt x="34" y="107"/>
                </a:lnTo>
                <a:lnTo>
                  <a:pt x="24" y="120"/>
                </a:lnTo>
                <a:lnTo>
                  <a:pt x="22" y="123"/>
                </a:lnTo>
                <a:lnTo>
                  <a:pt x="13" y="137"/>
                </a:lnTo>
                <a:lnTo>
                  <a:pt x="6" y="153"/>
                </a:lnTo>
                <a:lnTo>
                  <a:pt x="2" y="171"/>
                </a:lnTo>
                <a:lnTo>
                  <a:pt x="2" y="174"/>
                </a:lnTo>
                <a:lnTo>
                  <a:pt x="0" y="192"/>
                </a:lnTo>
                <a:close/>
              </a:path>
            </a:pathLst>
          </a:custGeom>
          <a:solidFill>
            <a:schemeClr val="tx1"/>
          </a:solidFill>
          <a:ln w="9525">
            <a:solidFill>
              <a:schemeClr val="tx1"/>
            </a:solidFill>
            <a:round/>
            <a:headEnd/>
            <a:tailEnd/>
          </a:ln>
        </p:spPr>
        <p:txBody>
          <a:bodyPr/>
          <a:lstStyle/>
          <a:p>
            <a:endParaRPr lang="es-AR"/>
          </a:p>
        </p:txBody>
      </p:sp>
      <p:sp>
        <p:nvSpPr>
          <p:cNvPr id="35029" name="Freeform 223"/>
          <p:cNvSpPr>
            <a:spLocks/>
          </p:cNvSpPr>
          <p:nvPr/>
        </p:nvSpPr>
        <p:spPr bwMode="auto">
          <a:xfrm>
            <a:off x="3022598" y="5361796"/>
            <a:ext cx="223529" cy="315583"/>
          </a:xfrm>
          <a:custGeom>
            <a:avLst/>
            <a:gdLst>
              <a:gd name="T0" fmla="*/ 2147483647 w 153"/>
              <a:gd name="T1" fmla="*/ 2147483647 h 192"/>
              <a:gd name="T2" fmla="*/ 2147483647 w 153"/>
              <a:gd name="T3" fmla="*/ 2147483647 h 192"/>
              <a:gd name="T4" fmla="*/ 2147483647 w 153"/>
              <a:gd name="T5" fmla="*/ 2147483647 h 192"/>
              <a:gd name="T6" fmla="*/ 2147483647 w 153"/>
              <a:gd name="T7" fmla="*/ 2147483647 h 192"/>
              <a:gd name="T8" fmla="*/ 2147483647 w 153"/>
              <a:gd name="T9" fmla="*/ 2147483647 h 192"/>
              <a:gd name="T10" fmla="*/ 2147483647 w 153"/>
              <a:gd name="T11" fmla="*/ 2147483647 h 192"/>
              <a:gd name="T12" fmla="*/ 2147483647 w 153"/>
              <a:gd name="T13" fmla="*/ 2147483647 h 192"/>
              <a:gd name="T14" fmla="*/ 2147483647 w 153"/>
              <a:gd name="T15" fmla="*/ 2147483647 h 192"/>
              <a:gd name="T16" fmla="*/ 2147483647 w 153"/>
              <a:gd name="T17" fmla="*/ 2147483647 h 192"/>
              <a:gd name="T18" fmla="*/ 2147483647 w 153"/>
              <a:gd name="T19" fmla="*/ 2147483647 h 192"/>
              <a:gd name="T20" fmla="*/ 2147483647 w 153"/>
              <a:gd name="T21" fmla="*/ 2147483647 h 192"/>
              <a:gd name="T22" fmla="*/ 2147483647 w 153"/>
              <a:gd name="T23" fmla="*/ 2147483647 h 192"/>
              <a:gd name="T24" fmla="*/ 2147483647 w 153"/>
              <a:gd name="T25" fmla="*/ 2147483647 h 192"/>
              <a:gd name="T26" fmla="*/ 2147483647 w 153"/>
              <a:gd name="T27" fmla="*/ 2147483647 h 192"/>
              <a:gd name="T28" fmla="*/ 2147483647 w 153"/>
              <a:gd name="T29" fmla="*/ 2147483647 h 192"/>
              <a:gd name="T30" fmla="*/ 2147483647 w 153"/>
              <a:gd name="T31" fmla="*/ 0 h 192"/>
              <a:gd name="T32" fmla="*/ 2147483647 w 153"/>
              <a:gd name="T33" fmla="*/ 2147483647 h 192"/>
              <a:gd name="T34" fmla="*/ 2147483647 w 153"/>
              <a:gd name="T35" fmla="*/ 2147483647 h 192"/>
              <a:gd name="T36" fmla="*/ 2147483647 w 153"/>
              <a:gd name="T37" fmla="*/ 2147483647 h 192"/>
              <a:gd name="T38" fmla="*/ 2147483647 w 153"/>
              <a:gd name="T39" fmla="*/ 2147483647 h 192"/>
              <a:gd name="T40" fmla="*/ 2147483647 w 153"/>
              <a:gd name="T41" fmla="*/ 2147483647 h 192"/>
              <a:gd name="T42" fmla="*/ 2147483647 w 153"/>
              <a:gd name="T43" fmla="*/ 2147483647 h 192"/>
              <a:gd name="T44" fmla="*/ 2147483647 w 153"/>
              <a:gd name="T45" fmla="*/ 2147483647 h 192"/>
              <a:gd name="T46" fmla="*/ 2147483647 w 153"/>
              <a:gd name="T47" fmla="*/ 2147483647 h 192"/>
              <a:gd name="T48" fmla="*/ 2147483647 w 153"/>
              <a:gd name="T49" fmla="*/ 2147483647 h 192"/>
              <a:gd name="T50" fmla="*/ 2147483647 w 153"/>
              <a:gd name="T51" fmla="*/ 2147483647 h 192"/>
              <a:gd name="T52" fmla="*/ 2147483647 w 153"/>
              <a:gd name="T53" fmla="*/ 2147483647 h 192"/>
              <a:gd name="T54" fmla="*/ 2147483647 w 153"/>
              <a:gd name="T55" fmla="*/ 2147483647 h 192"/>
              <a:gd name="T56" fmla="*/ 2147483647 w 153"/>
              <a:gd name="T57" fmla="*/ 2147483647 h 192"/>
              <a:gd name="T58" fmla="*/ 2147483647 w 153"/>
              <a:gd name="T59" fmla="*/ 2147483647 h 192"/>
              <a:gd name="T60" fmla="*/ 2147483647 w 153"/>
              <a:gd name="T61" fmla="*/ 2147483647 h 192"/>
              <a:gd name="T62" fmla="*/ 0 w 153"/>
              <a:gd name="T63" fmla="*/ 2147483647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92"/>
              <a:gd name="T98" fmla="*/ 153 w 153"/>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92">
                <a:moveTo>
                  <a:pt x="0" y="192"/>
                </a:moveTo>
                <a:lnTo>
                  <a:pt x="18" y="192"/>
                </a:lnTo>
                <a:lnTo>
                  <a:pt x="20" y="174"/>
                </a:lnTo>
                <a:lnTo>
                  <a:pt x="11" y="174"/>
                </a:lnTo>
                <a:lnTo>
                  <a:pt x="19" y="178"/>
                </a:lnTo>
                <a:lnTo>
                  <a:pt x="23" y="160"/>
                </a:lnTo>
                <a:lnTo>
                  <a:pt x="30" y="144"/>
                </a:lnTo>
                <a:lnTo>
                  <a:pt x="39" y="130"/>
                </a:lnTo>
                <a:lnTo>
                  <a:pt x="30" y="126"/>
                </a:lnTo>
                <a:lnTo>
                  <a:pt x="37" y="133"/>
                </a:lnTo>
                <a:lnTo>
                  <a:pt x="47" y="120"/>
                </a:lnTo>
                <a:lnTo>
                  <a:pt x="58" y="111"/>
                </a:lnTo>
                <a:lnTo>
                  <a:pt x="52" y="104"/>
                </a:lnTo>
                <a:lnTo>
                  <a:pt x="55" y="113"/>
                </a:lnTo>
                <a:lnTo>
                  <a:pt x="67" y="107"/>
                </a:lnTo>
                <a:lnTo>
                  <a:pt x="73" y="105"/>
                </a:lnTo>
                <a:lnTo>
                  <a:pt x="70" y="97"/>
                </a:lnTo>
                <a:lnTo>
                  <a:pt x="70" y="106"/>
                </a:lnTo>
                <a:lnTo>
                  <a:pt x="76" y="105"/>
                </a:lnTo>
                <a:lnTo>
                  <a:pt x="82" y="104"/>
                </a:lnTo>
                <a:lnTo>
                  <a:pt x="86" y="104"/>
                </a:lnTo>
                <a:lnTo>
                  <a:pt x="92" y="102"/>
                </a:lnTo>
                <a:lnTo>
                  <a:pt x="105" y="96"/>
                </a:lnTo>
                <a:lnTo>
                  <a:pt x="108" y="94"/>
                </a:lnTo>
                <a:lnTo>
                  <a:pt x="119" y="85"/>
                </a:lnTo>
                <a:lnTo>
                  <a:pt x="129" y="73"/>
                </a:lnTo>
                <a:lnTo>
                  <a:pt x="131" y="70"/>
                </a:lnTo>
                <a:lnTo>
                  <a:pt x="140" y="55"/>
                </a:lnTo>
                <a:lnTo>
                  <a:pt x="147" y="39"/>
                </a:lnTo>
                <a:lnTo>
                  <a:pt x="151" y="21"/>
                </a:lnTo>
                <a:lnTo>
                  <a:pt x="152" y="18"/>
                </a:lnTo>
                <a:lnTo>
                  <a:pt x="153" y="0"/>
                </a:lnTo>
                <a:lnTo>
                  <a:pt x="135" y="0"/>
                </a:lnTo>
                <a:lnTo>
                  <a:pt x="134" y="18"/>
                </a:lnTo>
                <a:lnTo>
                  <a:pt x="143" y="18"/>
                </a:lnTo>
                <a:lnTo>
                  <a:pt x="134" y="14"/>
                </a:lnTo>
                <a:lnTo>
                  <a:pt x="130" y="32"/>
                </a:lnTo>
                <a:lnTo>
                  <a:pt x="123" y="48"/>
                </a:lnTo>
                <a:lnTo>
                  <a:pt x="114" y="63"/>
                </a:lnTo>
                <a:lnTo>
                  <a:pt x="123" y="66"/>
                </a:lnTo>
                <a:lnTo>
                  <a:pt x="116" y="60"/>
                </a:lnTo>
                <a:lnTo>
                  <a:pt x="106" y="72"/>
                </a:lnTo>
                <a:lnTo>
                  <a:pt x="95" y="81"/>
                </a:lnTo>
                <a:lnTo>
                  <a:pt x="101" y="88"/>
                </a:lnTo>
                <a:lnTo>
                  <a:pt x="98" y="79"/>
                </a:lnTo>
                <a:lnTo>
                  <a:pt x="85" y="85"/>
                </a:lnTo>
                <a:lnTo>
                  <a:pt x="79" y="87"/>
                </a:lnTo>
                <a:lnTo>
                  <a:pt x="82" y="95"/>
                </a:lnTo>
                <a:lnTo>
                  <a:pt x="82" y="86"/>
                </a:lnTo>
                <a:lnTo>
                  <a:pt x="76" y="87"/>
                </a:lnTo>
                <a:lnTo>
                  <a:pt x="70" y="88"/>
                </a:lnTo>
                <a:lnTo>
                  <a:pt x="66" y="88"/>
                </a:lnTo>
                <a:lnTo>
                  <a:pt x="60" y="90"/>
                </a:lnTo>
                <a:lnTo>
                  <a:pt x="48" y="96"/>
                </a:lnTo>
                <a:lnTo>
                  <a:pt x="45" y="98"/>
                </a:lnTo>
                <a:lnTo>
                  <a:pt x="34" y="107"/>
                </a:lnTo>
                <a:lnTo>
                  <a:pt x="24" y="120"/>
                </a:lnTo>
                <a:lnTo>
                  <a:pt x="22" y="123"/>
                </a:lnTo>
                <a:lnTo>
                  <a:pt x="13" y="137"/>
                </a:lnTo>
                <a:lnTo>
                  <a:pt x="6" y="153"/>
                </a:lnTo>
                <a:lnTo>
                  <a:pt x="2" y="171"/>
                </a:lnTo>
                <a:lnTo>
                  <a:pt x="2" y="174"/>
                </a:lnTo>
                <a:lnTo>
                  <a:pt x="0" y="192"/>
                </a:lnTo>
                <a:close/>
              </a:path>
            </a:pathLst>
          </a:custGeom>
          <a:solidFill>
            <a:schemeClr val="tx1"/>
          </a:solidFill>
          <a:ln w="9525">
            <a:solidFill>
              <a:schemeClr val="tx1"/>
            </a:solidFill>
            <a:round/>
            <a:headEnd/>
            <a:tailEnd/>
          </a:ln>
        </p:spPr>
        <p:txBody>
          <a:bodyPr/>
          <a:lstStyle/>
          <a:p>
            <a:endParaRPr lang="es-AR"/>
          </a:p>
        </p:txBody>
      </p:sp>
      <p:sp>
        <p:nvSpPr>
          <p:cNvPr id="35030" name="Rectangle 224"/>
          <p:cNvSpPr>
            <a:spLocks noChangeArrowheads="1"/>
          </p:cNvSpPr>
          <p:nvPr/>
        </p:nvSpPr>
        <p:spPr bwMode="auto">
          <a:xfrm>
            <a:off x="997686" y="1124744"/>
            <a:ext cx="991090" cy="603224"/>
          </a:xfrm>
          <a:prstGeom prst="rect">
            <a:avLst/>
          </a:prstGeom>
          <a:solidFill>
            <a:schemeClr val="accent2">
              <a:lumMod val="20000"/>
              <a:lumOff val="80000"/>
            </a:schemeClr>
          </a:solidFill>
          <a:ln w="9525">
            <a:solidFill>
              <a:schemeClr val="tx1"/>
            </a:solidFill>
            <a:miter lim="800000"/>
            <a:headEnd/>
            <a:tailEnd/>
          </a:ln>
        </p:spPr>
        <p:txBody>
          <a:bodyPr/>
          <a:lstStyle/>
          <a:p>
            <a:endParaRPr lang="en-US">
              <a:latin typeface="Calibri" pitchFamily="34" charset="0"/>
            </a:endParaRPr>
          </a:p>
        </p:txBody>
      </p:sp>
      <p:sp>
        <p:nvSpPr>
          <p:cNvPr id="35031" name="Rectangle 225"/>
          <p:cNvSpPr>
            <a:spLocks noChangeArrowheads="1"/>
          </p:cNvSpPr>
          <p:nvPr/>
        </p:nvSpPr>
        <p:spPr bwMode="auto">
          <a:xfrm>
            <a:off x="1115616" y="1196752"/>
            <a:ext cx="772776" cy="246221"/>
          </a:xfrm>
          <a:prstGeom prst="rect">
            <a:avLst/>
          </a:prstGeom>
          <a:noFill/>
          <a:ln w="9525">
            <a:noFill/>
            <a:miter lim="800000"/>
            <a:headEnd/>
            <a:tailEnd/>
          </a:ln>
        </p:spPr>
        <p:txBody>
          <a:bodyPr wrap="none" lIns="0" tIns="0" rIns="0" bIns="0">
            <a:spAutoFit/>
          </a:bodyPr>
          <a:lstStyle/>
          <a:p>
            <a:pPr algn="ctr" eaLnBrk="1" hangingPunct="1"/>
            <a:r>
              <a:rPr lang="es-ES" sz="1600" b="1" dirty="0">
                <a:latin typeface="Calibri" pitchFamily="34" charset="0"/>
              </a:rPr>
              <a:t>Infección</a:t>
            </a:r>
            <a:endParaRPr lang="es-ES" dirty="0">
              <a:latin typeface="Calibri" pitchFamily="34" charset="0"/>
            </a:endParaRPr>
          </a:p>
        </p:txBody>
      </p:sp>
      <p:sp>
        <p:nvSpPr>
          <p:cNvPr id="35032" name="Rectangle 226"/>
          <p:cNvSpPr>
            <a:spLocks noChangeArrowheads="1"/>
          </p:cNvSpPr>
          <p:nvPr/>
        </p:nvSpPr>
        <p:spPr bwMode="auto">
          <a:xfrm>
            <a:off x="1109535" y="1412776"/>
            <a:ext cx="726161" cy="246221"/>
          </a:xfrm>
          <a:prstGeom prst="rect">
            <a:avLst/>
          </a:prstGeom>
          <a:noFill/>
          <a:ln w="9525">
            <a:noFill/>
            <a:miter lim="800000"/>
            <a:headEnd/>
            <a:tailEnd/>
          </a:ln>
        </p:spPr>
        <p:txBody>
          <a:bodyPr wrap="none" lIns="0" tIns="0" rIns="0" bIns="0">
            <a:spAutoFit/>
          </a:bodyPr>
          <a:lstStyle/>
          <a:p>
            <a:pPr eaLnBrk="1" hangingPunct="1"/>
            <a:r>
              <a:rPr lang="es-ES" sz="1600" b="1" dirty="0">
                <a:latin typeface="Calibri" pitchFamily="34" charset="0"/>
              </a:rPr>
              <a:t>primaria</a:t>
            </a:r>
            <a:endParaRPr lang="es-ES" dirty="0">
              <a:latin typeface="Calibri" pitchFamily="34" charset="0"/>
            </a:endParaRPr>
          </a:p>
        </p:txBody>
      </p:sp>
      <p:grpSp>
        <p:nvGrpSpPr>
          <p:cNvPr id="3" name="Group 227"/>
          <p:cNvGrpSpPr>
            <a:grpSpLocks/>
          </p:cNvGrpSpPr>
          <p:nvPr/>
        </p:nvGrpSpPr>
        <p:grpSpPr bwMode="auto">
          <a:xfrm>
            <a:off x="1142322" y="1803266"/>
            <a:ext cx="193944" cy="323801"/>
            <a:chOff x="1004" y="1417"/>
            <a:chExt cx="132" cy="197"/>
          </a:xfrm>
          <a:solidFill>
            <a:schemeClr val="tx1"/>
          </a:solidFill>
        </p:grpSpPr>
        <p:sp>
          <p:nvSpPr>
            <p:cNvPr id="35139" name="Freeform 228"/>
            <p:cNvSpPr>
              <a:spLocks/>
            </p:cNvSpPr>
            <p:nvPr/>
          </p:nvSpPr>
          <p:spPr bwMode="auto">
            <a:xfrm>
              <a:off x="1026" y="1417"/>
              <a:ext cx="110" cy="155"/>
            </a:xfrm>
            <a:custGeom>
              <a:avLst/>
              <a:gdLst>
                <a:gd name="T0" fmla="*/ 110 w 110"/>
                <a:gd name="T1" fmla="*/ 10 h 155"/>
                <a:gd name="T2" fmla="*/ 95 w 110"/>
                <a:gd name="T3" fmla="*/ 0 h 155"/>
                <a:gd name="T4" fmla="*/ 0 w 110"/>
                <a:gd name="T5" fmla="*/ 145 h 155"/>
                <a:gd name="T6" fmla="*/ 15 w 110"/>
                <a:gd name="T7" fmla="*/ 155 h 155"/>
                <a:gd name="T8" fmla="*/ 110 w 110"/>
                <a:gd name="T9" fmla="*/ 10 h 155"/>
                <a:gd name="T10" fmla="*/ 0 60000 65536"/>
                <a:gd name="T11" fmla="*/ 0 60000 65536"/>
                <a:gd name="T12" fmla="*/ 0 60000 65536"/>
                <a:gd name="T13" fmla="*/ 0 60000 65536"/>
                <a:gd name="T14" fmla="*/ 0 60000 65536"/>
                <a:gd name="T15" fmla="*/ 0 w 110"/>
                <a:gd name="T16" fmla="*/ 0 h 155"/>
                <a:gd name="T17" fmla="*/ 110 w 110"/>
                <a:gd name="T18" fmla="*/ 155 h 155"/>
              </a:gdLst>
              <a:ahLst/>
              <a:cxnLst>
                <a:cxn ang="T10">
                  <a:pos x="T0" y="T1"/>
                </a:cxn>
                <a:cxn ang="T11">
                  <a:pos x="T2" y="T3"/>
                </a:cxn>
                <a:cxn ang="T12">
                  <a:pos x="T4" y="T5"/>
                </a:cxn>
                <a:cxn ang="T13">
                  <a:pos x="T6" y="T7"/>
                </a:cxn>
                <a:cxn ang="T14">
                  <a:pos x="T8" y="T9"/>
                </a:cxn>
              </a:cxnLst>
              <a:rect l="T15" t="T16" r="T17" b="T18"/>
              <a:pathLst>
                <a:path w="110" h="155">
                  <a:moveTo>
                    <a:pt x="110" y="10"/>
                  </a:moveTo>
                  <a:lnTo>
                    <a:pt x="95" y="0"/>
                  </a:lnTo>
                  <a:lnTo>
                    <a:pt x="0" y="145"/>
                  </a:lnTo>
                  <a:lnTo>
                    <a:pt x="15" y="155"/>
                  </a:lnTo>
                  <a:lnTo>
                    <a:pt x="110" y="10"/>
                  </a:lnTo>
                  <a:close/>
                </a:path>
              </a:pathLst>
            </a:custGeom>
            <a:grpFill/>
            <a:ln w="9525">
              <a:solidFill>
                <a:schemeClr val="tx1"/>
              </a:solidFill>
              <a:round/>
              <a:headEnd/>
              <a:tailEnd/>
            </a:ln>
          </p:spPr>
          <p:txBody>
            <a:bodyPr/>
            <a:lstStyle/>
            <a:p>
              <a:endParaRPr lang="es-AR"/>
            </a:p>
          </p:txBody>
        </p:sp>
        <p:sp>
          <p:nvSpPr>
            <p:cNvPr id="35140" name="Freeform 229"/>
            <p:cNvSpPr>
              <a:spLocks/>
            </p:cNvSpPr>
            <p:nvPr/>
          </p:nvSpPr>
          <p:spPr bwMode="auto">
            <a:xfrm>
              <a:off x="1004" y="1549"/>
              <a:ext cx="57" cy="65"/>
            </a:xfrm>
            <a:custGeom>
              <a:avLst/>
              <a:gdLst>
                <a:gd name="T0" fmla="*/ 7 w 57"/>
                <a:gd name="T1" fmla="*/ 0 h 65"/>
                <a:gd name="T2" fmla="*/ 0 w 57"/>
                <a:gd name="T3" fmla="*/ 65 h 65"/>
                <a:gd name="T4" fmla="*/ 57 w 57"/>
                <a:gd name="T5" fmla="*/ 31 h 65"/>
                <a:gd name="T6" fmla="*/ 7 w 57"/>
                <a:gd name="T7" fmla="*/ 0 h 65"/>
                <a:gd name="T8" fmla="*/ 0 60000 65536"/>
                <a:gd name="T9" fmla="*/ 0 60000 65536"/>
                <a:gd name="T10" fmla="*/ 0 60000 65536"/>
                <a:gd name="T11" fmla="*/ 0 60000 65536"/>
                <a:gd name="T12" fmla="*/ 0 w 57"/>
                <a:gd name="T13" fmla="*/ 0 h 65"/>
                <a:gd name="T14" fmla="*/ 57 w 57"/>
                <a:gd name="T15" fmla="*/ 65 h 65"/>
              </a:gdLst>
              <a:ahLst/>
              <a:cxnLst>
                <a:cxn ang="T8">
                  <a:pos x="T0" y="T1"/>
                </a:cxn>
                <a:cxn ang="T9">
                  <a:pos x="T2" y="T3"/>
                </a:cxn>
                <a:cxn ang="T10">
                  <a:pos x="T4" y="T5"/>
                </a:cxn>
                <a:cxn ang="T11">
                  <a:pos x="T6" y="T7"/>
                </a:cxn>
              </a:cxnLst>
              <a:rect l="T12" t="T13" r="T14" b="T15"/>
              <a:pathLst>
                <a:path w="57" h="65">
                  <a:moveTo>
                    <a:pt x="7" y="0"/>
                  </a:moveTo>
                  <a:lnTo>
                    <a:pt x="0" y="65"/>
                  </a:lnTo>
                  <a:lnTo>
                    <a:pt x="57" y="31"/>
                  </a:lnTo>
                  <a:lnTo>
                    <a:pt x="7" y="0"/>
                  </a:lnTo>
                  <a:close/>
                </a:path>
              </a:pathLst>
            </a:custGeom>
            <a:grpFill/>
            <a:ln w="9525">
              <a:solidFill>
                <a:schemeClr val="tx1"/>
              </a:solidFill>
              <a:round/>
              <a:headEnd/>
              <a:tailEnd/>
            </a:ln>
          </p:spPr>
          <p:txBody>
            <a:bodyPr/>
            <a:lstStyle/>
            <a:p>
              <a:endParaRPr lang="es-AR"/>
            </a:p>
          </p:txBody>
        </p:sp>
      </p:grpSp>
      <p:sp>
        <p:nvSpPr>
          <p:cNvPr id="35034" name="Rectangle 230"/>
          <p:cNvSpPr>
            <a:spLocks noChangeArrowheads="1"/>
          </p:cNvSpPr>
          <p:nvPr/>
        </p:nvSpPr>
        <p:spPr bwMode="auto">
          <a:xfrm>
            <a:off x="2128481" y="1481108"/>
            <a:ext cx="2406227" cy="603224"/>
          </a:xfrm>
          <a:prstGeom prst="rect">
            <a:avLst/>
          </a:prstGeom>
          <a:solidFill>
            <a:schemeClr val="accent2">
              <a:lumMod val="20000"/>
              <a:lumOff val="80000"/>
            </a:schemeClr>
          </a:solidFill>
          <a:ln w="9525">
            <a:solidFill>
              <a:schemeClr val="tx1"/>
            </a:solidFill>
            <a:miter lim="800000"/>
            <a:headEnd/>
            <a:tailEnd/>
          </a:ln>
        </p:spPr>
        <p:txBody>
          <a:bodyPr/>
          <a:lstStyle/>
          <a:p>
            <a:endParaRPr lang="en-US">
              <a:latin typeface="Calibri" pitchFamily="34" charset="0"/>
            </a:endParaRPr>
          </a:p>
        </p:txBody>
      </p:sp>
      <p:sp>
        <p:nvSpPr>
          <p:cNvPr id="35038" name="Rectangle 234"/>
          <p:cNvSpPr>
            <a:spLocks noChangeArrowheads="1"/>
          </p:cNvSpPr>
          <p:nvPr/>
        </p:nvSpPr>
        <p:spPr bwMode="auto">
          <a:xfrm>
            <a:off x="2195736" y="1538636"/>
            <a:ext cx="2222344" cy="246221"/>
          </a:xfrm>
          <a:prstGeom prst="rect">
            <a:avLst/>
          </a:prstGeom>
          <a:noFill/>
          <a:ln w="9525">
            <a:noFill/>
            <a:miter lim="800000"/>
            <a:headEnd/>
            <a:tailEnd/>
          </a:ln>
        </p:spPr>
        <p:txBody>
          <a:bodyPr wrap="square" lIns="0" tIns="0" rIns="0" bIns="0">
            <a:spAutoFit/>
          </a:bodyPr>
          <a:lstStyle/>
          <a:p>
            <a:pPr algn="ctr" eaLnBrk="1" hangingPunct="1"/>
            <a:r>
              <a:rPr lang="es-ES" sz="1600" b="1" dirty="0" smtClean="0">
                <a:latin typeface="Calibri" pitchFamily="34" charset="0"/>
              </a:rPr>
              <a:t>Síndrome </a:t>
            </a:r>
            <a:r>
              <a:rPr lang="es-ES" sz="1600" b="1" dirty="0">
                <a:latin typeface="Calibri" pitchFamily="34" charset="0"/>
              </a:rPr>
              <a:t>de infección</a:t>
            </a:r>
            <a:endParaRPr lang="es-ES" dirty="0">
              <a:latin typeface="Calibri" pitchFamily="34" charset="0"/>
            </a:endParaRPr>
          </a:p>
        </p:txBody>
      </p:sp>
      <p:sp>
        <p:nvSpPr>
          <p:cNvPr id="35039" name="Rectangle 235"/>
          <p:cNvSpPr>
            <a:spLocks noChangeArrowheads="1"/>
          </p:cNvSpPr>
          <p:nvPr/>
        </p:nvSpPr>
        <p:spPr bwMode="auto">
          <a:xfrm>
            <a:off x="2263609" y="1791760"/>
            <a:ext cx="2164375" cy="246221"/>
          </a:xfrm>
          <a:prstGeom prst="rect">
            <a:avLst/>
          </a:prstGeom>
          <a:noFill/>
          <a:ln w="9525">
            <a:noFill/>
            <a:miter lim="800000"/>
            <a:headEnd/>
            <a:tailEnd/>
          </a:ln>
        </p:spPr>
        <p:txBody>
          <a:bodyPr wrap="none" lIns="0" tIns="0" rIns="0" bIns="0">
            <a:spAutoFit/>
          </a:bodyPr>
          <a:lstStyle/>
          <a:p>
            <a:pPr algn="ctr" eaLnBrk="1" hangingPunct="1"/>
            <a:r>
              <a:rPr lang="es-ES" sz="1600" b="1" dirty="0">
                <a:latin typeface="Calibri" pitchFamily="34" charset="0"/>
              </a:rPr>
              <a:t>aguda, diseminación viral</a:t>
            </a:r>
            <a:endParaRPr lang="es-ES" dirty="0">
              <a:latin typeface="Calibri" pitchFamily="34" charset="0"/>
            </a:endParaRPr>
          </a:p>
        </p:txBody>
      </p:sp>
      <p:grpSp>
        <p:nvGrpSpPr>
          <p:cNvPr id="5" name="Group 241"/>
          <p:cNvGrpSpPr>
            <a:grpSpLocks/>
          </p:cNvGrpSpPr>
          <p:nvPr/>
        </p:nvGrpSpPr>
        <p:grpSpPr bwMode="auto">
          <a:xfrm>
            <a:off x="1605817" y="1877230"/>
            <a:ext cx="87111" cy="394479"/>
            <a:chOff x="1321" y="1462"/>
            <a:chExt cx="59" cy="240"/>
          </a:xfrm>
        </p:grpSpPr>
        <p:sp>
          <p:nvSpPr>
            <p:cNvPr id="35134" name="Rectangle 242"/>
            <p:cNvSpPr>
              <a:spLocks noChangeArrowheads="1"/>
            </p:cNvSpPr>
            <p:nvPr/>
          </p:nvSpPr>
          <p:spPr bwMode="auto">
            <a:xfrm>
              <a:off x="1341" y="1462"/>
              <a:ext cx="18" cy="184"/>
            </a:xfrm>
            <a:prstGeom prst="rect">
              <a:avLst/>
            </a:prstGeom>
            <a:solidFill>
              <a:srgbClr val="FFFFFF"/>
            </a:solidFill>
            <a:ln w="9525">
              <a:solidFill>
                <a:schemeClr val="tx1"/>
              </a:solidFill>
              <a:miter lim="800000"/>
              <a:headEnd/>
              <a:tailEnd/>
            </a:ln>
          </p:spPr>
          <p:txBody>
            <a:bodyPr/>
            <a:lstStyle/>
            <a:p>
              <a:endParaRPr lang="en-US">
                <a:latin typeface="Calibri" pitchFamily="34" charset="0"/>
              </a:endParaRPr>
            </a:p>
          </p:txBody>
        </p:sp>
        <p:sp>
          <p:nvSpPr>
            <p:cNvPr id="35135" name="Freeform 243"/>
            <p:cNvSpPr>
              <a:spLocks/>
            </p:cNvSpPr>
            <p:nvPr/>
          </p:nvSpPr>
          <p:spPr bwMode="auto">
            <a:xfrm>
              <a:off x="1321" y="1644"/>
              <a:ext cx="59" cy="58"/>
            </a:xfrm>
            <a:custGeom>
              <a:avLst/>
              <a:gdLst>
                <a:gd name="T0" fmla="*/ 0 w 59"/>
                <a:gd name="T1" fmla="*/ 0 h 58"/>
                <a:gd name="T2" fmla="*/ 29 w 59"/>
                <a:gd name="T3" fmla="*/ 58 h 58"/>
                <a:gd name="T4" fmla="*/ 59 w 59"/>
                <a:gd name="T5" fmla="*/ 0 h 58"/>
                <a:gd name="T6" fmla="*/ 0 w 59"/>
                <a:gd name="T7" fmla="*/ 0 h 58"/>
                <a:gd name="T8" fmla="*/ 0 60000 65536"/>
                <a:gd name="T9" fmla="*/ 0 60000 65536"/>
                <a:gd name="T10" fmla="*/ 0 60000 65536"/>
                <a:gd name="T11" fmla="*/ 0 60000 65536"/>
                <a:gd name="T12" fmla="*/ 0 w 59"/>
                <a:gd name="T13" fmla="*/ 0 h 58"/>
                <a:gd name="T14" fmla="*/ 59 w 59"/>
                <a:gd name="T15" fmla="*/ 58 h 58"/>
              </a:gdLst>
              <a:ahLst/>
              <a:cxnLst>
                <a:cxn ang="T8">
                  <a:pos x="T0" y="T1"/>
                </a:cxn>
                <a:cxn ang="T9">
                  <a:pos x="T2" y="T3"/>
                </a:cxn>
                <a:cxn ang="T10">
                  <a:pos x="T4" y="T5"/>
                </a:cxn>
                <a:cxn ang="T11">
                  <a:pos x="T6" y="T7"/>
                </a:cxn>
              </a:cxnLst>
              <a:rect l="T12" t="T13" r="T14" b="T15"/>
              <a:pathLst>
                <a:path w="59" h="58">
                  <a:moveTo>
                    <a:pt x="0" y="0"/>
                  </a:moveTo>
                  <a:lnTo>
                    <a:pt x="29" y="58"/>
                  </a:lnTo>
                  <a:lnTo>
                    <a:pt x="59" y="0"/>
                  </a:lnTo>
                  <a:lnTo>
                    <a:pt x="0" y="0"/>
                  </a:lnTo>
                  <a:close/>
                </a:path>
              </a:pathLst>
            </a:custGeom>
            <a:solidFill>
              <a:srgbClr val="FFFFFF"/>
            </a:solidFill>
            <a:ln w="9525">
              <a:solidFill>
                <a:schemeClr val="tx1"/>
              </a:solidFill>
              <a:round/>
              <a:headEnd/>
              <a:tailEnd/>
            </a:ln>
          </p:spPr>
          <p:txBody>
            <a:bodyPr/>
            <a:lstStyle/>
            <a:p>
              <a:endParaRPr lang="es-AR"/>
            </a:p>
          </p:txBody>
        </p:sp>
      </p:grpSp>
      <p:sp>
        <p:nvSpPr>
          <p:cNvPr id="35043" name="Rectangle 244"/>
          <p:cNvSpPr>
            <a:spLocks noChangeArrowheads="1"/>
          </p:cNvSpPr>
          <p:nvPr/>
        </p:nvSpPr>
        <p:spPr bwMode="auto">
          <a:xfrm>
            <a:off x="1641976" y="1875587"/>
            <a:ext cx="473356" cy="29586"/>
          </a:xfrm>
          <a:prstGeom prst="rect">
            <a:avLst/>
          </a:prstGeom>
          <a:solidFill>
            <a:srgbClr val="FFFFFF"/>
          </a:solidFill>
          <a:ln w="9525">
            <a:solidFill>
              <a:schemeClr val="tx1"/>
            </a:solidFill>
            <a:miter lim="800000"/>
            <a:headEnd/>
            <a:tailEnd/>
          </a:ln>
        </p:spPr>
        <p:txBody>
          <a:bodyPr/>
          <a:lstStyle/>
          <a:p>
            <a:endParaRPr lang="en-US">
              <a:latin typeface="Calibri" pitchFamily="34" charset="0"/>
            </a:endParaRPr>
          </a:p>
        </p:txBody>
      </p:sp>
      <p:grpSp>
        <p:nvGrpSpPr>
          <p:cNvPr id="6" name="Group 251"/>
          <p:cNvGrpSpPr>
            <a:grpSpLocks/>
          </p:cNvGrpSpPr>
          <p:nvPr/>
        </p:nvGrpSpPr>
        <p:grpSpPr bwMode="auto">
          <a:xfrm>
            <a:off x="1605817" y="1877230"/>
            <a:ext cx="87111" cy="394479"/>
            <a:chOff x="1321" y="1462"/>
            <a:chExt cx="59" cy="240"/>
          </a:xfrm>
          <a:solidFill>
            <a:schemeClr val="tx1"/>
          </a:solidFill>
        </p:grpSpPr>
        <p:sp>
          <p:nvSpPr>
            <p:cNvPr id="35132" name="Rectangle 252"/>
            <p:cNvSpPr>
              <a:spLocks noChangeArrowheads="1"/>
            </p:cNvSpPr>
            <p:nvPr/>
          </p:nvSpPr>
          <p:spPr bwMode="auto">
            <a:xfrm>
              <a:off x="1341" y="1462"/>
              <a:ext cx="18" cy="184"/>
            </a:xfrm>
            <a:prstGeom prst="rect">
              <a:avLst/>
            </a:prstGeom>
            <a:grpFill/>
            <a:ln w="9525">
              <a:solidFill>
                <a:schemeClr val="tx1"/>
              </a:solidFill>
              <a:miter lim="800000"/>
              <a:headEnd/>
              <a:tailEnd/>
            </a:ln>
          </p:spPr>
          <p:txBody>
            <a:bodyPr/>
            <a:lstStyle/>
            <a:p>
              <a:endParaRPr lang="en-US">
                <a:latin typeface="Calibri" pitchFamily="34" charset="0"/>
              </a:endParaRPr>
            </a:p>
          </p:txBody>
        </p:sp>
        <p:sp>
          <p:nvSpPr>
            <p:cNvPr id="35133" name="Freeform 253"/>
            <p:cNvSpPr>
              <a:spLocks/>
            </p:cNvSpPr>
            <p:nvPr/>
          </p:nvSpPr>
          <p:spPr bwMode="auto">
            <a:xfrm>
              <a:off x="1321" y="1644"/>
              <a:ext cx="59" cy="58"/>
            </a:xfrm>
            <a:custGeom>
              <a:avLst/>
              <a:gdLst>
                <a:gd name="T0" fmla="*/ 0 w 59"/>
                <a:gd name="T1" fmla="*/ 0 h 58"/>
                <a:gd name="T2" fmla="*/ 29 w 59"/>
                <a:gd name="T3" fmla="*/ 58 h 58"/>
                <a:gd name="T4" fmla="*/ 59 w 59"/>
                <a:gd name="T5" fmla="*/ 0 h 58"/>
                <a:gd name="T6" fmla="*/ 0 w 59"/>
                <a:gd name="T7" fmla="*/ 0 h 58"/>
                <a:gd name="T8" fmla="*/ 0 60000 65536"/>
                <a:gd name="T9" fmla="*/ 0 60000 65536"/>
                <a:gd name="T10" fmla="*/ 0 60000 65536"/>
                <a:gd name="T11" fmla="*/ 0 60000 65536"/>
                <a:gd name="T12" fmla="*/ 0 w 59"/>
                <a:gd name="T13" fmla="*/ 0 h 58"/>
                <a:gd name="T14" fmla="*/ 59 w 59"/>
                <a:gd name="T15" fmla="*/ 58 h 58"/>
              </a:gdLst>
              <a:ahLst/>
              <a:cxnLst>
                <a:cxn ang="T8">
                  <a:pos x="T0" y="T1"/>
                </a:cxn>
                <a:cxn ang="T9">
                  <a:pos x="T2" y="T3"/>
                </a:cxn>
                <a:cxn ang="T10">
                  <a:pos x="T4" y="T5"/>
                </a:cxn>
                <a:cxn ang="T11">
                  <a:pos x="T6" y="T7"/>
                </a:cxn>
              </a:cxnLst>
              <a:rect l="T12" t="T13" r="T14" b="T15"/>
              <a:pathLst>
                <a:path w="59" h="58">
                  <a:moveTo>
                    <a:pt x="0" y="0"/>
                  </a:moveTo>
                  <a:lnTo>
                    <a:pt x="29" y="58"/>
                  </a:lnTo>
                  <a:lnTo>
                    <a:pt x="59" y="0"/>
                  </a:lnTo>
                  <a:lnTo>
                    <a:pt x="0" y="0"/>
                  </a:lnTo>
                  <a:close/>
                </a:path>
              </a:pathLst>
            </a:custGeom>
            <a:grpFill/>
            <a:ln w="9525">
              <a:solidFill>
                <a:schemeClr val="tx1"/>
              </a:solidFill>
              <a:round/>
              <a:headEnd/>
              <a:tailEnd/>
            </a:ln>
          </p:spPr>
          <p:txBody>
            <a:bodyPr/>
            <a:lstStyle/>
            <a:p>
              <a:endParaRPr lang="es-AR"/>
            </a:p>
          </p:txBody>
        </p:sp>
      </p:grpSp>
      <p:sp>
        <p:nvSpPr>
          <p:cNvPr id="35051" name="Rectangle 254"/>
          <p:cNvSpPr>
            <a:spLocks noChangeArrowheads="1"/>
          </p:cNvSpPr>
          <p:nvPr/>
        </p:nvSpPr>
        <p:spPr bwMode="auto">
          <a:xfrm>
            <a:off x="1641976" y="1875587"/>
            <a:ext cx="473356" cy="29586"/>
          </a:xfrm>
          <a:prstGeom prst="rect">
            <a:avLst/>
          </a:prstGeom>
          <a:solidFill>
            <a:schemeClr val="tx1"/>
          </a:solidFill>
          <a:ln w="9525">
            <a:solidFill>
              <a:schemeClr val="tx1"/>
            </a:solidFill>
            <a:miter lim="800000"/>
            <a:headEnd/>
            <a:tailEnd/>
          </a:ln>
        </p:spPr>
        <p:txBody>
          <a:bodyPr/>
          <a:lstStyle/>
          <a:p>
            <a:endParaRPr lang="en-US">
              <a:latin typeface="Calibri" pitchFamily="34" charset="0"/>
            </a:endParaRPr>
          </a:p>
        </p:txBody>
      </p:sp>
      <p:sp>
        <p:nvSpPr>
          <p:cNvPr id="35052" name="Rectangle 255"/>
          <p:cNvSpPr>
            <a:spLocks noChangeArrowheads="1"/>
          </p:cNvSpPr>
          <p:nvPr/>
        </p:nvSpPr>
        <p:spPr bwMode="auto">
          <a:xfrm>
            <a:off x="3443359" y="2348880"/>
            <a:ext cx="1564705" cy="350100"/>
          </a:xfrm>
          <a:prstGeom prst="rect">
            <a:avLst/>
          </a:prstGeom>
          <a:solidFill>
            <a:schemeClr val="accent2">
              <a:lumMod val="20000"/>
              <a:lumOff val="80000"/>
            </a:schemeClr>
          </a:solidFill>
          <a:ln w="9525">
            <a:solidFill>
              <a:schemeClr val="tx1"/>
            </a:solidFill>
            <a:miter lim="800000"/>
            <a:headEnd/>
            <a:tailEnd/>
          </a:ln>
        </p:spPr>
        <p:txBody>
          <a:bodyPr/>
          <a:lstStyle/>
          <a:p>
            <a:endParaRPr lang="en-US">
              <a:latin typeface="Calibri" pitchFamily="34" charset="0"/>
            </a:endParaRPr>
          </a:p>
        </p:txBody>
      </p:sp>
      <p:sp>
        <p:nvSpPr>
          <p:cNvPr id="35053" name="Rectangle 256"/>
          <p:cNvSpPr>
            <a:spLocks noChangeArrowheads="1"/>
          </p:cNvSpPr>
          <p:nvPr/>
        </p:nvSpPr>
        <p:spPr bwMode="auto">
          <a:xfrm>
            <a:off x="3576860" y="2420888"/>
            <a:ext cx="1283172" cy="246221"/>
          </a:xfrm>
          <a:prstGeom prst="rect">
            <a:avLst/>
          </a:prstGeom>
          <a:noFill/>
          <a:ln w="9525">
            <a:noFill/>
            <a:miter lim="800000"/>
            <a:headEnd/>
            <a:tailEnd/>
          </a:ln>
        </p:spPr>
        <p:txBody>
          <a:bodyPr wrap="none" lIns="0" tIns="0" rIns="0" bIns="0">
            <a:spAutoFit/>
          </a:bodyPr>
          <a:lstStyle/>
          <a:p>
            <a:pPr algn="ctr" eaLnBrk="1" hangingPunct="1"/>
            <a:r>
              <a:rPr lang="es-ES" sz="1600" b="1" dirty="0">
                <a:latin typeface="Calibri" pitchFamily="34" charset="0"/>
              </a:rPr>
              <a:t>Latencia clínica</a:t>
            </a:r>
            <a:endParaRPr lang="es-ES" dirty="0">
              <a:latin typeface="Calibri" pitchFamily="34" charset="0"/>
            </a:endParaRPr>
          </a:p>
        </p:txBody>
      </p:sp>
      <p:sp>
        <p:nvSpPr>
          <p:cNvPr id="35058" name="Rectangle 263"/>
          <p:cNvSpPr>
            <a:spLocks noChangeArrowheads="1"/>
          </p:cNvSpPr>
          <p:nvPr/>
        </p:nvSpPr>
        <p:spPr bwMode="auto">
          <a:xfrm>
            <a:off x="2268192" y="2743441"/>
            <a:ext cx="4032000" cy="29586"/>
          </a:xfrm>
          <a:prstGeom prst="rect">
            <a:avLst/>
          </a:prstGeom>
          <a:solidFill>
            <a:schemeClr val="tx1"/>
          </a:solidFill>
          <a:ln w="9525">
            <a:solidFill>
              <a:schemeClr val="tx1"/>
            </a:solidFill>
            <a:miter lim="800000"/>
            <a:headEnd/>
            <a:tailEnd/>
          </a:ln>
        </p:spPr>
        <p:txBody>
          <a:bodyPr/>
          <a:lstStyle/>
          <a:p>
            <a:endParaRPr lang="en-US">
              <a:latin typeface="Calibri" pitchFamily="34" charset="0"/>
            </a:endParaRPr>
          </a:p>
        </p:txBody>
      </p:sp>
      <p:grpSp>
        <p:nvGrpSpPr>
          <p:cNvPr id="8" name="Group 264"/>
          <p:cNvGrpSpPr>
            <a:grpSpLocks/>
          </p:cNvGrpSpPr>
          <p:nvPr/>
        </p:nvGrpSpPr>
        <p:grpSpPr bwMode="auto">
          <a:xfrm>
            <a:off x="6214725" y="2743441"/>
            <a:ext cx="85467" cy="1106185"/>
            <a:chOff x="4439" y="1989"/>
            <a:chExt cx="59" cy="673"/>
          </a:xfrm>
          <a:solidFill>
            <a:schemeClr val="tx1"/>
          </a:solidFill>
        </p:grpSpPr>
        <p:sp>
          <p:nvSpPr>
            <p:cNvPr id="35128" name="Rectangle 265"/>
            <p:cNvSpPr>
              <a:spLocks noChangeArrowheads="1"/>
            </p:cNvSpPr>
            <p:nvPr/>
          </p:nvSpPr>
          <p:spPr bwMode="auto">
            <a:xfrm>
              <a:off x="4459" y="1989"/>
              <a:ext cx="18" cy="616"/>
            </a:xfrm>
            <a:prstGeom prst="rect">
              <a:avLst/>
            </a:prstGeom>
            <a:grpFill/>
            <a:ln w="9525">
              <a:solidFill>
                <a:schemeClr val="tx1"/>
              </a:solidFill>
              <a:miter lim="800000"/>
              <a:headEnd/>
              <a:tailEnd/>
            </a:ln>
          </p:spPr>
          <p:txBody>
            <a:bodyPr/>
            <a:lstStyle/>
            <a:p>
              <a:endParaRPr lang="en-US">
                <a:latin typeface="Calibri" pitchFamily="34" charset="0"/>
              </a:endParaRPr>
            </a:p>
          </p:txBody>
        </p:sp>
        <p:sp>
          <p:nvSpPr>
            <p:cNvPr id="35129" name="Freeform 266"/>
            <p:cNvSpPr>
              <a:spLocks/>
            </p:cNvSpPr>
            <p:nvPr/>
          </p:nvSpPr>
          <p:spPr bwMode="auto">
            <a:xfrm>
              <a:off x="4439" y="2603"/>
              <a:ext cx="59" cy="59"/>
            </a:xfrm>
            <a:custGeom>
              <a:avLst/>
              <a:gdLst>
                <a:gd name="T0" fmla="*/ 0 w 59"/>
                <a:gd name="T1" fmla="*/ 0 h 59"/>
                <a:gd name="T2" fmla="*/ 29 w 59"/>
                <a:gd name="T3" fmla="*/ 59 h 59"/>
                <a:gd name="T4" fmla="*/ 59 w 59"/>
                <a:gd name="T5" fmla="*/ 0 h 59"/>
                <a:gd name="T6" fmla="*/ 0 w 59"/>
                <a:gd name="T7" fmla="*/ 0 h 59"/>
                <a:gd name="T8" fmla="*/ 0 60000 65536"/>
                <a:gd name="T9" fmla="*/ 0 60000 65536"/>
                <a:gd name="T10" fmla="*/ 0 60000 65536"/>
                <a:gd name="T11" fmla="*/ 0 60000 65536"/>
                <a:gd name="T12" fmla="*/ 0 w 59"/>
                <a:gd name="T13" fmla="*/ 0 h 59"/>
                <a:gd name="T14" fmla="*/ 59 w 59"/>
                <a:gd name="T15" fmla="*/ 59 h 59"/>
              </a:gdLst>
              <a:ahLst/>
              <a:cxnLst>
                <a:cxn ang="T8">
                  <a:pos x="T0" y="T1"/>
                </a:cxn>
                <a:cxn ang="T9">
                  <a:pos x="T2" y="T3"/>
                </a:cxn>
                <a:cxn ang="T10">
                  <a:pos x="T4" y="T5"/>
                </a:cxn>
                <a:cxn ang="T11">
                  <a:pos x="T6" y="T7"/>
                </a:cxn>
              </a:cxnLst>
              <a:rect l="T12" t="T13" r="T14" b="T15"/>
              <a:pathLst>
                <a:path w="59" h="59">
                  <a:moveTo>
                    <a:pt x="0" y="0"/>
                  </a:moveTo>
                  <a:lnTo>
                    <a:pt x="29" y="59"/>
                  </a:lnTo>
                  <a:lnTo>
                    <a:pt x="59" y="0"/>
                  </a:lnTo>
                  <a:lnTo>
                    <a:pt x="0" y="0"/>
                  </a:lnTo>
                  <a:close/>
                </a:path>
              </a:pathLst>
            </a:custGeom>
            <a:grpFill/>
            <a:ln w="9525">
              <a:solidFill>
                <a:schemeClr val="tx1"/>
              </a:solidFill>
              <a:round/>
              <a:headEnd/>
              <a:tailEnd/>
            </a:ln>
          </p:spPr>
          <p:txBody>
            <a:bodyPr/>
            <a:lstStyle/>
            <a:p>
              <a:endParaRPr lang="es-AR"/>
            </a:p>
          </p:txBody>
        </p:sp>
      </p:grpSp>
      <p:sp>
        <p:nvSpPr>
          <p:cNvPr id="35060" name="Rectangle 267"/>
          <p:cNvSpPr>
            <a:spLocks noChangeArrowheads="1"/>
          </p:cNvSpPr>
          <p:nvPr/>
        </p:nvSpPr>
        <p:spPr bwMode="auto">
          <a:xfrm>
            <a:off x="5292080" y="3077104"/>
            <a:ext cx="1868770" cy="601581"/>
          </a:xfrm>
          <a:prstGeom prst="rect">
            <a:avLst/>
          </a:prstGeom>
          <a:solidFill>
            <a:schemeClr val="accent2">
              <a:lumMod val="20000"/>
              <a:lumOff val="80000"/>
            </a:schemeClr>
          </a:solidFill>
          <a:ln w="9525">
            <a:solidFill>
              <a:schemeClr val="tx1"/>
            </a:solidFill>
            <a:miter lim="800000"/>
            <a:headEnd/>
            <a:tailEnd/>
          </a:ln>
        </p:spPr>
        <p:txBody>
          <a:bodyPr/>
          <a:lstStyle/>
          <a:p>
            <a:endParaRPr lang="en-US">
              <a:latin typeface="Calibri" pitchFamily="34" charset="0"/>
            </a:endParaRPr>
          </a:p>
        </p:txBody>
      </p:sp>
      <p:sp>
        <p:nvSpPr>
          <p:cNvPr id="35061" name="Rectangle 268"/>
          <p:cNvSpPr>
            <a:spLocks noChangeArrowheads="1"/>
          </p:cNvSpPr>
          <p:nvPr/>
        </p:nvSpPr>
        <p:spPr bwMode="auto">
          <a:xfrm>
            <a:off x="5868144" y="3134633"/>
            <a:ext cx="784767" cy="246221"/>
          </a:xfrm>
          <a:prstGeom prst="rect">
            <a:avLst/>
          </a:prstGeom>
          <a:noFill/>
          <a:ln w="9525">
            <a:noFill/>
            <a:miter lim="800000"/>
            <a:headEnd/>
            <a:tailEnd/>
          </a:ln>
        </p:spPr>
        <p:txBody>
          <a:bodyPr wrap="none" lIns="0" tIns="0" rIns="0" bIns="0">
            <a:spAutoFit/>
          </a:bodyPr>
          <a:lstStyle/>
          <a:p>
            <a:pPr eaLnBrk="1" hangingPunct="1"/>
            <a:r>
              <a:rPr lang="es-ES" sz="1600" b="1" dirty="0">
                <a:latin typeface="Calibri" pitchFamily="34" charset="0"/>
              </a:rPr>
              <a:t>Síntomas</a:t>
            </a:r>
            <a:endParaRPr lang="es-ES" dirty="0">
              <a:latin typeface="Calibri" pitchFamily="34" charset="0"/>
            </a:endParaRPr>
          </a:p>
        </p:txBody>
      </p:sp>
      <p:sp>
        <p:nvSpPr>
          <p:cNvPr id="35062" name="Rectangle 269"/>
          <p:cNvSpPr>
            <a:spLocks noChangeArrowheads="1"/>
          </p:cNvSpPr>
          <p:nvPr/>
        </p:nvSpPr>
        <p:spPr bwMode="auto">
          <a:xfrm>
            <a:off x="5568206" y="3387757"/>
            <a:ext cx="1380058" cy="246221"/>
          </a:xfrm>
          <a:prstGeom prst="rect">
            <a:avLst/>
          </a:prstGeom>
          <a:noFill/>
          <a:ln w="9525">
            <a:noFill/>
            <a:miter lim="800000"/>
            <a:headEnd/>
            <a:tailEnd/>
          </a:ln>
        </p:spPr>
        <p:txBody>
          <a:bodyPr wrap="none" lIns="0" tIns="0" rIns="0" bIns="0">
            <a:spAutoFit/>
          </a:bodyPr>
          <a:lstStyle/>
          <a:p>
            <a:pPr algn="ctr" eaLnBrk="1" hangingPunct="1"/>
            <a:r>
              <a:rPr lang="es-ES" sz="1600" b="1" dirty="0">
                <a:latin typeface="Calibri" pitchFamily="34" charset="0"/>
              </a:rPr>
              <a:t>constitucionales</a:t>
            </a:r>
            <a:endParaRPr lang="es-ES" dirty="0">
              <a:latin typeface="Calibri" pitchFamily="34" charset="0"/>
            </a:endParaRPr>
          </a:p>
        </p:txBody>
      </p:sp>
      <p:grpSp>
        <p:nvGrpSpPr>
          <p:cNvPr id="9" name="Group 270"/>
          <p:cNvGrpSpPr>
            <a:grpSpLocks/>
          </p:cNvGrpSpPr>
          <p:nvPr/>
        </p:nvGrpSpPr>
        <p:grpSpPr bwMode="auto">
          <a:xfrm>
            <a:off x="6790789" y="2348880"/>
            <a:ext cx="85467" cy="476662"/>
            <a:chOff x="4996" y="1710"/>
            <a:chExt cx="59" cy="290"/>
          </a:xfrm>
          <a:noFill/>
        </p:grpSpPr>
        <p:sp>
          <p:nvSpPr>
            <p:cNvPr id="35126" name="Rectangle 271"/>
            <p:cNvSpPr>
              <a:spLocks noChangeArrowheads="1"/>
            </p:cNvSpPr>
            <p:nvPr/>
          </p:nvSpPr>
          <p:spPr bwMode="auto">
            <a:xfrm>
              <a:off x="5016" y="1710"/>
              <a:ext cx="18" cy="234"/>
            </a:xfrm>
            <a:prstGeom prst="rect">
              <a:avLst/>
            </a:prstGeom>
            <a:solidFill>
              <a:schemeClr val="tx1"/>
            </a:solidFill>
            <a:ln w="9525">
              <a:solidFill>
                <a:schemeClr val="tx1"/>
              </a:solidFill>
              <a:miter lim="800000"/>
              <a:headEnd/>
              <a:tailEnd/>
            </a:ln>
          </p:spPr>
          <p:txBody>
            <a:bodyPr/>
            <a:lstStyle/>
            <a:p>
              <a:endParaRPr lang="en-US" dirty="0">
                <a:latin typeface="+mj-lt"/>
              </a:endParaRPr>
            </a:p>
          </p:txBody>
        </p:sp>
        <p:sp>
          <p:nvSpPr>
            <p:cNvPr id="35127" name="Freeform 272"/>
            <p:cNvSpPr>
              <a:spLocks/>
            </p:cNvSpPr>
            <p:nvPr/>
          </p:nvSpPr>
          <p:spPr bwMode="auto">
            <a:xfrm>
              <a:off x="4996" y="1942"/>
              <a:ext cx="59" cy="58"/>
            </a:xfrm>
            <a:custGeom>
              <a:avLst/>
              <a:gdLst>
                <a:gd name="T0" fmla="*/ 0 w 59"/>
                <a:gd name="T1" fmla="*/ 0 h 58"/>
                <a:gd name="T2" fmla="*/ 30 w 59"/>
                <a:gd name="T3" fmla="*/ 58 h 58"/>
                <a:gd name="T4" fmla="*/ 59 w 59"/>
                <a:gd name="T5" fmla="*/ 0 h 58"/>
                <a:gd name="T6" fmla="*/ 0 w 59"/>
                <a:gd name="T7" fmla="*/ 0 h 58"/>
                <a:gd name="T8" fmla="*/ 0 60000 65536"/>
                <a:gd name="T9" fmla="*/ 0 60000 65536"/>
                <a:gd name="T10" fmla="*/ 0 60000 65536"/>
                <a:gd name="T11" fmla="*/ 0 60000 65536"/>
                <a:gd name="T12" fmla="*/ 0 w 59"/>
                <a:gd name="T13" fmla="*/ 0 h 58"/>
                <a:gd name="T14" fmla="*/ 59 w 59"/>
                <a:gd name="T15" fmla="*/ 58 h 58"/>
              </a:gdLst>
              <a:ahLst/>
              <a:cxnLst>
                <a:cxn ang="T8">
                  <a:pos x="T0" y="T1"/>
                </a:cxn>
                <a:cxn ang="T9">
                  <a:pos x="T2" y="T3"/>
                </a:cxn>
                <a:cxn ang="T10">
                  <a:pos x="T4" y="T5"/>
                </a:cxn>
                <a:cxn ang="T11">
                  <a:pos x="T6" y="T7"/>
                </a:cxn>
              </a:cxnLst>
              <a:rect l="T12" t="T13" r="T14" b="T15"/>
              <a:pathLst>
                <a:path w="59" h="58">
                  <a:moveTo>
                    <a:pt x="0" y="0"/>
                  </a:moveTo>
                  <a:lnTo>
                    <a:pt x="30" y="58"/>
                  </a:lnTo>
                  <a:lnTo>
                    <a:pt x="59" y="0"/>
                  </a:lnTo>
                  <a:lnTo>
                    <a:pt x="0" y="0"/>
                  </a:lnTo>
                  <a:close/>
                </a:path>
              </a:pathLst>
            </a:custGeom>
            <a:solidFill>
              <a:schemeClr val="tx1"/>
            </a:solidFill>
            <a:ln w="9525">
              <a:solidFill>
                <a:schemeClr val="tx1"/>
              </a:solidFill>
              <a:round/>
              <a:headEnd/>
              <a:tailEnd/>
            </a:ln>
          </p:spPr>
          <p:txBody>
            <a:bodyPr/>
            <a:lstStyle/>
            <a:p>
              <a:endParaRPr lang="es-AR">
                <a:latin typeface="+mj-lt"/>
              </a:endParaRPr>
            </a:p>
          </p:txBody>
        </p:sp>
      </p:grpSp>
      <p:sp>
        <p:nvSpPr>
          <p:cNvPr id="35064" name="Rectangle 273"/>
          <p:cNvSpPr>
            <a:spLocks noChangeArrowheads="1"/>
          </p:cNvSpPr>
          <p:nvPr/>
        </p:nvSpPr>
        <p:spPr bwMode="auto">
          <a:xfrm>
            <a:off x="6012160" y="1783542"/>
            <a:ext cx="1597577" cy="601581"/>
          </a:xfrm>
          <a:prstGeom prst="rect">
            <a:avLst/>
          </a:prstGeom>
          <a:solidFill>
            <a:schemeClr val="accent2">
              <a:lumMod val="20000"/>
              <a:lumOff val="80000"/>
            </a:schemeClr>
          </a:solidFill>
          <a:ln w="9525">
            <a:solidFill>
              <a:schemeClr val="tx1"/>
            </a:solidFill>
            <a:miter lim="800000"/>
            <a:headEnd/>
            <a:tailEnd/>
          </a:ln>
        </p:spPr>
        <p:txBody>
          <a:bodyPr/>
          <a:lstStyle/>
          <a:p>
            <a:endParaRPr lang="en-US">
              <a:latin typeface="Calibri" pitchFamily="34" charset="0"/>
            </a:endParaRPr>
          </a:p>
        </p:txBody>
      </p:sp>
      <p:sp>
        <p:nvSpPr>
          <p:cNvPr id="35065" name="Rectangle 274"/>
          <p:cNvSpPr>
            <a:spLocks noChangeArrowheads="1"/>
          </p:cNvSpPr>
          <p:nvPr/>
        </p:nvSpPr>
        <p:spPr bwMode="auto">
          <a:xfrm>
            <a:off x="6156176" y="1841070"/>
            <a:ext cx="1223220" cy="246221"/>
          </a:xfrm>
          <a:prstGeom prst="rect">
            <a:avLst/>
          </a:prstGeom>
          <a:noFill/>
          <a:ln w="9525">
            <a:noFill/>
            <a:miter lim="800000"/>
            <a:headEnd/>
            <a:tailEnd/>
          </a:ln>
        </p:spPr>
        <p:txBody>
          <a:bodyPr wrap="none" lIns="0" tIns="0" rIns="0" bIns="0">
            <a:spAutoFit/>
          </a:bodyPr>
          <a:lstStyle/>
          <a:p>
            <a:pPr eaLnBrk="1" hangingPunct="1"/>
            <a:r>
              <a:rPr lang="es-ES" sz="1600" b="1" dirty="0">
                <a:latin typeface="Calibri" pitchFamily="34" charset="0"/>
              </a:rPr>
              <a:t>Enfermedades</a:t>
            </a:r>
            <a:endParaRPr lang="es-ES" dirty="0">
              <a:latin typeface="Calibri" pitchFamily="34" charset="0"/>
            </a:endParaRPr>
          </a:p>
        </p:txBody>
      </p:sp>
      <p:sp>
        <p:nvSpPr>
          <p:cNvPr id="35066" name="Rectangle 275"/>
          <p:cNvSpPr>
            <a:spLocks noChangeArrowheads="1"/>
          </p:cNvSpPr>
          <p:nvPr/>
        </p:nvSpPr>
        <p:spPr bwMode="auto">
          <a:xfrm>
            <a:off x="6228184" y="2094194"/>
            <a:ext cx="1077731" cy="246221"/>
          </a:xfrm>
          <a:prstGeom prst="rect">
            <a:avLst/>
          </a:prstGeom>
          <a:noFill/>
          <a:ln w="9525">
            <a:noFill/>
            <a:miter lim="800000"/>
            <a:headEnd/>
            <a:tailEnd/>
          </a:ln>
        </p:spPr>
        <p:txBody>
          <a:bodyPr wrap="none" lIns="0" tIns="0" rIns="0" bIns="0">
            <a:spAutoFit/>
          </a:bodyPr>
          <a:lstStyle/>
          <a:p>
            <a:pPr eaLnBrk="1" hangingPunct="1"/>
            <a:r>
              <a:rPr lang="es-ES" sz="1600" b="1" dirty="0">
                <a:latin typeface="Calibri" pitchFamily="34" charset="0"/>
              </a:rPr>
              <a:t>oportunistas</a:t>
            </a:r>
            <a:endParaRPr lang="es-ES" dirty="0">
              <a:latin typeface="Calibri" pitchFamily="34" charset="0"/>
            </a:endParaRPr>
          </a:p>
        </p:txBody>
      </p:sp>
      <p:sp>
        <p:nvSpPr>
          <p:cNvPr id="35068" name="Rectangle 279"/>
          <p:cNvSpPr>
            <a:spLocks noChangeArrowheads="1"/>
          </p:cNvSpPr>
          <p:nvPr/>
        </p:nvSpPr>
        <p:spPr bwMode="auto">
          <a:xfrm>
            <a:off x="7379931" y="1341396"/>
            <a:ext cx="793857" cy="348457"/>
          </a:xfrm>
          <a:prstGeom prst="rect">
            <a:avLst/>
          </a:prstGeom>
          <a:solidFill>
            <a:schemeClr val="accent2">
              <a:lumMod val="20000"/>
              <a:lumOff val="80000"/>
            </a:schemeClr>
          </a:solidFill>
          <a:ln w="9525">
            <a:solidFill>
              <a:schemeClr val="tx1"/>
            </a:solidFill>
            <a:miter lim="800000"/>
            <a:headEnd/>
            <a:tailEnd/>
          </a:ln>
        </p:spPr>
        <p:txBody>
          <a:bodyPr/>
          <a:lstStyle/>
          <a:p>
            <a:endParaRPr lang="en-US">
              <a:latin typeface="Calibri" pitchFamily="34" charset="0"/>
            </a:endParaRPr>
          </a:p>
        </p:txBody>
      </p:sp>
      <p:sp>
        <p:nvSpPr>
          <p:cNvPr id="35069" name="Rectangle 280"/>
          <p:cNvSpPr>
            <a:spLocks noChangeArrowheads="1"/>
          </p:cNvSpPr>
          <p:nvPr/>
        </p:nvSpPr>
        <p:spPr bwMode="auto">
          <a:xfrm>
            <a:off x="7451929" y="1376736"/>
            <a:ext cx="711677" cy="246221"/>
          </a:xfrm>
          <a:prstGeom prst="rect">
            <a:avLst/>
          </a:prstGeom>
          <a:noFill/>
          <a:ln w="9525">
            <a:noFill/>
            <a:miter lim="800000"/>
            <a:headEnd/>
            <a:tailEnd/>
          </a:ln>
        </p:spPr>
        <p:txBody>
          <a:bodyPr lIns="0" tIns="0" rIns="0" bIns="0">
            <a:spAutoFit/>
          </a:bodyPr>
          <a:lstStyle/>
          <a:p>
            <a:pPr eaLnBrk="1" hangingPunct="1"/>
            <a:r>
              <a:rPr lang="es-ES" sz="1600" b="1" dirty="0">
                <a:latin typeface="Calibri" pitchFamily="34" charset="0"/>
              </a:rPr>
              <a:t>Muerte</a:t>
            </a:r>
            <a:endParaRPr lang="es-ES" dirty="0">
              <a:latin typeface="Calibri" pitchFamily="34" charset="0"/>
            </a:endParaRPr>
          </a:p>
        </p:txBody>
      </p:sp>
      <p:grpSp>
        <p:nvGrpSpPr>
          <p:cNvPr id="11" name="Group 281"/>
          <p:cNvGrpSpPr>
            <a:grpSpLocks/>
          </p:cNvGrpSpPr>
          <p:nvPr/>
        </p:nvGrpSpPr>
        <p:grpSpPr bwMode="auto">
          <a:xfrm>
            <a:off x="1122599" y="2127067"/>
            <a:ext cx="6543162" cy="3407314"/>
            <a:chOff x="990" y="1614"/>
            <a:chExt cx="4479" cy="2073"/>
          </a:xfrm>
        </p:grpSpPr>
        <p:sp>
          <p:nvSpPr>
            <p:cNvPr id="35072" name="Freeform 282"/>
            <p:cNvSpPr>
              <a:spLocks/>
            </p:cNvSpPr>
            <p:nvPr/>
          </p:nvSpPr>
          <p:spPr bwMode="auto">
            <a:xfrm>
              <a:off x="1033" y="2748"/>
              <a:ext cx="216" cy="887"/>
            </a:xfrm>
            <a:custGeom>
              <a:avLst/>
              <a:gdLst>
                <a:gd name="T0" fmla="*/ 0 w 216"/>
                <a:gd name="T1" fmla="*/ 882 h 887"/>
                <a:gd name="T2" fmla="*/ 23 w 216"/>
                <a:gd name="T3" fmla="*/ 887 h 887"/>
                <a:gd name="T4" fmla="*/ 216 w 216"/>
                <a:gd name="T5" fmla="*/ 5 h 887"/>
                <a:gd name="T6" fmla="*/ 193 w 216"/>
                <a:gd name="T7" fmla="*/ 0 h 887"/>
                <a:gd name="T8" fmla="*/ 0 w 216"/>
                <a:gd name="T9" fmla="*/ 882 h 887"/>
                <a:gd name="T10" fmla="*/ 0 60000 65536"/>
                <a:gd name="T11" fmla="*/ 0 60000 65536"/>
                <a:gd name="T12" fmla="*/ 0 60000 65536"/>
                <a:gd name="T13" fmla="*/ 0 60000 65536"/>
                <a:gd name="T14" fmla="*/ 0 60000 65536"/>
                <a:gd name="T15" fmla="*/ 0 w 216"/>
                <a:gd name="T16" fmla="*/ 0 h 887"/>
                <a:gd name="T17" fmla="*/ 216 w 216"/>
                <a:gd name="T18" fmla="*/ 887 h 887"/>
              </a:gdLst>
              <a:ahLst/>
              <a:cxnLst>
                <a:cxn ang="T10">
                  <a:pos x="T0" y="T1"/>
                </a:cxn>
                <a:cxn ang="T11">
                  <a:pos x="T2" y="T3"/>
                </a:cxn>
                <a:cxn ang="T12">
                  <a:pos x="T4" y="T5"/>
                </a:cxn>
                <a:cxn ang="T13">
                  <a:pos x="T6" y="T7"/>
                </a:cxn>
                <a:cxn ang="T14">
                  <a:pos x="T8" y="T9"/>
                </a:cxn>
              </a:cxnLst>
              <a:rect l="T15" t="T16" r="T17" b="T18"/>
              <a:pathLst>
                <a:path w="216" h="887">
                  <a:moveTo>
                    <a:pt x="0" y="882"/>
                  </a:moveTo>
                  <a:lnTo>
                    <a:pt x="23" y="887"/>
                  </a:lnTo>
                  <a:lnTo>
                    <a:pt x="216" y="5"/>
                  </a:lnTo>
                  <a:lnTo>
                    <a:pt x="193" y="0"/>
                  </a:lnTo>
                  <a:lnTo>
                    <a:pt x="0" y="882"/>
                  </a:lnTo>
                  <a:close/>
                </a:path>
              </a:pathLst>
            </a:custGeom>
            <a:solidFill>
              <a:srgbClr val="CC00FF"/>
            </a:solidFill>
            <a:ln w="9525">
              <a:solidFill>
                <a:schemeClr val="tx1"/>
              </a:solidFill>
              <a:round/>
              <a:headEnd/>
              <a:tailEnd/>
            </a:ln>
          </p:spPr>
          <p:txBody>
            <a:bodyPr/>
            <a:lstStyle/>
            <a:p>
              <a:endParaRPr lang="es-AR"/>
            </a:p>
          </p:txBody>
        </p:sp>
        <p:sp>
          <p:nvSpPr>
            <p:cNvPr id="35073" name="Freeform 283"/>
            <p:cNvSpPr>
              <a:spLocks/>
            </p:cNvSpPr>
            <p:nvPr/>
          </p:nvSpPr>
          <p:spPr bwMode="auto">
            <a:xfrm>
              <a:off x="1231" y="1803"/>
              <a:ext cx="303" cy="959"/>
            </a:xfrm>
            <a:custGeom>
              <a:avLst/>
              <a:gdLst>
                <a:gd name="T0" fmla="*/ 0 w 303"/>
                <a:gd name="T1" fmla="*/ 952 h 959"/>
                <a:gd name="T2" fmla="*/ 22 w 303"/>
                <a:gd name="T3" fmla="*/ 959 h 959"/>
                <a:gd name="T4" fmla="*/ 303 w 303"/>
                <a:gd name="T5" fmla="*/ 7 h 959"/>
                <a:gd name="T6" fmla="*/ 281 w 303"/>
                <a:gd name="T7" fmla="*/ 0 h 959"/>
                <a:gd name="T8" fmla="*/ 0 w 303"/>
                <a:gd name="T9" fmla="*/ 952 h 959"/>
                <a:gd name="T10" fmla="*/ 0 60000 65536"/>
                <a:gd name="T11" fmla="*/ 0 60000 65536"/>
                <a:gd name="T12" fmla="*/ 0 60000 65536"/>
                <a:gd name="T13" fmla="*/ 0 60000 65536"/>
                <a:gd name="T14" fmla="*/ 0 60000 65536"/>
                <a:gd name="T15" fmla="*/ 0 w 303"/>
                <a:gd name="T16" fmla="*/ 0 h 959"/>
                <a:gd name="T17" fmla="*/ 303 w 303"/>
                <a:gd name="T18" fmla="*/ 959 h 959"/>
              </a:gdLst>
              <a:ahLst/>
              <a:cxnLst>
                <a:cxn ang="T10">
                  <a:pos x="T0" y="T1"/>
                </a:cxn>
                <a:cxn ang="T11">
                  <a:pos x="T2" y="T3"/>
                </a:cxn>
                <a:cxn ang="T12">
                  <a:pos x="T4" y="T5"/>
                </a:cxn>
                <a:cxn ang="T13">
                  <a:pos x="T6" y="T7"/>
                </a:cxn>
                <a:cxn ang="T14">
                  <a:pos x="T8" y="T9"/>
                </a:cxn>
              </a:cxnLst>
              <a:rect l="T15" t="T16" r="T17" b="T18"/>
              <a:pathLst>
                <a:path w="303" h="959">
                  <a:moveTo>
                    <a:pt x="0" y="952"/>
                  </a:moveTo>
                  <a:lnTo>
                    <a:pt x="22" y="959"/>
                  </a:lnTo>
                  <a:lnTo>
                    <a:pt x="303" y="7"/>
                  </a:lnTo>
                  <a:lnTo>
                    <a:pt x="281" y="0"/>
                  </a:lnTo>
                  <a:lnTo>
                    <a:pt x="0" y="952"/>
                  </a:lnTo>
                  <a:close/>
                </a:path>
              </a:pathLst>
            </a:custGeom>
            <a:solidFill>
              <a:srgbClr val="CC00FF"/>
            </a:solidFill>
            <a:ln w="9525">
              <a:solidFill>
                <a:schemeClr val="tx1"/>
              </a:solidFill>
              <a:round/>
              <a:headEnd/>
              <a:tailEnd/>
            </a:ln>
          </p:spPr>
          <p:txBody>
            <a:bodyPr/>
            <a:lstStyle/>
            <a:p>
              <a:endParaRPr lang="es-AR"/>
            </a:p>
          </p:txBody>
        </p:sp>
        <p:sp>
          <p:nvSpPr>
            <p:cNvPr id="35074" name="Freeform 284"/>
            <p:cNvSpPr>
              <a:spLocks/>
            </p:cNvSpPr>
            <p:nvPr/>
          </p:nvSpPr>
          <p:spPr bwMode="auto">
            <a:xfrm>
              <a:off x="1519" y="1811"/>
              <a:ext cx="369" cy="1294"/>
            </a:xfrm>
            <a:custGeom>
              <a:avLst/>
              <a:gdLst>
                <a:gd name="T0" fmla="*/ 23 w 369"/>
                <a:gd name="T1" fmla="*/ 0 h 1294"/>
                <a:gd name="T2" fmla="*/ 0 w 369"/>
                <a:gd name="T3" fmla="*/ 6 h 1294"/>
                <a:gd name="T4" fmla="*/ 346 w 369"/>
                <a:gd name="T5" fmla="*/ 1294 h 1294"/>
                <a:gd name="T6" fmla="*/ 369 w 369"/>
                <a:gd name="T7" fmla="*/ 1288 h 1294"/>
                <a:gd name="T8" fmla="*/ 23 w 369"/>
                <a:gd name="T9" fmla="*/ 0 h 1294"/>
                <a:gd name="T10" fmla="*/ 0 60000 65536"/>
                <a:gd name="T11" fmla="*/ 0 60000 65536"/>
                <a:gd name="T12" fmla="*/ 0 60000 65536"/>
                <a:gd name="T13" fmla="*/ 0 60000 65536"/>
                <a:gd name="T14" fmla="*/ 0 60000 65536"/>
                <a:gd name="T15" fmla="*/ 0 w 369"/>
                <a:gd name="T16" fmla="*/ 0 h 1294"/>
                <a:gd name="T17" fmla="*/ 369 w 369"/>
                <a:gd name="T18" fmla="*/ 1294 h 1294"/>
              </a:gdLst>
              <a:ahLst/>
              <a:cxnLst>
                <a:cxn ang="T10">
                  <a:pos x="T0" y="T1"/>
                </a:cxn>
                <a:cxn ang="T11">
                  <a:pos x="T2" y="T3"/>
                </a:cxn>
                <a:cxn ang="T12">
                  <a:pos x="T4" y="T5"/>
                </a:cxn>
                <a:cxn ang="T13">
                  <a:pos x="T6" y="T7"/>
                </a:cxn>
                <a:cxn ang="T14">
                  <a:pos x="T8" y="T9"/>
                </a:cxn>
              </a:cxnLst>
              <a:rect l="T15" t="T16" r="T17" b="T18"/>
              <a:pathLst>
                <a:path w="369" h="1294">
                  <a:moveTo>
                    <a:pt x="23" y="0"/>
                  </a:moveTo>
                  <a:lnTo>
                    <a:pt x="0" y="6"/>
                  </a:lnTo>
                  <a:lnTo>
                    <a:pt x="346" y="1294"/>
                  </a:lnTo>
                  <a:lnTo>
                    <a:pt x="369" y="1288"/>
                  </a:lnTo>
                  <a:lnTo>
                    <a:pt x="23" y="0"/>
                  </a:lnTo>
                  <a:close/>
                </a:path>
              </a:pathLst>
            </a:custGeom>
            <a:solidFill>
              <a:srgbClr val="CC00FF"/>
            </a:solidFill>
            <a:ln w="9525">
              <a:solidFill>
                <a:schemeClr val="tx1"/>
              </a:solidFill>
              <a:round/>
              <a:headEnd/>
              <a:tailEnd/>
            </a:ln>
          </p:spPr>
          <p:txBody>
            <a:bodyPr/>
            <a:lstStyle/>
            <a:p>
              <a:endParaRPr lang="es-AR"/>
            </a:p>
          </p:txBody>
        </p:sp>
        <p:sp>
          <p:nvSpPr>
            <p:cNvPr id="35075" name="Freeform 285"/>
            <p:cNvSpPr>
              <a:spLocks/>
            </p:cNvSpPr>
            <p:nvPr/>
          </p:nvSpPr>
          <p:spPr bwMode="auto">
            <a:xfrm>
              <a:off x="990" y="3618"/>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076" name="Freeform 286"/>
            <p:cNvSpPr>
              <a:spLocks/>
            </p:cNvSpPr>
            <p:nvPr/>
          </p:nvSpPr>
          <p:spPr bwMode="auto">
            <a:xfrm>
              <a:off x="1201" y="2690"/>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077" name="Freeform 287"/>
            <p:cNvSpPr>
              <a:spLocks/>
            </p:cNvSpPr>
            <p:nvPr/>
          </p:nvSpPr>
          <p:spPr bwMode="auto">
            <a:xfrm>
              <a:off x="1476" y="1770"/>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078" name="Freeform 288"/>
            <p:cNvSpPr>
              <a:spLocks/>
            </p:cNvSpPr>
            <p:nvPr/>
          </p:nvSpPr>
          <p:spPr bwMode="auto">
            <a:xfrm>
              <a:off x="1856" y="2799"/>
              <a:ext cx="1678" cy="311"/>
            </a:xfrm>
            <a:custGeom>
              <a:avLst/>
              <a:gdLst>
                <a:gd name="T0" fmla="*/ 0 w 1678"/>
                <a:gd name="T1" fmla="*/ 288 h 311"/>
                <a:gd name="T2" fmla="*/ 4 w 1678"/>
                <a:gd name="T3" fmla="*/ 311 h 311"/>
                <a:gd name="T4" fmla="*/ 1678 w 1678"/>
                <a:gd name="T5" fmla="*/ 23 h 311"/>
                <a:gd name="T6" fmla="*/ 1674 w 1678"/>
                <a:gd name="T7" fmla="*/ 0 h 311"/>
                <a:gd name="T8" fmla="*/ 0 w 1678"/>
                <a:gd name="T9" fmla="*/ 288 h 311"/>
                <a:gd name="T10" fmla="*/ 0 60000 65536"/>
                <a:gd name="T11" fmla="*/ 0 60000 65536"/>
                <a:gd name="T12" fmla="*/ 0 60000 65536"/>
                <a:gd name="T13" fmla="*/ 0 60000 65536"/>
                <a:gd name="T14" fmla="*/ 0 60000 65536"/>
                <a:gd name="T15" fmla="*/ 0 w 1678"/>
                <a:gd name="T16" fmla="*/ 0 h 311"/>
                <a:gd name="T17" fmla="*/ 1678 w 1678"/>
                <a:gd name="T18" fmla="*/ 311 h 311"/>
              </a:gdLst>
              <a:ahLst/>
              <a:cxnLst>
                <a:cxn ang="T10">
                  <a:pos x="T0" y="T1"/>
                </a:cxn>
                <a:cxn ang="T11">
                  <a:pos x="T2" y="T3"/>
                </a:cxn>
                <a:cxn ang="T12">
                  <a:pos x="T4" y="T5"/>
                </a:cxn>
                <a:cxn ang="T13">
                  <a:pos x="T6" y="T7"/>
                </a:cxn>
                <a:cxn ang="T14">
                  <a:pos x="T8" y="T9"/>
                </a:cxn>
              </a:cxnLst>
              <a:rect l="T15" t="T16" r="T17" b="T18"/>
              <a:pathLst>
                <a:path w="1678" h="311">
                  <a:moveTo>
                    <a:pt x="0" y="288"/>
                  </a:moveTo>
                  <a:lnTo>
                    <a:pt x="4" y="311"/>
                  </a:lnTo>
                  <a:lnTo>
                    <a:pt x="1678" y="23"/>
                  </a:lnTo>
                  <a:lnTo>
                    <a:pt x="1674" y="0"/>
                  </a:lnTo>
                  <a:lnTo>
                    <a:pt x="0" y="288"/>
                  </a:lnTo>
                  <a:close/>
                </a:path>
              </a:pathLst>
            </a:custGeom>
            <a:solidFill>
              <a:srgbClr val="CC00FF"/>
            </a:solidFill>
            <a:ln w="9525">
              <a:solidFill>
                <a:schemeClr val="tx1"/>
              </a:solidFill>
              <a:round/>
              <a:headEnd/>
              <a:tailEnd/>
            </a:ln>
          </p:spPr>
          <p:txBody>
            <a:bodyPr/>
            <a:lstStyle/>
            <a:p>
              <a:endParaRPr lang="es-AR"/>
            </a:p>
          </p:txBody>
        </p:sp>
        <p:sp>
          <p:nvSpPr>
            <p:cNvPr id="35079" name="Freeform 289"/>
            <p:cNvSpPr>
              <a:spLocks/>
            </p:cNvSpPr>
            <p:nvPr/>
          </p:nvSpPr>
          <p:spPr bwMode="auto">
            <a:xfrm>
              <a:off x="3523" y="2812"/>
              <a:ext cx="281" cy="165"/>
            </a:xfrm>
            <a:custGeom>
              <a:avLst/>
              <a:gdLst>
                <a:gd name="T0" fmla="*/ 11 w 281"/>
                <a:gd name="T1" fmla="*/ 0 h 165"/>
                <a:gd name="T2" fmla="*/ 0 w 281"/>
                <a:gd name="T3" fmla="*/ 21 h 165"/>
                <a:gd name="T4" fmla="*/ 270 w 281"/>
                <a:gd name="T5" fmla="*/ 165 h 165"/>
                <a:gd name="T6" fmla="*/ 281 w 281"/>
                <a:gd name="T7" fmla="*/ 144 h 165"/>
                <a:gd name="T8" fmla="*/ 11 w 281"/>
                <a:gd name="T9" fmla="*/ 0 h 165"/>
                <a:gd name="T10" fmla="*/ 0 60000 65536"/>
                <a:gd name="T11" fmla="*/ 0 60000 65536"/>
                <a:gd name="T12" fmla="*/ 0 60000 65536"/>
                <a:gd name="T13" fmla="*/ 0 60000 65536"/>
                <a:gd name="T14" fmla="*/ 0 60000 65536"/>
                <a:gd name="T15" fmla="*/ 0 w 281"/>
                <a:gd name="T16" fmla="*/ 0 h 165"/>
                <a:gd name="T17" fmla="*/ 281 w 281"/>
                <a:gd name="T18" fmla="*/ 165 h 165"/>
              </a:gdLst>
              <a:ahLst/>
              <a:cxnLst>
                <a:cxn ang="T10">
                  <a:pos x="T0" y="T1"/>
                </a:cxn>
                <a:cxn ang="T11">
                  <a:pos x="T2" y="T3"/>
                </a:cxn>
                <a:cxn ang="T12">
                  <a:pos x="T4" y="T5"/>
                </a:cxn>
                <a:cxn ang="T13">
                  <a:pos x="T6" y="T7"/>
                </a:cxn>
                <a:cxn ang="T14">
                  <a:pos x="T8" y="T9"/>
                </a:cxn>
              </a:cxnLst>
              <a:rect l="T15" t="T16" r="T17" b="T18"/>
              <a:pathLst>
                <a:path w="281" h="165">
                  <a:moveTo>
                    <a:pt x="11" y="0"/>
                  </a:moveTo>
                  <a:lnTo>
                    <a:pt x="0" y="21"/>
                  </a:lnTo>
                  <a:lnTo>
                    <a:pt x="270" y="165"/>
                  </a:lnTo>
                  <a:lnTo>
                    <a:pt x="281" y="144"/>
                  </a:lnTo>
                  <a:lnTo>
                    <a:pt x="11" y="0"/>
                  </a:lnTo>
                  <a:close/>
                </a:path>
              </a:pathLst>
            </a:custGeom>
            <a:solidFill>
              <a:srgbClr val="CC00FF"/>
            </a:solidFill>
            <a:ln w="9525">
              <a:solidFill>
                <a:schemeClr val="tx1"/>
              </a:solidFill>
              <a:round/>
              <a:headEnd/>
              <a:tailEnd/>
            </a:ln>
          </p:spPr>
          <p:txBody>
            <a:bodyPr/>
            <a:lstStyle/>
            <a:p>
              <a:endParaRPr lang="es-AR"/>
            </a:p>
          </p:txBody>
        </p:sp>
        <p:sp>
          <p:nvSpPr>
            <p:cNvPr id="35080" name="Freeform 290"/>
            <p:cNvSpPr>
              <a:spLocks/>
            </p:cNvSpPr>
            <p:nvPr/>
          </p:nvSpPr>
          <p:spPr bwMode="auto">
            <a:xfrm>
              <a:off x="3787" y="2772"/>
              <a:ext cx="336" cy="212"/>
            </a:xfrm>
            <a:custGeom>
              <a:avLst/>
              <a:gdLst>
                <a:gd name="T0" fmla="*/ 0 w 336"/>
                <a:gd name="T1" fmla="*/ 192 h 212"/>
                <a:gd name="T2" fmla="*/ 12 w 336"/>
                <a:gd name="T3" fmla="*/ 212 h 212"/>
                <a:gd name="T4" fmla="*/ 336 w 336"/>
                <a:gd name="T5" fmla="*/ 20 h 212"/>
                <a:gd name="T6" fmla="*/ 324 w 336"/>
                <a:gd name="T7" fmla="*/ 0 h 212"/>
                <a:gd name="T8" fmla="*/ 0 w 336"/>
                <a:gd name="T9" fmla="*/ 192 h 212"/>
                <a:gd name="T10" fmla="*/ 0 60000 65536"/>
                <a:gd name="T11" fmla="*/ 0 60000 65536"/>
                <a:gd name="T12" fmla="*/ 0 60000 65536"/>
                <a:gd name="T13" fmla="*/ 0 60000 65536"/>
                <a:gd name="T14" fmla="*/ 0 60000 65536"/>
                <a:gd name="T15" fmla="*/ 0 w 336"/>
                <a:gd name="T16" fmla="*/ 0 h 212"/>
                <a:gd name="T17" fmla="*/ 336 w 336"/>
                <a:gd name="T18" fmla="*/ 212 h 212"/>
              </a:gdLst>
              <a:ahLst/>
              <a:cxnLst>
                <a:cxn ang="T10">
                  <a:pos x="T0" y="T1"/>
                </a:cxn>
                <a:cxn ang="T11">
                  <a:pos x="T2" y="T3"/>
                </a:cxn>
                <a:cxn ang="T12">
                  <a:pos x="T4" y="T5"/>
                </a:cxn>
                <a:cxn ang="T13">
                  <a:pos x="T6" y="T7"/>
                </a:cxn>
                <a:cxn ang="T14">
                  <a:pos x="T8" y="T9"/>
                </a:cxn>
              </a:cxnLst>
              <a:rect l="T15" t="T16" r="T17" b="T18"/>
              <a:pathLst>
                <a:path w="336" h="212">
                  <a:moveTo>
                    <a:pt x="0" y="192"/>
                  </a:moveTo>
                  <a:lnTo>
                    <a:pt x="12" y="212"/>
                  </a:lnTo>
                  <a:lnTo>
                    <a:pt x="336" y="20"/>
                  </a:lnTo>
                  <a:lnTo>
                    <a:pt x="324" y="0"/>
                  </a:lnTo>
                  <a:lnTo>
                    <a:pt x="0" y="192"/>
                  </a:lnTo>
                  <a:close/>
                </a:path>
              </a:pathLst>
            </a:custGeom>
            <a:solidFill>
              <a:srgbClr val="CC00FF"/>
            </a:solidFill>
            <a:ln w="9525">
              <a:solidFill>
                <a:schemeClr val="tx1"/>
              </a:solidFill>
              <a:round/>
              <a:headEnd/>
              <a:tailEnd/>
            </a:ln>
          </p:spPr>
          <p:txBody>
            <a:bodyPr/>
            <a:lstStyle/>
            <a:p>
              <a:endParaRPr lang="es-AR"/>
            </a:p>
          </p:txBody>
        </p:sp>
        <p:sp>
          <p:nvSpPr>
            <p:cNvPr id="35081" name="Rectangle 291"/>
            <p:cNvSpPr>
              <a:spLocks noChangeArrowheads="1"/>
            </p:cNvSpPr>
            <p:nvPr/>
          </p:nvSpPr>
          <p:spPr bwMode="auto">
            <a:xfrm>
              <a:off x="4085" y="2786"/>
              <a:ext cx="324" cy="24"/>
            </a:xfrm>
            <a:prstGeom prst="rect">
              <a:avLst/>
            </a:prstGeom>
            <a:solidFill>
              <a:srgbClr val="CC00FF"/>
            </a:solidFill>
            <a:ln w="9525">
              <a:solidFill>
                <a:schemeClr val="tx1"/>
              </a:solidFill>
              <a:miter lim="800000"/>
              <a:headEnd/>
              <a:tailEnd/>
            </a:ln>
          </p:spPr>
          <p:txBody>
            <a:bodyPr/>
            <a:lstStyle/>
            <a:p>
              <a:endParaRPr lang="en-US">
                <a:latin typeface="Calibri" pitchFamily="34" charset="0"/>
              </a:endParaRPr>
            </a:p>
          </p:txBody>
        </p:sp>
        <p:sp>
          <p:nvSpPr>
            <p:cNvPr id="35082" name="Freeform 292"/>
            <p:cNvSpPr>
              <a:spLocks/>
            </p:cNvSpPr>
            <p:nvPr/>
          </p:nvSpPr>
          <p:spPr bwMode="auto">
            <a:xfrm>
              <a:off x="4376" y="2715"/>
              <a:ext cx="311" cy="95"/>
            </a:xfrm>
            <a:custGeom>
              <a:avLst/>
              <a:gdLst>
                <a:gd name="T0" fmla="*/ 0 w 311"/>
                <a:gd name="T1" fmla="*/ 72 h 95"/>
                <a:gd name="T2" fmla="*/ 5 w 311"/>
                <a:gd name="T3" fmla="*/ 95 h 95"/>
                <a:gd name="T4" fmla="*/ 311 w 311"/>
                <a:gd name="T5" fmla="*/ 23 h 95"/>
                <a:gd name="T6" fmla="*/ 306 w 311"/>
                <a:gd name="T7" fmla="*/ 0 h 95"/>
                <a:gd name="T8" fmla="*/ 0 w 311"/>
                <a:gd name="T9" fmla="*/ 72 h 95"/>
                <a:gd name="T10" fmla="*/ 0 60000 65536"/>
                <a:gd name="T11" fmla="*/ 0 60000 65536"/>
                <a:gd name="T12" fmla="*/ 0 60000 65536"/>
                <a:gd name="T13" fmla="*/ 0 60000 65536"/>
                <a:gd name="T14" fmla="*/ 0 60000 65536"/>
                <a:gd name="T15" fmla="*/ 0 w 311"/>
                <a:gd name="T16" fmla="*/ 0 h 95"/>
                <a:gd name="T17" fmla="*/ 311 w 311"/>
                <a:gd name="T18" fmla="*/ 95 h 95"/>
              </a:gdLst>
              <a:ahLst/>
              <a:cxnLst>
                <a:cxn ang="T10">
                  <a:pos x="T0" y="T1"/>
                </a:cxn>
                <a:cxn ang="T11">
                  <a:pos x="T2" y="T3"/>
                </a:cxn>
                <a:cxn ang="T12">
                  <a:pos x="T4" y="T5"/>
                </a:cxn>
                <a:cxn ang="T13">
                  <a:pos x="T6" y="T7"/>
                </a:cxn>
                <a:cxn ang="T14">
                  <a:pos x="T8" y="T9"/>
                </a:cxn>
              </a:cxnLst>
              <a:rect l="T15" t="T16" r="T17" b="T18"/>
              <a:pathLst>
                <a:path w="311" h="95">
                  <a:moveTo>
                    <a:pt x="0" y="72"/>
                  </a:moveTo>
                  <a:lnTo>
                    <a:pt x="5" y="95"/>
                  </a:lnTo>
                  <a:lnTo>
                    <a:pt x="311" y="23"/>
                  </a:lnTo>
                  <a:lnTo>
                    <a:pt x="306" y="0"/>
                  </a:lnTo>
                  <a:lnTo>
                    <a:pt x="0" y="72"/>
                  </a:lnTo>
                  <a:close/>
                </a:path>
              </a:pathLst>
            </a:custGeom>
            <a:solidFill>
              <a:srgbClr val="CC00FF"/>
            </a:solidFill>
            <a:ln w="9525">
              <a:solidFill>
                <a:schemeClr val="tx1"/>
              </a:solidFill>
              <a:round/>
              <a:headEnd/>
              <a:tailEnd/>
            </a:ln>
          </p:spPr>
          <p:txBody>
            <a:bodyPr/>
            <a:lstStyle/>
            <a:p>
              <a:endParaRPr lang="es-AR"/>
            </a:p>
          </p:txBody>
        </p:sp>
        <p:sp>
          <p:nvSpPr>
            <p:cNvPr id="35083" name="Freeform 293"/>
            <p:cNvSpPr>
              <a:spLocks/>
            </p:cNvSpPr>
            <p:nvPr/>
          </p:nvSpPr>
          <p:spPr bwMode="auto">
            <a:xfrm>
              <a:off x="4680" y="2603"/>
              <a:ext cx="279" cy="130"/>
            </a:xfrm>
            <a:custGeom>
              <a:avLst/>
              <a:gdLst>
                <a:gd name="T0" fmla="*/ 0 w 279"/>
                <a:gd name="T1" fmla="*/ 108 h 130"/>
                <a:gd name="T2" fmla="*/ 9 w 279"/>
                <a:gd name="T3" fmla="*/ 130 h 130"/>
                <a:gd name="T4" fmla="*/ 279 w 279"/>
                <a:gd name="T5" fmla="*/ 22 h 130"/>
                <a:gd name="T6" fmla="*/ 270 w 279"/>
                <a:gd name="T7" fmla="*/ 0 h 130"/>
                <a:gd name="T8" fmla="*/ 0 w 279"/>
                <a:gd name="T9" fmla="*/ 108 h 130"/>
                <a:gd name="T10" fmla="*/ 0 60000 65536"/>
                <a:gd name="T11" fmla="*/ 0 60000 65536"/>
                <a:gd name="T12" fmla="*/ 0 60000 65536"/>
                <a:gd name="T13" fmla="*/ 0 60000 65536"/>
                <a:gd name="T14" fmla="*/ 0 60000 65536"/>
                <a:gd name="T15" fmla="*/ 0 w 279"/>
                <a:gd name="T16" fmla="*/ 0 h 130"/>
                <a:gd name="T17" fmla="*/ 279 w 279"/>
                <a:gd name="T18" fmla="*/ 130 h 130"/>
              </a:gdLst>
              <a:ahLst/>
              <a:cxnLst>
                <a:cxn ang="T10">
                  <a:pos x="T0" y="T1"/>
                </a:cxn>
                <a:cxn ang="T11">
                  <a:pos x="T2" y="T3"/>
                </a:cxn>
                <a:cxn ang="T12">
                  <a:pos x="T4" y="T5"/>
                </a:cxn>
                <a:cxn ang="T13">
                  <a:pos x="T6" y="T7"/>
                </a:cxn>
                <a:cxn ang="T14">
                  <a:pos x="T8" y="T9"/>
                </a:cxn>
              </a:cxnLst>
              <a:rect l="T15" t="T16" r="T17" b="T18"/>
              <a:pathLst>
                <a:path w="279" h="130">
                  <a:moveTo>
                    <a:pt x="0" y="108"/>
                  </a:moveTo>
                  <a:lnTo>
                    <a:pt x="9" y="130"/>
                  </a:lnTo>
                  <a:lnTo>
                    <a:pt x="279" y="22"/>
                  </a:lnTo>
                  <a:lnTo>
                    <a:pt x="270" y="0"/>
                  </a:lnTo>
                  <a:lnTo>
                    <a:pt x="0" y="108"/>
                  </a:lnTo>
                  <a:close/>
                </a:path>
              </a:pathLst>
            </a:custGeom>
            <a:solidFill>
              <a:srgbClr val="CC00FF"/>
            </a:solidFill>
            <a:ln w="9525">
              <a:solidFill>
                <a:schemeClr val="tx1"/>
              </a:solidFill>
              <a:round/>
              <a:headEnd/>
              <a:tailEnd/>
            </a:ln>
          </p:spPr>
          <p:txBody>
            <a:bodyPr/>
            <a:lstStyle/>
            <a:p>
              <a:endParaRPr lang="es-AR"/>
            </a:p>
          </p:txBody>
        </p:sp>
        <p:sp>
          <p:nvSpPr>
            <p:cNvPr id="35084" name="Freeform 294"/>
            <p:cNvSpPr>
              <a:spLocks/>
            </p:cNvSpPr>
            <p:nvPr/>
          </p:nvSpPr>
          <p:spPr bwMode="auto">
            <a:xfrm>
              <a:off x="4957" y="2017"/>
              <a:ext cx="291" cy="586"/>
            </a:xfrm>
            <a:custGeom>
              <a:avLst/>
              <a:gdLst>
                <a:gd name="T0" fmla="*/ 0 w 291"/>
                <a:gd name="T1" fmla="*/ 576 h 586"/>
                <a:gd name="T2" fmla="*/ 21 w 291"/>
                <a:gd name="T3" fmla="*/ 586 h 586"/>
                <a:gd name="T4" fmla="*/ 291 w 291"/>
                <a:gd name="T5" fmla="*/ 10 h 586"/>
                <a:gd name="T6" fmla="*/ 270 w 291"/>
                <a:gd name="T7" fmla="*/ 0 h 586"/>
                <a:gd name="T8" fmla="*/ 0 w 291"/>
                <a:gd name="T9" fmla="*/ 576 h 586"/>
                <a:gd name="T10" fmla="*/ 0 60000 65536"/>
                <a:gd name="T11" fmla="*/ 0 60000 65536"/>
                <a:gd name="T12" fmla="*/ 0 60000 65536"/>
                <a:gd name="T13" fmla="*/ 0 60000 65536"/>
                <a:gd name="T14" fmla="*/ 0 60000 65536"/>
                <a:gd name="T15" fmla="*/ 0 w 291"/>
                <a:gd name="T16" fmla="*/ 0 h 586"/>
                <a:gd name="T17" fmla="*/ 291 w 291"/>
                <a:gd name="T18" fmla="*/ 586 h 586"/>
              </a:gdLst>
              <a:ahLst/>
              <a:cxnLst>
                <a:cxn ang="T10">
                  <a:pos x="T0" y="T1"/>
                </a:cxn>
                <a:cxn ang="T11">
                  <a:pos x="T2" y="T3"/>
                </a:cxn>
                <a:cxn ang="T12">
                  <a:pos x="T4" y="T5"/>
                </a:cxn>
                <a:cxn ang="T13">
                  <a:pos x="T6" y="T7"/>
                </a:cxn>
                <a:cxn ang="T14">
                  <a:pos x="T8" y="T9"/>
                </a:cxn>
              </a:cxnLst>
              <a:rect l="T15" t="T16" r="T17" b="T18"/>
              <a:pathLst>
                <a:path w="291" h="586">
                  <a:moveTo>
                    <a:pt x="0" y="576"/>
                  </a:moveTo>
                  <a:lnTo>
                    <a:pt x="21" y="586"/>
                  </a:lnTo>
                  <a:lnTo>
                    <a:pt x="291" y="10"/>
                  </a:lnTo>
                  <a:lnTo>
                    <a:pt x="270" y="0"/>
                  </a:lnTo>
                  <a:lnTo>
                    <a:pt x="0" y="576"/>
                  </a:lnTo>
                  <a:close/>
                </a:path>
              </a:pathLst>
            </a:custGeom>
            <a:solidFill>
              <a:srgbClr val="CC00FF"/>
            </a:solidFill>
            <a:ln w="9525">
              <a:solidFill>
                <a:schemeClr val="tx1"/>
              </a:solidFill>
              <a:round/>
              <a:headEnd/>
              <a:tailEnd/>
            </a:ln>
          </p:spPr>
          <p:txBody>
            <a:bodyPr/>
            <a:lstStyle/>
            <a:p>
              <a:endParaRPr lang="es-AR"/>
            </a:p>
          </p:txBody>
        </p:sp>
        <p:sp>
          <p:nvSpPr>
            <p:cNvPr id="35085" name="Freeform 295"/>
            <p:cNvSpPr>
              <a:spLocks/>
            </p:cNvSpPr>
            <p:nvPr/>
          </p:nvSpPr>
          <p:spPr bwMode="auto">
            <a:xfrm>
              <a:off x="5236" y="1669"/>
              <a:ext cx="183" cy="346"/>
            </a:xfrm>
            <a:custGeom>
              <a:avLst/>
              <a:gdLst>
                <a:gd name="T0" fmla="*/ 0 w 183"/>
                <a:gd name="T1" fmla="*/ 336 h 346"/>
                <a:gd name="T2" fmla="*/ 21 w 183"/>
                <a:gd name="T3" fmla="*/ 346 h 346"/>
                <a:gd name="T4" fmla="*/ 183 w 183"/>
                <a:gd name="T5" fmla="*/ 10 h 346"/>
                <a:gd name="T6" fmla="*/ 162 w 183"/>
                <a:gd name="T7" fmla="*/ 0 h 346"/>
                <a:gd name="T8" fmla="*/ 0 w 183"/>
                <a:gd name="T9" fmla="*/ 336 h 346"/>
                <a:gd name="T10" fmla="*/ 0 60000 65536"/>
                <a:gd name="T11" fmla="*/ 0 60000 65536"/>
                <a:gd name="T12" fmla="*/ 0 60000 65536"/>
                <a:gd name="T13" fmla="*/ 0 60000 65536"/>
                <a:gd name="T14" fmla="*/ 0 60000 65536"/>
                <a:gd name="T15" fmla="*/ 0 w 183"/>
                <a:gd name="T16" fmla="*/ 0 h 346"/>
                <a:gd name="T17" fmla="*/ 183 w 183"/>
                <a:gd name="T18" fmla="*/ 346 h 346"/>
              </a:gdLst>
              <a:ahLst/>
              <a:cxnLst>
                <a:cxn ang="T10">
                  <a:pos x="T0" y="T1"/>
                </a:cxn>
                <a:cxn ang="T11">
                  <a:pos x="T2" y="T3"/>
                </a:cxn>
                <a:cxn ang="T12">
                  <a:pos x="T4" y="T5"/>
                </a:cxn>
                <a:cxn ang="T13">
                  <a:pos x="T6" y="T7"/>
                </a:cxn>
                <a:cxn ang="T14">
                  <a:pos x="T8" y="T9"/>
                </a:cxn>
              </a:cxnLst>
              <a:rect l="T15" t="T16" r="T17" b="T18"/>
              <a:pathLst>
                <a:path w="183" h="346">
                  <a:moveTo>
                    <a:pt x="0" y="336"/>
                  </a:moveTo>
                  <a:lnTo>
                    <a:pt x="21" y="346"/>
                  </a:lnTo>
                  <a:lnTo>
                    <a:pt x="183" y="10"/>
                  </a:lnTo>
                  <a:lnTo>
                    <a:pt x="162" y="0"/>
                  </a:lnTo>
                  <a:lnTo>
                    <a:pt x="0" y="336"/>
                  </a:lnTo>
                  <a:close/>
                </a:path>
              </a:pathLst>
            </a:custGeom>
            <a:solidFill>
              <a:srgbClr val="CC00FF"/>
            </a:solidFill>
            <a:ln w="9525">
              <a:solidFill>
                <a:schemeClr val="tx1"/>
              </a:solidFill>
              <a:round/>
              <a:headEnd/>
              <a:tailEnd/>
            </a:ln>
          </p:spPr>
          <p:txBody>
            <a:bodyPr/>
            <a:lstStyle/>
            <a:p>
              <a:endParaRPr lang="es-AR"/>
            </a:p>
          </p:txBody>
        </p:sp>
        <p:sp>
          <p:nvSpPr>
            <p:cNvPr id="35086" name="Freeform 296"/>
            <p:cNvSpPr>
              <a:spLocks/>
            </p:cNvSpPr>
            <p:nvPr/>
          </p:nvSpPr>
          <p:spPr bwMode="auto">
            <a:xfrm>
              <a:off x="1822" y="3054"/>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087" name="Freeform 297"/>
            <p:cNvSpPr>
              <a:spLocks/>
            </p:cNvSpPr>
            <p:nvPr/>
          </p:nvSpPr>
          <p:spPr bwMode="auto">
            <a:xfrm>
              <a:off x="2596" y="2914"/>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088" name="Freeform 298"/>
            <p:cNvSpPr>
              <a:spLocks/>
            </p:cNvSpPr>
            <p:nvPr/>
          </p:nvSpPr>
          <p:spPr bwMode="auto">
            <a:xfrm>
              <a:off x="2889" y="2871"/>
              <a:ext cx="96" cy="69"/>
            </a:xfrm>
            <a:custGeom>
              <a:avLst/>
              <a:gdLst>
                <a:gd name="T0" fmla="*/ 48 w 96"/>
                <a:gd name="T1" fmla="*/ 0 h 69"/>
                <a:gd name="T2" fmla="*/ 0 w 96"/>
                <a:gd name="T3" fmla="*/ 69 h 69"/>
                <a:gd name="T4" fmla="*/ 96 w 96"/>
                <a:gd name="T5" fmla="*/ 69 h 69"/>
                <a:gd name="T6" fmla="*/ 48 w 96"/>
                <a:gd name="T7" fmla="*/ 0 h 69"/>
                <a:gd name="T8" fmla="*/ 0 60000 65536"/>
                <a:gd name="T9" fmla="*/ 0 60000 65536"/>
                <a:gd name="T10" fmla="*/ 0 60000 65536"/>
                <a:gd name="T11" fmla="*/ 0 60000 65536"/>
                <a:gd name="T12" fmla="*/ 0 w 96"/>
                <a:gd name="T13" fmla="*/ 0 h 69"/>
                <a:gd name="T14" fmla="*/ 96 w 96"/>
                <a:gd name="T15" fmla="*/ 69 h 69"/>
              </a:gdLst>
              <a:ahLst/>
              <a:cxnLst>
                <a:cxn ang="T8">
                  <a:pos x="T0" y="T1"/>
                </a:cxn>
                <a:cxn ang="T9">
                  <a:pos x="T2" y="T3"/>
                </a:cxn>
                <a:cxn ang="T10">
                  <a:pos x="T4" y="T5"/>
                </a:cxn>
                <a:cxn ang="T11">
                  <a:pos x="T6" y="T7"/>
                </a:cxn>
              </a:cxnLst>
              <a:rect l="T12" t="T13" r="T14" b="T15"/>
              <a:pathLst>
                <a:path w="96" h="69">
                  <a:moveTo>
                    <a:pt x="48" y="0"/>
                  </a:moveTo>
                  <a:lnTo>
                    <a:pt x="0" y="69"/>
                  </a:lnTo>
                  <a:lnTo>
                    <a:pt x="96"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089" name="Freeform 299"/>
            <p:cNvSpPr>
              <a:spLocks/>
            </p:cNvSpPr>
            <p:nvPr/>
          </p:nvSpPr>
          <p:spPr bwMode="auto">
            <a:xfrm>
              <a:off x="3172" y="2821"/>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090" name="Freeform 300"/>
            <p:cNvSpPr>
              <a:spLocks/>
            </p:cNvSpPr>
            <p:nvPr/>
          </p:nvSpPr>
          <p:spPr bwMode="auto">
            <a:xfrm>
              <a:off x="3458" y="2774"/>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091" name="Freeform 301"/>
            <p:cNvSpPr>
              <a:spLocks/>
            </p:cNvSpPr>
            <p:nvPr/>
          </p:nvSpPr>
          <p:spPr bwMode="auto">
            <a:xfrm>
              <a:off x="3753" y="2914"/>
              <a:ext cx="96" cy="69"/>
            </a:xfrm>
            <a:custGeom>
              <a:avLst/>
              <a:gdLst>
                <a:gd name="T0" fmla="*/ 48 w 96"/>
                <a:gd name="T1" fmla="*/ 0 h 69"/>
                <a:gd name="T2" fmla="*/ 0 w 96"/>
                <a:gd name="T3" fmla="*/ 69 h 69"/>
                <a:gd name="T4" fmla="*/ 96 w 96"/>
                <a:gd name="T5" fmla="*/ 69 h 69"/>
                <a:gd name="T6" fmla="*/ 48 w 96"/>
                <a:gd name="T7" fmla="*/ 0 h 69"/>
                <a:gd name="T8" fmla="*/ 0 60000 65536"/>
                <a:gd name="T9" fmla="*/ 0 60000 65536"/>
                <a:gd name="T10" fmla="*/ 0 60000 65536"/>
                <a:gd name="T11" fmla="*/ 0 60000 65536"/>
                <a:gd name="T12" fmla="*/ 0 w 96"/>
                <a:gd name="T13" fmla="*/ 0 h 69"/>
                <a:gd name="T14" fmla="*/ 96 w 96"/>
                <a:gd name="T15" fmla="*/ 69 h 69"/>
              </a:gdLst>
              <a:ahLst/>
              <a:cxnLst>
                <a:cxn ang="T8">
                  <a:pos x="T0" y="T1"/>
                </a:cxn>
                <a:cxn ang="T9">
                  <a:pos x="T2" y="T3"/>
                </a:cxn>
                <a:cxn ang="T10">
                  <a:pos x="T4" y="T5"/>
                </a:cxn>
                <a:cxn ang="T11">
                  <a:pos x="T6" y="T7"/>
                </a:cxn>
              </a:cxnLst>
              <a:rect l="T12" t="T13" r="T14" b="T15"/>
              <a:pathLst>
                <a:path w="96" h="69">
                  <a:moveTo>
                    <a:pt x="48" y="0"/>
                  </a:moveTo>
                  <a:lnTo>
                    <a:pt x="0" y="69"/>
                  </a:lnTo>
                  <a:lnTo>
                    <a:pt x="96"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092" name="Freeform 302"/>
            <p:cNvSpPr>
              <a:spLocks/>
            </p:cNvSpPr>
            <p:nvPr/>
          </p:nvSpPr>
          <p:spPr bwMode="auto">
            <a:xfrm>
              <a:off x="4049" y="2754"/>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093" name="Freeform 303"/>
            <p:cNvSpPr>
              <a:spLocks/>
            </p:cNvSpPr>
            <p:nvPr/>
          </p:nvSpPr>
          <p:spPr bwMode="auto">
            <a:xfrm>
              <a:off x="4630" y="2690"/>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094" name="Freeform 304"/>
            <p:cNvSpPr>
              <a:spLocks/>
            </p:cNvSpPr>
            <p:nvPr/>
          </p:nvSpPr>
          <p:spPr bwMode="auto">
            <a:xfrm>
              <a:off x="4342" y="2746"/>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095" name="Freeform 305"/>
            <p:cNvSpPr>
              <a:spLocks/>
            </p:cNvSpPr>
            <p:nvPr/>
          </p:nvSpPr>
          <p:spPr bwMode="auto">
            <a:xfrm>
              <a:off x="4913" y="2566"/>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096" name="Freeform 306"/>
            <p:cNvSpPr>
              <a:spLocks/>
            </p:cNvSpPr>
            <p:nvPr/>
          </p:nvSpPr>
          <p:spPr bwMode="auto">
            <a:xfrm>
              <a:off x="5192" y="1986"/>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097" name="Freeform 307"/>
            <p:cNvSpPr>
              <a:spLocks/>
            </p:cNvSpPr>
            <p:nvPr/>
          </p:nvSpPr>
          <p:spPr bwMode="auto">
            <a:xfrm>
              <a:off x="5372" y="1614"/>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098" name="Freeform 308"/>
            <p:cNvSpPr>
              <a:spLocks/>
            </p:cNvSpPr>
            <p:nvPr/>
          </p:nvSpPr>
          <p:spPr bwMode="auto">
            <a:xfrm>
              <a:off x="1033" y="2748"/>
              <a:ext cx="216" cy="887"/>
            </a:xfrm>
            <a:custGeom>
              <a:avLst/>
              <a:gdLst>
                <a:gd name="T0" fmla="*/ 0 w 216"/>
                <a:gd name="T1" fmla="*/ 882 h 887"/>
                <a:gd name="T2" fmla="*/ 23 w 216"/>
                <a:gd name="T3" fmla="*/ 887 h 887"/>
                <a:gd name="T4" fmla="*/ 216 w 216"/>
                <a:gd name="T5" fmla="*/ 5 h 887"/>
                <a:gd name="T6" fmla="*/ 193 w 216"/>
                <a:gd name="T7" fmla="*/ 0 h 887"/>
                <a:gd name="T8" fmla="*/ 0 w 216"/>
                <a:gd name="T9" fmla="*/ 882 h 887"/>
                <a:gd name="T10" fmla="*/ 0 60000 65536"/>
                <a:gd name="T11" fmla="*/ 0 60000 65536"/>
                <a:gd name="T12" fmla="*/ 0 60000 65536"/>
                <a:gd name="T13" fmla="*/ 0 60000 65536"/>
                <a:gd name="T14" fmla="*/ 0 60000 65536"/>
                <a:gd name="T15" fmla="*/ 0 w 216"/>
                <a:gd name="T16" fmla="*/ 0 h 887"/>
                <a:gd name="T17" fmla="*/ 216 w 216"/>
                <a:gd name="T18" fmla="*/ 887 h 887"/>
              </a:gdLst>
              <a:ahLst/>
              <a:cxnLst>
                <a:cxn ang="T10">
                  <a:pos x="T0" y="T1"/>
                </a:cxn>
                <a:cxn ang="T11">
                  <a:pos x="T2" y="T3"/>
                </a:cxn>
                <a:cxn ang="T12">
                  <a:pos x="T4" y="T5"/>
                </a:cxn>
                <a:cxn ang="T13">
                  <a:pos x="T6" y="T7"/>
                </a:cxn>
                <a:cxn ang="T14">
                  <a:pos x="T8" y="T9"/>
                </a:cxn>
              </a:cxnLst>
              <a:rect l="T15" t="T16" r="T17" b="T18"/>
              <a:pathLst>
                <a:path w="216" h="887">
                  <a:moveTo>
                    <a:pt x="0" y="882"/>
                  </a:moveTo>
                  <a:lnTo>
                    <a:pt x="23" y="887"/>
                  </a:lnTo>
                  <a:lnTo>
                    <a:pt x="216" y="5"/>
                  </a:lnTo>
                  <a:lnTo>
                    <a:pt x="193" y="0"/>
                  </a:lnTo>
                  <a:lnTo>
                    <a:pt x="0" y="882"/>
                  </a:lnTo>
                  <a:close/>
                </a:path>
              </a:pathLst>
            </a:custGeom>
            <a:solidFill>
              <a:srgbClr val="FF0000"/>
            </a:solidFill>
            <a:ln w="9525">
              <a:solidFill>
                <a:schemeClr val="tx1"/>
              </a:solidFill>
              <a:round/>
              <a:headEnd/>
              <a:tailEnd/>
            </a:ln>
          </p:spPr>
          <p:txBody>
            <a:bodyPr/>
            <a:lstStyle/>
            <a:p>
              <a:endParaRPr lang="es-AR"/>
            </a:p>
          </p:txBody>
        </p:sp>
        <p:sp>
          <p:nvSpPr>
            <p:cNvPr id="35099" name="Freeform 309"/>
            <p:cNvSpPr>
              <a:spLocks/>
            </p:cNvSpPr>
            <p:nvPr/>
          </p:nvSpPr>
          <p:spPr bwMode="auto">
            <a:xfrm>
              <a:off x="1231" y="1803"/>
              <a:ext cx="303" cy="959"/>
            </a:xfrm>
            <a:custGeom>
              <a:avLst/>
              <a:gdLst>
                <a:gd name="T0" fmla="*/ 0 w 303"/>
                <a:gd name="T1" fmla="*/ 952 h 959"/>
                <a:gd name="T2" fmla="*/ 22 w 303"/>
                <a:gd name="T3" fmla="*/ 959 h 959"/>
                <a:gd name="T4" fmla="*/ 303 w 303"/>
                <a:gd name="T5" fmla="*/ 7 h 959"/>
                <a:gd name="T6" fmla="*/ 281 w 303"/>
                <a:gd name="T7" fmla="*/ 0 h 959"/>
                <a:gd name="T8" fmla="*/ 0 w 303"/>
                <a:gd name="T9" fmla="*/ 952 h 959"/>
                <a:gd name="T10" fmla="*/ 0 60000 65536"/>
                <a:gd name="T11" fmla="*/ 0 60000 65536"/>
                <a:gd name="T12" fmla="*/ 0 60000 65536"/>
                <a:gd name="T13" fmla="*/ 0 60000 65536"/>
                <a:gd name="T14" fmla="*/ 0 60000 65536"/>
                <a:gd name="T15" fmla="*/ 0 w 303"/>
                <a:gd name="T16" fmla="*/ 0 h 959"/>
                <a:gd name="T17" fmla="*/ 303 w 303"/>
                <a:gd name="T18" fmla="*/ 959 h 959"/>
              </a:gdLst>
              <a:ahLst/>
              <a:cxnLst>
                <a:cxn ang="T10">
                  <a:pos x="T0" y="T1"/>
                </a:cxn>
                <a:cxn ang="T11">
                  <a:pos x="T2" y="T3"/>
                </a:cxn>
                <a:cxn ang="T12">
                  <a:pos x="T4" y="T5"/>
                </a:cxn>
                <a:cxn ang="T13">
                  <a:pos x="T6" y="T7"/>
                </a:cxn>
                <a:cxn ang="T14">
                  <a:pos x="T8" y="T9"/>
                </a:cxn>
              </a:cxnLst>
              <a:rect l="T15" t="T16" r="T17" b="T18"/>
              <a:pathLst>
                <a:path w="303" h="959">
                  <a:moveTo>
                    <a:pt x="0" y="952"/>
                  </a:moveTo>
                  <a:lnTo>
                    <a:pt x="22" y="959"/>
                  </a:lnTo>
                  <a:lnTo>
                    <a:pt x="303" y="7"/>
                  </a:lnTo>
                  <a:lnTo>
                    <a:pt x="281" y="0"/>
                  </a:lnTo>
                  <a:lnTo>
                    <a:pt x="0" y="952"/>
                  </a:lnTo>
                  <a:close/>
                </a:path>
              </a:pathLst>
            </a:custGeom>
            <a:solidFill>
              <a:srgbClr val="FF0000"/>
            </a:solidFill>
            <a:ln w="9525">
              <a:solidFill>
                <a:schemeClr val="tx1"/>
              </a:solidFill>
              <a:round/>
              <a:headEnd/>
              <a:tailEnd/>
            </a:ln>
          </p:spPr>
          <p:txBody>
            <a:bodyPr/>
            <a:lstStyle/>
            <a:p>
              <a:endParaRPr lang="es-AR"/>
            </a:p>
          </p:txBody>
        </p:sp>
        <p:sp>
          <p:nvSpPr>
            <p:cNvPr id="35100" name="Freeform 310"/>
            <p:cNvSpPr>
              <a:spLocks/>
            </p:cNvSpPr>
            <p:nvPr/>
          </p:nvSpPr>
          <p:spPr bwMode="auto">
            <a:xfrm>
              <a:off x="1519" y="1811"/>
              <a:ext cx="369" cy="1294"/>
            </a:xfrm>
            <a:custGeom>
              <a:avLst/>
              <a:gdLst>
                <a:gd name="T0" fmla="*/ 23 w 369"/>
                <a:gd name="T1" fmla="*/ 0 h 1294"/>
                <a:gd name="T2" fmla="*/ 0 w 369"/>
                <a:gd name="T3" fmla="*/ 6 h 1294"/>
                <a:gd name="T4" fmla="*/ 346 w 369"/>
                <a:gd name="T5" fmla="*/ 1294 h 1294"/>
                <a:gd name="T6" fmla="*/ 369 w 369"/>
                <a:gd name="T7" fmla="*/ 1288 h 1294"/>
                <a:gd name="T8" fmla="*/ 23 w 369"/>
                <a:gd name="T9" fmla="*/ 0 h 1294"/>
                <a:gd name="T10" fmla="*/ 0 60000 65536"/>
                <a:gd name="T11" fmla="*/ 0 60000 65536"/>
                <a:gd name="T12" fmla="*/ 0 60000 65536"/>
                <a:gd name="T13" fmla="*/ 0 60000 65536"/>
                <a:gd name="T14" fmla="*/ 0 60000 65536"/>
                <a:gd name="T15" fmla="*/ 0 w 369"/>
                <a:gd name="T16" fmla="*/ 0 h 1294"/>
                <a:gd name="T17" fmla="*/ 369 w 369"/>
                <a:gd name="T18" fmla="*/ 1294 h 1294"/>
              </a:gdLst>
              <a:ahLst/>
              <a:cxnLst>
                <a:cxn ang="T10">
                  <a:pos x="T0" y="T1"/>
                </a:cxn>
                <a:cxn ang="T11">
                  <a:pos x="T2" y="T3"/>
                </a:cxn>
                <a:cxn ang="T12">
                  <a:pos x="T4" y="T5"/>
                </a:cxn>
                <a:cxn ang="T13">
                  <a:pos x="T6" y="T7"/>
                </a:cxn>
                <a:cxn ang="T14">
                  <a:pos x="T8" y="T9"/>
                </a:cxn>
              </a:cxnLst>
              <a:rect l="T15" t="T16" r="T17" b="T18"/>
              <a:pathLst>
                <a:path w="369" h="1294">
                  <a:moveTo>
                    <a:pt x="23" y="0"/>
                  </a:moveTo>
                  <a:lnTo>
                    <a:pt x="0" y="6"/>
                  </a:lnTo>
                  <a:lnTo>
                    <a:pt x="346" y="1294"/>
                  </a:lnTo>
                  <a:lnTo>
                    <a:pt x="369" y="1288"/>
                  </a:lnTo>
                  <a:lnTo>
                    <a:pt x="23" y="0"/>
                  </a:lnTo>
                  <a:close/>
                </a:path>
              </a:pathLst>
            </a:custGeom>
            <a:solidFill>
              <a:srgbClr val="FF0000"/>
            </a:solidFill>
            <a:ln w="9525">
              <a:solidFill>
                <a:schemeClr val="tx1"/>
              </a:solidFill>
              <a:round/>
              <a:headEnd/>
              <a:tailEnd/>
            </a:ln>
          </p:spPr>
          <p:txBody>
            <a:bodyPr/>
            <a:lstStyle/>
            <a:p>
              <a:endParaRPr lang="es-AR"/>
            </a:p>
          </p:txBody>
        </p:sp>
        <p:sp>
          <p:nvSpPr>
            <p:cNvPr id="35101" name="Freeform 311"/>
            <p:cNvSpPr>
              <a:spLocks/>
            </p:cNvSpPr>
            <p:nvPr/>
          </p:nvSpPr>
          <p:spPr bwMode="auto">
            <a:xfrm>
              <a:off x="990" y="3618"/>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102" name="Freeform 312"/>
            <p:cNvSpPr>
              <a:spLocks/>
            </p:cNvSpPr>
            <p:nvPr/>
          </p:nvSpPr>
          <p:spPr bwMode="auto">
            <a:xfrm>
              <a:off x="1201" y="2690"/>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103" name="Freeform 313"/>
            <p:cNvSpPr>
              <a:spLocks/>
            </p:cNvSpPr>
            <p:nvPr/>
          </p:nvSpPr>
          <p:spPr bwMode="auto">
            <a:xfrm>
              <a:off x="1476" y="1770"/>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104" name="Freeform 314"/>
            <p:cNvSpPr>
              <a:spLocks/>
            </p:cNvSpPr>
            <p:nvPr/>
          </p:nvSpPr>
          <p:spPr bwMode="auto">
            <a:xfrm>
              <a:off x="1856" y="2799"/>
              <a:ext cx="1678" cy="311"/>
            </a:xfrm>
            <a:custGeom>
              <a:avLst/>
              <a:gdLst>
                <a:gd name="T0" fmla="*/ 0 w 1678"/>
                <a:gd name="T1" fmla="*/ 288 h 311"/>
                <a:gd name="T2" fmla="*/ 4 w 1678"/>
                <a:gd name="T3" fmla="*/ 311 h 311"/>
                <a:gd name="T4" fmla="*/ 1678 w 1678"/>
                <a:gd name="T5" fmla="*/ 23 h 311"/>
                <a:gd name="T6" fmla="*/ 1674 w 1678"/>
                <a:gd name="T7" fmla="*/ 0 h 311"/>
                <a:gd name="T8" fmla="*/ 0 w 1678"/>
                <a:gd name="T9" fmla="*/ 288 h 311"/>
                <a:gd name="T10" fmla="*/ 0 60000 65536"/>
                <a:gd name="T11" fmla="*/ 0 60000 65536"/>
                <a:gd name="T12" fmla="*/ 0 60000 65536"/>
                <a:gd name="T13" fmla="*/ 0 60000 65536"/>
                <a:gd name="T14" fmla="*/ 0 60000 65536"/>
                <a:gd name="T15" fmla="*/ 0 w 1678"/>
                <a:gd name="T16" fmla="*/ 0 h 311"/>
                <a:gd name="T17" fmla="*/ 1678 w 1678"/>
                <a:gd name="T18" fmla="*/ 311 h 311"/>
              </a:gdLst>
              <a:ahLst/>
              <a:cxnLst>
                <a:cxn ang="T10">
                  <a:pos x="T0" y="T1"/>
                </a:cxn>
                <a:cxn ang="T11">
                  <a:pos x="T2" y="T3"/>
                </a:cxn>
                <a:cxn ang="T12">
                  <a:pos x="T4" y="T5"/>
                </a:cxn>
                <a:cxn ang="T13">
                  <a:pos x="T6" y="T7"/>
                </a:cxn>
                <a:cxn ang="T14">
                  <a:pos x="T8" y="T9"/>
                </a:cxn>
              </a:cxnLst>
              <a:rect l="T15" t="T16" r="T17" b="T18"/>
              <a:pathLst>
                <a:path w="1678" h="311">
                  <a:moveTo>
                    <a:pt x="0" y="288"/>
                  </a:moveTo>
                  <a:lnTo>
                    <a:pt x="4" y="311"/>
                  </a:lnTo>
                  <a:lnTo>
                    <a:pt x="1678" y="23"/>
                  </a:lnTo>
                  <a:lnTo>
                    <a:pt x="1674" y="0"/>
                  </a:lnTo>
                  <a:lnTo>
                    <a:pt x="0" y="288"/>
                  </a:lnTo>
                  <a:close/>
                </a:path>
              </a:pathLst>
            </a:custGeom>
            <a:solidFill>
              <a:srgbClr val="FF0000"/>
            </a:solidFill>
            <a:ln w="9525">
              <a:solidFill>
                <a:schemeClr val="tx1"/>
              </a:solidFill>
              <a:round/>
              <a:headEnd/>
              <a:tailEnd/>
            </a:ln>
          </p:spPr>
          <p:txBody>
            <a:bodyPr/>
            <a:lstStyle/>
            <a:p>
              <a:endParaRPr lang="es-AR"/>
            </a:p>
          </p:txBody>
        </p:sp>
        <p:sp>
          <p:nvSpPr>
            <p:cNvPr id="35105" name="Freeform 315"/>
            <p:cNvSpPr>
              <a:spLocks/>
            </p:cNvSpPr>
            <p:nvPr/>
          </p:nvSpPr>
          <p:spPr bwMode="auto">
            <a:xfrm>
              <a:off x="3523" y="2812"/>
              <a:ext cx="281" cy="165"/>
            </a:xfrm>
            <a:custGeom>
              <a:avLst/>
              <a:gdLst>
                <a:gd name="T0" fmla="*/ 11 w 281"/>
                <a:gd name="T1" fmla="*/ 0 h 165"/>
                <a:gd name="T2" fmla="*/ 0 w 281"/>
                <a:gd name="T3" fmla="*/ 21 h 165"/>
                <a:gd name="T4" fmla="*/ 270 w 281"/>
                <a:gd name="T5" fmla="*/ 165 h 165"/>
                <a:gd name="T6" fmla="*/ 281 w 281"/>
                <a:gd name="T7" fmla="*/ 144 h 165"/>
                <a:gd name="T8" fmla="*/ 11 w 281"/>
                <a:gd name="T9" fmla="*/ 0 h 165"/>
                <a:gd name="T10" fmla="*/ 0 60000 65536"/>
                <a:gd name="T11" fmla="*/ 0 60000 65536"/>
                <a:gd name="T12" fmla="*/ 0 60000 65536"/>
                <a:gd name="T13" fmla="*/ 0 60000 65536"/>
                <a:gd name="T14" fmla="*/ 0 60000 65536"/>
                <a:gd name="T15" fmla="*/ 0 w 281"/>
                <a:gd name="T16" fmla="*/ 0 h 165"/>
                <a:gd name="T17" fmla="*/ 281 w 281"/>
                <a:gd name="T18" fmla="*/ 165 h 165"/>
              </a:gdLst>
              <a:ahLst/>
              <a:cxnLst>
                <a:cxn ang="T10">
                  <a:pos x="T0" y="T1"/>
                </a:cxn>
                <a:cxn ang="T11">
                  <a:pos x="T2" y="T3"/>
                </a:cxn>
                <a:cxn ang="T12">
                  <a:pos x="T4" y="T5"/>
                </a:cxn>
                <a:cxn ang="T13">
                  <a:pos x="T6" y="T7"/>
                </a:cxn>
                <a:cxn ang="T14">
                  <a:pos x="T8" y="T9"/>
                </a:cxn>
              </a:cxnLst>
              <a:rect l="T15" t="T16" r="T17" b="T18"/>
              <a:pathLst>
                <a:path w="281" h="165">
                  <a:moveTo>
                    <a:pt x="11" y="0"/>
                  </a:moveTo>
                  <a:lnTo>
                    <a:pt x="0" y="21"/>
                  </a:lnTo>
                  <a:lnTo>
                    <a:pt x="270" y="165"/>
                  </a:lnTo>
                  <a:lnTo>
                    <a:pt x="281" y="144"/>
                  </a:lnTo>
                  <a:lnTo>
                    <a:pt x="11" y="0"/>
                  </a:lnTo>
                  <a:close/>
                </a:path>
              </a:pathLst>
            </a:custGeom>
            <a:solidFill>
              <a:srgbClr val="FF0000"/>
            </a:solidFill>
            <a:ln w="9525">
              <a:solidFill>
                <a:schemeClr val="tx1"/>
              </a:solidFill>
              <a:round/>
              <a:headEnd/>
              <a:tailEnd/>
            </a:ln>
          </p:spPr>
          <p:txBody>
            <a:bodyPr/>
            <a:lstStyle/>
            <a:p>
              <a:endParaRPr lang="es-AR"/>
            </a:p>
          </p:txBody>
        </p:sp>
        <p:sp>
          <p:nvSpPr>
            <p:cNvPr id="35106" name="Freeform 316"/>
            <p:cNvSpPr>
              <a:spLocks/>
            </p:cNvSpPr>
            <p:nvPr/>
          </p:nvSpPr>
          <p:spPr bwMode="auto">
            <a:xfrm>
              <a:off x="3787" y="2772"/>
              <a:ext cx="336" cy="212"/>
            </a:xfrm>
            <a:custGeom>
              <a:avLst/>
              <a:gdLst>
                <a:gd name="T0" fmla="*/ 0 w 336"/>
                <a:gd name="T1" fmla="*/ 192 h 212"/>
                <a:gd name="T2" fmla="*/ 12 w 336"/>
                <a:gd name="T3" fmla="*/ 212 h 212"/>
                <a:gd name="T4" fmla="*/ 336 w 336"/>
                <a:gd name="T5" fmla="*/ 20 h 212"/>
                <a:gd name="T6" fmla="*/ 324 w 336"/>
                <a:gd name="T7" fmla="*/ 0 h 212"/>
                <a:gd name="T8" fmla="*/ 0 w 336"/>
                <a:gd name="T9" fmla="*/ 192 h 212"/>
                <a:gd name="T10" fmla="*/ 0 60000 65536"/>
                <a:gd name="T11" fmla="*/ 0 60000 65536"/>
                <a:gd name="T12" fmla="*/ 0 60000 65536"/>
                <a:gd name="T13" fmla="*/ 0 60000 65536"/>
                <a:gd name="T14" fmla="*/ 0 60000 65536"/>
                <a:gd name="T15" fmla="*/ 0 w 336"/>
                <a:gd name="T16" fmla="*/ 0 h 212"/>
                <a:gd name="T17" fmla="*/ 336 w 336"/>
                <a:gd name="T18" fmla="*/ 212 h 212"/>
              </a:gdLst>
              <a:ahLst/>
              <a:cxnLst>
                <a:cxn ang="T10">
                  <a:pos x="T0" y="T1"/>
                </a:cxn>
                <a:cxn ang="T11">
                  <a:pos x="T2" y="T3"/>
                </a:cxn>
                <a:cxn ang="T12">
                  <a:pos x="T4" y="T5"/>
                </a:cxn>
                <a:cxn ang="T13">
                  <a:pos x="T6" y="T7"/>
                </a:cxn>
                <a:cxn ang="T14">
                  <a:pos x="T8" y="T9"/>
                </a:cxn>
              </a:cxnLst>
              <a:rect l="T15" t="T16" r="T17" b="T18"/>
              <a:pathLst>
                <a:path w="336" h="212">
                  <a:moveTo>
                    <a:pt x="0" y="192"/>
                  </a:moveTo>
                  <a:lnTo>
                    <a:pt x="12" y="212"/>
                  </a:lnTo>
                  <a:lnTo>
                    <a:pt x="336" y="20"/>
                  </a:lnTo>
                  <a:lnTo>
                    <a:pt x="324" y="0"/>
                  </a:lnTo>
                  <a:lnTo>
                    <a:pt x="0" y="192"/>
                  </a:lnTo>
                  <a:close/>
                </a:path>
              </a:pathLst>
            </a:custGeom>
            <a:solidFill>
              <a:srgbClr val="FF0000"/>
            </a:solidFill>
            <a:ln w="9525">
              <a:solidFill>
                <a:schemeClr val="tx1"/>
              </a:solidFill>
              <a:round/>
              <a:headEnd/>
              <a:tailEnd/>
            </a:ln>
          </p:spPr>
          <p:txBody>
            <a:bodyPr/>
            <a:lstStyle/>
            <a:p>
              <a:endParaRPr lang="es-AR"/>
            </a:p>
          </p:txBody>
        </p:sp>
        <p:sp>
          <p:nvSpPr>
            <p:cNvPr id="35107" name="Rectangle 317"/>
            <p:cNvSpPr>
              <a:spLocks noChangeArrowheads="1"/>
            </p:cNvSpPr>
            <p:nvPr/>
          </p:nvSpPr>
          <p:spPr bwMode="auto">
            <a:xfrm>
              <a:off x="4085" y="2786"/>
              <a:ext cx="324" cy="24"/>
            </a:xfrm>
            <a:prstGeom prst="rect">
              <a:avLst/>
            </a:prstGeom>
            <a:solidFill>
              <a:srgbClr val="FF0000"/>
            </a:solidFill>
            <a:ln w="9525">
              <a:solidFill>
                <a:schemeClr val="tx1"/>
              </a:solidFill>
              <a:miter lim="800000"/>
              <a:headEnd/>
              <a:tailEnd/>
            </a:ln>
          </p:spPr>
          <p:txBody>
            <a:bodyPr/>
            <a:lstStyle/>
            <a:p>
              <a:endParaRPr lang="en-US">
                <a:latin typeface="Calibri" pitchFamily="34" charset="0"/>
              </a:endParaRPr>
            </a:p>
          </p:txBody>
        </p:sp>
        <p:sp>
          <p:nvSpPr>
            <p:cNvPr id="35108" name="Freeform 318"/>
            <p:cNvSpPr>
              <a:spLocks/>
            </p:cNvSpPr>
            <p:nvPr/>
          </p:nvSpPr>
          <p:spPr bwMode="auto">
            <a:xfrm>
              <a:off x="4376" y="2715"/>
              <a:ext cx="311" cy="95"/>
            </a:xfrm>
            <a:custGeom>
              <a:avLst/>
              <a:gdLst>
                <a:gd name="T0" fmla="*/ 0 w 311"/>
                <a:gd name="T1" fmla="*/ 72 h 95"/>
                <a:gd name="T2" fmla="*/ 5 w 311"/>
                <a:gd name="T3" fmla="*/ 95 h 95"/>
                <a:gd name="T4" fmla="*/ 311 w 311"/>
                <a:gd name="T5" fmla="*/ 23 h 95"/>
                <a:gd name="T6" fmla="*/ 306 w 311"/>
                <a:gd name="T7" fmla="*/ 0 h 95"/>
                <a:gd name="T8" fmla="*/ 0 w 311"/>
                <a:gd name="T9" fmla="*/ 72 h 95"/>
                <a:gd name="T10" fmla="*/ 0 60000 65536"/>
                <a:gd name="T11" fmla="*/ 0 60000 65536"/>
                <a:gd name="T12" fmla="*/ 0 60000 65536"/>
                <a:gd name="T13" fmla="*/ 0 60000 65536"/>
                <a:gd name="T14" fmla="*/ 0 60000 65536"/>
                <a:gd name="T15" fmla="*/ 0 w 311"/>
                <a:gd name="T16" fmla="*/ 0 h 95"/>
                <a:gd name="T17" fmla="*/ 311 w 311"/>
                <a:gd name="T18" fmla="*/ 95 h 95"/>
              </a:gdLst>
              <a:ahLst/>
              <a:cxnLst>
                <a:cxn ang="T10">
                  <a:pos x="T0" y="T1"/>
                </a:cxn>
                <a:cxn ang="T11">
                  <a:pos x="T2" y="T3"/>
                </a:cxn>
                <a:cxn ang="T12">
                  <a:pos x="T4" y="T5"/>
                </a:cxn>
                <a:cxn ang="T13">
                  <a:pos x="T6" y="T7"/>
                </a:cxn>
                <a:cxn ang="T14">
                  <a:pos x="T8" y="T9"/>
                </a:cxn>
              </a:cxnLst>
              <a:rect l="T15" t="T16" r="T17" b="T18"/>
              <a:pathLst>
                <a:path w="311" h="95">
                  <a:moveTo>
                    <a:pt x="0" y="72"/>
                  </a:moveTo>
                  <a:lnTo>
                    <a:pt x="5" y="95"/>
                  </a:lnTo>
                  <a:lnTo>
                    <a:pt x="311" y="23"/>
                  </a:lnTo>
                  <a:lnTo>
                    <a:pt x="306" y="0"/>
                  </a:lnTo>
                  <a:lnTo>
                    <a:pt x="0" y="72"/>
                  </a:lnTo>
                  <a:close/>
                </a:path>
              </a:pathLst>
            </a:custGeom>
            <a:solidFill>
              <a:srgbClr val="FF0000"/>
            </a:solidFill>
            <a:ln w="9525">
              <a:solidFill>
                <a:schemeClr val="tx1"/>
              </a:solidFill>
              <a:round/>
              <a:headEnd/>
              <a:tailEnd/>
            </a:ln>
          </p:spPr>
          <p:txBody>
            <a:bodyPr/>
            <a:lstStyle/>
            <a:p>
              <a:endParaRPr lang="es-AR"/>
            </a:p>
          </p:txBody>
        </p:sp>
        <p:sp>
          <p:nvSpPr>
            <p:cNvPr id="35109" name="Freeform 319"/>
            <p:cNvSpPr>
              <a:spLocks/>
            </p:cNvSpPr>
            <p:nvPr/>
          </p:nvSpPr>
          <p:spPr bwMode="auto">
            <a:xfrm>
              <a:off x="4680" y="2603"/>
              <a:ext cx="279" cy="130"/>
            </a:xfrm>
            <a:custGeom>
              <a:avLst/>
              <a:gdLst>
                <a:gd name="T0" fmla="*/ 0 w 279"/>
                <a:gd name="T1" fmla="*/ 108 h 130"/>
                <a:gd name="T2" fmla="*/ 9 w 279"/>
                <a:gd name="T3" fmla="*/ 130 h 130"/>
                <a:gd name="T4" fmla="*/ 279 w 279"/>
                <a:gd name="T5" fmla="*/ 22 h 130"/>
                <a:gd name="T6" fmla="*/ 270 w 279"/>
                <a:gd name="T7" fmla="*/ 0 h 130"/>
                <a:gd name="T8" fmla="*/ 0 w 279"/>
                <a:gd name="T9" fmla="*/ 108 h 130"/>
                <a:gd name="T10" fmla="*/ 0 60000 65536"/>
                <a:gd name="T11" fmla="*/ 0 60000 65536"/>
                <a:gd name="T12" fmla="*/ 0 60000 65536"/>
                <a:gd name="T13" fmla="*/ 0 60000 65536"/>
                <a:gd name="T14" fmla="*/ 0 60000 65536"/>
                <a:gd name="T15" fmla="*/ 0 w 279"/>
                <a:gd name="T16" fmla="*/ 0 h 130"/>
                <a:gd name="T17" fmla="*/ 279 w 279"/>
                <a:gd name="T18" fmla="*/ 130 h 130"/>
              </a:gdLst>
              <a:ahLst/>
              <a:cxnLst>
                <a:cxn ang="T10">
                  <a:pos x="T0" y="T1"/>
                </a:cxn>
                <a:cxn ang="T11">
                  <a:pos x="T2" y="T3"/>
                </a:cxn>
                <a:cxn ang="T12">
                  <a:pos x="T4" y="T5"/>
                </a:cxn>
                <a:cxn ang="T13">
                  <a:pos x="T6" y="T7"/>
                </a:cxn>
                <a:cxn ang="T14">
                  <a:pos x="T8" y="T9"/>
                </a:cxn>
              </a:cxnLst>
              <a:rect l="T15" t="T16" r="T17" b="T18"/>
              <a:pathLst>
                <a:path w="279" h="130">
                  <a:moveTo>
                    <a:pt x="0" y="108"/>
                  </a:moveTo>
                  <a:lnTo>
                    <a:pt x="9" y="130"/>
                  </a:lnTo>
                  <a:lnTo>
                    <a:pt x="279" y="22"/>
                  </a:lnTo>
                  <a:lnTo>
                    <a:pt x="270" y="0"/>
                  </a:lnTo>
                  <a:lnTo>
                    <a:pt x="0" y="108"/>
                  </a:lnTo>
                  <a:close/>
                </a:path>
              </a:pathLst>
            </a:custGeom>
            <a:solidFill>
              <a:srgbClr val="FF0000"/>
            </a:solidFill>
            <a:ln w="9525">
              <a:solidFill>
                <a:schemeClr val="tx1"/>
              </a:solidFill>
              <a:round/>
              <a:headEnd/>
              <a:tailEnd/>
            </a:ln>
          </p:spPr>
          <p:txBody>
            <a:bodyPr/>
            <a:lstStyle/>
            <a:p>
              <a:endParaRPr lang="es-AR"/>
            </a:p>
          </p:txBody>
        </p:sp>
        <p:sp>
          <p:nvSpPr>
            <p:cNvPr id="35110" name="Freeform 320"/>
            <p:cNvSpPr>
              <a:spLocks/>
            </p:cNvSpPr>
            <p:nvPr/>
          </p:nvSpPr>
          <p:spPr bwMode="auto">
            <a:xfrm>
              <a:off x="4957" y="2017"/>
              <a:ext cx="291" cy="586"/>
            </a:xfrm>
            <a:custGeom>
              <a:avLst/>
              <a:gdLst>
                <a:gd name="T0" fmla="*/ 0 w 291"/>
                <a:gd name="T1" fmla="*/ 576 h 586"/>
                <a:gd name="T2" fmla="*/ 21 w 291"/>
                <a:gd name="T3" fmla="*/ 586 h 586"/>
                <a:gd name="T4" fmla="*/ 291 w 291"/>
                <a:gd name="T5" fmla="*/ 10 h 586"/>
                <a:gd name="T6" fmla="*/ 270 w 291"/>
                <a:gd name="T7" fmla="*/ 0 h 586"/>
                <a:gd name="T8" fmla="*/ 0 w 291"/>
                <a:gd name="T9" fmla="*/ 576 h 586"/>
                <a:gd name="T10" fmla="*/ 0 60000 65536"/>
                <a:gd name="T11" fmla="*/ 0 60000 65536"/>
                <a:gd name="T12" fmla="*/ 0 60000 65536"/>
                <a:gd name="T13" fmla="*/ 0 60000 65536"/>
                <a:gd name="T14" fmla="*/ 0 60000 65536"/>
                <a:gd name="T15" fmla="*/ 0 w 291"/>
                <a:gd name="T16" fmla="*/ 0 h 586"/>
                <a:gd name="T17" fmla="*/ 291 w 291"/>
                <a:gd name="T18" fmla="*/ 586 h 586"/>
              </a:gdLst>
              <a:ahLst/>
              <a:cxnLst>
                <a:cxn ang="T10">
                  <a:pos x="T0" y="T1"/>
                </a:cxn>
                <a:cxn ang="T11">
                  <a:pos x="T2" y="T3"/>
                </a:cxn>
                <a:cxn ang="T12">
                  <a:pos x="T4" y="T5"/>
                </a:cxn>
                <a:cxn ang="T13">
                  <a:pos x="T6" y="T7"/>
                </a:cxn>
                <a:cxn ang="T14">
                  <a:pos x="T8" y="T9"/>
                </a:cxn>
              </a:cxnLst>
              <a:rect l="T15" t="T16" r="T17" b="T18"/>
              <a:pathLst>
                <a:path w="291" h="586">
                  <a:moveTo>
                    <a:pt x="0" y="576"/>
                  </a:moveTo>
                  <a:lnTo>
                    <a:pt x="21" y="586"/>
                  </a:lnTo>
                  <a:lnTo>
                    <a:pt x="291" y="10"/>
                  </a:lnTo>
                  <a:lnTo>
                    <a:pt x="270" y="0"/>
                  </a:lnTo>
                  <a:lnTo>
                    <a:pt x="0" y="576"/>
                  </a:lnTo>
                  <a:close/>
                </a:path>
              </a:pathLst>
            </a:custGeom>
            <a:solidFill>
              <a:srgbClr val="FF0000"/>
            </a:solidFill>
            <a:ln w="9525">
              <a:solidFill>
                <a:schemeClr val="tx1"/>
              </a:solidFill>
              <a:round/>
              <a:headEnd/>
              <a:tailEnd/>
            </a:ln>
          </p:spPr>
          <p:txBody>
            <a:bodyPr/>
            <a:lstStyle/>
            <a:p>
              <a:endParaRPr lang="es-AR"/>
            </a:p>
          </p:txBody>
        </p:sp>
        <p:sp>
          <p:nvSpPr>
            <p:cNvPr id="35111" name="Freeform 321"/>
            <p:cNvSpPr>
              <a:spLocks/>
            </p:cNvSpPr>
            <p:nvPr/>
          </p:nvSpPr>
          <p:spPr bwMode="auto">
            <a:xfrm>
              <a:off x="5236" y="1669"/>
              <a:ext cx="183" cy="346"/>
            </a:xfrm>
            <a:custGeom>
              <a:avLst/>
              <a:gdLst>
                <a:gd name="T0" fmla="*/ 0 w 183"/>
                <a:gd name="T1" fmla="*/ 336 h 346"/>
                <a:gd name="T2" fmla="*/ 21 w 183"/>
                <a:gd name="T3" fmla="*/ 346 h 346"/>
                <a:gd name="T4" fmla="*/ 183 w 183"/>
                <a:gd name="T5" fmla="*/ 10 h 346"/>
                <a:gd name="T6" fmla="*/ 162 w 183"/>
                <a:gd name="T7" fmla="*/ 0 h 346"/>
                <a:gd name="T8" fmla="*/ 0 w 183"/>
                <a:gd name="T9" fmla="*/ 336 h 346"/>
                <a:gd name="T10" fmla="*/ 0 60000 65536"/>
                <a:gd name="T11" fmla="*/ 0 60000 65536"/>
                <a:gd name="T12" fmla="*/ 0 60000 65536"/>
                <a:gd name="T13" fmla="*/ 0 60000 65536"/>
                <a:gd name="T14" fmla="*/ 0 60000 65536"/>
                <a:gd name="T15" fmla="*/ 0 w 183"/>
                <a:gd name="T16" fmla="*/ 0 h 346"/>
                <a:gd name="T17" fmla="*/ 183 w 183"/>
                <a:gd name="T18" fmla="*/ 346 h 346"/>
              </a:gdLst>
              <a:ahLst/>
              <a:cxnLst>
                <a:cxn ang="T10">
                  <a:pos x="T0" y="T1"/>
                </a:cxn>
                <a:cxn ang="T11">
                  <a:pos x="T2" y="T3"/>
                </a:cxn>
                <a:cxn ang="T12">
                  <a:pos x="T4" y="T5"/>
                </a:cxn>
                <a:cxn ang="T13">
                  <a:pos x="T6" y="T7"/>
                </a:cxn>
                <a:cxn ang="T14">
                  <a:pos x="T8" y="T9"/>
                </a:cxn>
              </a:cxnLst>
              <a:rect l="T15" t="T16" r="T17" b="T18"/>
              <a:pathLst>
                <a:path w="183" h="346">
                  <a:moveTo>
                    <a:pt x="0" y="336"/>
                  </a:moveTo>
                  <a:lnTo>
                    <a:pt x="21" y="346"/>
                  </a:lnTo>
                  <a:lnTo>
                    <a:pt x="183" y="10"/>
                  </a:lnTo>
                  <a:lnTo>
                    <a:pt x="162" y="0"/>
                  </a:lnTo>
                  <a:lnTo>
                    <a:pt x="0" y="336"/>
                  </a:lnTo>
                  <a:close/>
                </a:path>
              </a:pathLst>
            </a:custGeom>
            <a:solidFill>
              <a:srgbClr val="FF0000"/>
            </a:solidFill>
            <a:ln w="9525">
              <a:solidFill>
                <a:schemeClr val="tx1"/>
              </a:solidFill>
              <a:round/>
              <a:headEnd/>
              <a:tailEnd/>
            </a:ln>
          </p:spPr>
          <p:txBody>
            <a:bodyPr/>
            <a:lstStyle/>
            <a:p>
              <a:endParaRPr lang="es-AR"/>
            </a:p>
          </p:txBody>
        </p:sp>
        <p:sp>
          <p:nvSpPr>
            <p:cNvPr id="35112" name="Freeform 322"/>
            <p:cNvSpPr>
              <a:spLocks/>
            </p:cNvSpPr>
            <p:nvPr/>
          </p:nvSpPr>
          <p:spPr bwMode="auto">
            <a:xfrm>
              <a:off x="1822" y="3054"/>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113" name="Freeform 323"/>
            <p:cNvSpPr>
              <a:spLocks/>
            </p:cNvSpPr>
            <p:nvPr/>
          </p:nvSpPr>
          <p:spPr bwMode="auto">
            <a:xfrm>
              <a:off x="2596" y="2914"/>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114" name="Freeform 324"/>
            <p:cNvSpPr>
              <a:spLocks/>
            </p:cNvSpPr>
            <p:nvPr/>
          </p:nvSpPr>
          <p:spPr bwMode="auto">
            <a:xfrm>
              <a:off x="2889" y="2871"/>
              <a:ext cx="96" cy="69"/>
            </a:xfrm>
            <a:custGeom>
              <a:avLst/>
              <a:gdLst>
                <a:gd name="T0" fmla="*/ 48 w 96"/>
                <a:gd name="T1" fmla="*/ 0 h 69"/>
                <a:gd name="T2" fmla="*/ 0 w 96"/>
                <a:gd name="T3" fmla="*/ 69 h 69"/>
                <a:gd name="T4" fmla="*/ 96 w 96"/>
                <a:gd name="T5" fmla="*/ 69 h 69"/>
                <a:gd name="T6" fmla="*/ 48 w 96"/>
                <a:gd name="T7" fmla="*/ 0 h 69"/>
                <a:gd name="T8" fmla="*/ 0 60000 65536"/>
                <a:gd name="T9" fmla="*/ 0 60000 65536"/>
                <a:gd name="T10" fmla="*/ 0 60000 65536"/>
                <a:gd name="T11" fmla="*/ 0 60000 65536"/>
                <a:gd name="T12" fmla="*/ 0 w 96"/>
                <a:gd name="T13" fmla="*/ 0 h 69"/>
                <a:gd name="T14" fmla="*/ 96 w 96"/>
                <a:gd name="T15" fmla="*/ 69 h 69"/>
              </a:gdLst>
              <a:ahLst/>
              <a:cxnLst>
                <a:cxn ang="T8">
                  <a:pos x="T0" y="T1"/>
                </a:cxn>
                <a:cxn ang="T9">
                  <a:pos x="T2" y="T3"/>
                </a:cxn>
                <a:cxn ang="T10">
                  <a:pos x="T4" y="T5"/>
                </a:cxn>
                <a:cxn ang="T11">
                  <a:pos x="T6" y="T7"/>
                </a:cxn>
              </a:cxnLst>
              <a:rect l="T12" t="T13" r="T14" b="T15"/>
              <a:pathLst>
                <a:path w="96" h="69">
                  <a:moveTo>
                    <a:pt x="48" y="0"/>
                  </a:moveTo>
                  <a:lnTo>
                    <a:pt x="0" y="69"/>
                  </a:lnTo>
                  <a:lnTo>
                    <a:pt x="96"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115" name="Freeform 325"/>
            <p:cNvSpPr>
              <a:spLocks/>
            </p:cNvSpPr>
            <p:nvPr/>
          </p:nvSpPr>
          <p:spPr bwMode="auto">
            <a:xfrm>
              <a:off x="3172" y="2821"/>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116" name="Freeform 326"/>
            <p:cNvSpPr>
              <a:spLocks/>
            </p:cNvSpPr>
            <p:nvPr/>
          </p:nvSpPr>
          <p:spPr bwMode="auto">
            <a:xfrm>
              <a:off x="3458" y="2774"/>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117" name="Freeform 327"/>
            <p:cNvSpPr>
              <a:spLocks/>
            </p:cNvSpPr>
            <p:nvPr/>
          </p:nvSpPr>
          <p:spPr bwMode="auto">
            <a:xfrm>
              <a:off x="3753" y="2914"/>
              <a:ext cx="96" cy="69"/>
            </a:xfrm>
            <a:custGeom>
              <a:avLst/>
              <a:gdLst>
                <a:gd name="T0" fmla="*/ 48 w 96"/>
                <a:gd name="T1" fmla="*/ 0 h 69"/>
                <a:gd name="T2" fmla="*/ 0 w 96"/>
                <a:gd name="T3" fmla="*/ 69 h 69"/>
                <a:gd name="T4" fmla="*/ 96 w 96"/>
                <a:gd name="T5" fmla="*/ 69 h 69"/>
                <a:gd name="T6" fmla="*/ 48 w 96"/>
                <a:gd name="T7" fmla="*/ 0 h 69"/>
                <a:gd name="T8" fmla="*/ 0 60000 65536"/>
                <a:gd name="T9" fmla="*/ 0 60000 65536"/>
                <a:gd name="T10" fmla="*/ 0 60000 65536"/>
                <a:gd name="T11" fmla="*/ 0 60000 65536"/>
                <a:gd name="T12" fmla="*/ 0 w 96"/>
                <a:gd name="T13" fmla="*/ 0 h 69"/>
                <a:gd name="T14" fmla="*/ 96 w 96"/>
                <a:gd name="T15" fmla="*/ 69 h 69"/>
              </a:gdLst>
              <a:ahLst/>
              <a:cxnLst>
                <a:cxn ang="T8">
                  <a:pos x="T0" y="T1"/>
                </a:cxn>
                <a:cxn ang="T9">
                  <a:pos x="T2" y="T3"/>
                </a:cxn>
                <a:cxn ang="T10">
                  <a:pos x="T4" y="T5"/>
                </a:cxn>
                <a:cxn ang="T11">
                  <a:pos x="T6" y="T7"/>
                </a:cxn>
              </a:cxnLst>
              <a:rect l="T12" t="T13" r="T14" b="T15"/>
              <a:pathLst>
                <a:path w="96" h="69">
                  <a:moveTo>
                    <a:pt x="48" y="0"/>
                  </a:moveTo>
                  <a:lnTo>
                    <a:pt x="0" y="69"/>
                  </a:lnTo>
                  <a:lnTo>
                    <a:pt x="96"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118" name="Freeform 328"/>
            <p:cNvSpPr>
              <a:spLocks/>
            </p:cNvSpPr>
            <p:nvPr/>
          </p:nvSpPr>
          <p:spPr bwMode="auto">
            <a:xfrm>
              <a:off x="4049" y="2754"/>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119" name="Freeform 329"/>
            <p:cNvSpPr>
              <a:spLocks/>
            </p:cNvSpPr>
            <p:nvPr/>
          </p:nvSpPr>
          <p:spPr bwMode="auto">
            <a:xfrm>
              <a:off x="4630" y="2690"/>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noFill/>
            <a:ln w="12700">
              <a:solidFill>
                <a:schemeClr val="tx1"/>
              </a:solidFill>
              <a:prstDash val="solid"/>
              <a:round/>
              <a:headEnd/>
              <a:tailEnd/>
            </a:ln>
          </p:spPr>
          <p:txBody>
            <a:bodyPr/>
            <a:lstStyle/>
            <a:p>
              <a:endParaRPr lang="es-AR"/>
            </a:p>
          </p:txBody>
        </p:sp>
        <p:sp>
          <p:nvSpPr>
            <p:cNvPr id="35120" name="Freeform 330"/>
            <p:cNvSpPr>
              <a:spLocks/>
            </p:cNvSpPr>
            <p:nvPr/>
          </p:nvSpPr>
          <p:spPr bwMode="auto">
            <a:xfrm>
              <a:off x="4342" y="2746"/>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121" name="Freeform 331"/>
            <p:cNvSpPr>
              <a:spLocks/>
            </p:cNvSpPr>
            <p:nvPr/>
          </p:nvSpPr>
          <p:spPr bwMode="auto">
            <a:xfrm>
              <a:off x="4913" y="2566"/>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122" name="Freeform 332"/>
            <p:cNvSpPr>
              <a:spLocks/>
            </p:cNvSpPr>
            <p:nvPr/>
          </p:nvSpPr>
          <p:spPr bwMode="auto">
            <a:xfrm>
              <a:off x="5192" y="1986"/>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sp>
          <p:nvSpPr>
            <p:cNvPr id="35123" name="Freeform 333"/>
            <p:cNvSpPr>
              <a:spLocks/>
            </p:cNvSpPr>
            <p:nvPr/>
          </p:nvSpPr>
          <p:spPr bwMode="auto">
            <a:xfrm>
              <a:off x="5372" y="1614"/>
              <a:ext cx="97" cy="69"/>
            </a:xfrm>
            <a:custGeom>
              <a:avLst/>
              <a:gdLst>
                <a:gd name="T0" fmla="*/ 48 w 97"/>
                <a:gd name="T1" fmla="*/ 0 h 69"/>
                <a:gd name="T2" fmla="*/ 0 w 97"/>
                <a:gd name="T3" fmla="*/ 69 h 69"/>
                <a:gd name="T4" fmla="*/ 97 w 97"/>
                <a:gd name="T5" fmla="*/ 69 h 69"/>
                <a:gd name="T6" fmla="*/ 48 w 97"/>
                <a:gd name="T7" fmla="*/ 0 h 69"/>
                <a:gd name="T8" fmla="*/ 0 60000 65536"/>
                <a:gd name="T9" fmla="*/ 0 60000 65536"/>
                <a:gd name="T10" fmla="*/ 0 60000 65536"/>
                <a:gd name="T11" fmla="*/ 0 60000 65536"/>
                <a:gd name="T12" fmla="*/ 0 w 97"/>
                <a:gd name="T13" fmla="*/ 0 h 69"/>
                <a:gd name="T14" fmla="*/ 97 w 97"/>
                <a:gd name="T15" fmla="*/ 69 h 69"/>
              </a:gdLst>
              <a:ahLst/>
              <a:cxnLst>
                <a:cxn ang="T8">
                  <a:pos x="T0" y="T1"/>
                </a:cxn>
                <a:cxn ang="T9">
                  <a:pos x="T2" y="T3"/>
                </a:cxn>
                <a:cxn ang="T10">
                  <a:pos x="T4" y="T5"/>
                </a:cxn>
                <a:cxn ang="T11">
                  <a:pos x="T6" y="T7"/>
                </a:cxn>
              </a:cxnLst>
              <a:rect l="T12" t="T13" r="T14" b="T15"/>
              <a:pathLst>
                <a:path w="97" h="69">
                  <a:moveTo>
                    <a:pt x="48" y="0"/>
                  </a:moveTo>
                  <a:lnTo>
                    <a:pt x="0" y="69"/>
                  </a:lnTo>
                  <a:lnTo>
                    <a:pt x="97" y="69"/>
                  </a:lnTo>
                  <a:lnTo>
                    <a:pt x="48" y="0"/>
                  </a:lnTo>
                  <a:close/>
                </a:path>
              </a:pathLst>
            </a:custGeom>
            <a:solidFill>
              <a:srgbClr val="FFFFFF"/>
            </a:solidFill>
            <a:ln w="12700">
              <a:solidFill>
                <a:schemeClr val="tx1"/>
              </a:solidFill>
              <a:prstDash val="solid"/>
              <a:round/>
              <a:headEnd/>
              <a:tailEnd/>
            </a:ln>
          </p:spPr>
          <p:txBody>
            <a:bodyPr/>
            <a:lstStyle/>
            <a:p>
              <a:endParaRPr lang="es-AR"/>
            </a:p>
          </p:txBody>
        </p:sp>
      </p:grpSp>
      <p:sp>
        <p:nvSpPr>
          <p:cNvPr id="35071" name="Rectangle 334"/>
          <p:cNvSpPr>
            <a:spLocks noChangeArrowheads="1"/>
          </p:cNvSpPr>
          <p:nvPr/>
        </p:nvSpPr>
        <p:spPr bwMode="auto">
          <a:xfrm>
            <a:off x="0" y="260648"/>
            <a:ext cx="9143999" cy="707886"/>
          </a:xfrm>
          <a:prstGeom prst="rect">
            <a:avLst/>
          </a:prstGeom>
          <a:noFill/>
          <a:ln w="9525">
            <a:noFill/>
            <a:miter lim="800000"/>
            <a:headEnd/>
            <a:tailEnd/>
          </a:ln>
        </p:spPr>
        <p:txBody>
          <a:bodyPr wrap="square">
            <a:spAutoFit/>
          </a:bodyPr>
          <a:lstStyle/>
          <a:p>
            <a:pPr algn="ctr" eaLnBrk="1" hangingPunct="1"/>
            <a:r>
              <a:rPr lang="es-AR" sz="4000" b="1" dirty="0">
                <a:solidFill>
                  <a:schemeClr val="accent5">
                    <a:lumMod val="75000"/>
                  </a:schemeClr>
                </a:solidFill>
                <a:latin typeface="Calibri" pitchFamily="34" charset="0"/>
              </a:rPr>
              <a:t>Historia natural de la infección por VIH</a:t>
            </a:r>
          </a:p>
        </p:txBody>
      </p:sp>
      <p:grpSp>
        <p:nvGrpSpPr>
          <p:cNvPr id="326" name="Group 270"/>
          <p:cNvGrpSpPr>
            <a:grpSpLocks/>
          </p:cNvGrpSpPr>
          <p:nvPr/>
        </p:nvGrpSpPr>
        <p:grpSpPr bwMode="auto">
          <a:xfrm>
            <a:off x="7740352" y="1700808"/>
            <a:ext cx="85467" cy="476662"/>
            <a:chOff x="4996" y="1710"/>
            <a:chExt cx="59" cy="290"/>
          </a:xfrm>
          <a:noFill/>
        </p:grpSpPr>
        <p:sp>
          <p:nvSpPr>
            <p:cNvPr id="327" name="Rectangle 271"/>
            <p:cNvSpPr>
              <a:spLocks noChangeArrowheads="1"/>
            </p:cNvSpPr>
            <p:nvPr/>
          </p:nvSpPr>
          <p:spPr bwMode="auto">
            <a:xfrm>
              <a:off x="5016" y="1710"/>
              <a:ext cx="18" cy="234"/>
            </a:xfrm>
            <a:prstGeom prst="rect">
              <a:avLst/>
            </a:prstGeom>
            <a:solidFill>
              <a:schemeClr val="tx1"/>
            </a:solidFill>
            <a:ln w="9525">
              <a:solidFill>
                <a:schemeClr val="tx1"/>
              </a:solidFill>
              <a:miter lim="800000"/>
              <a:headEnd/>
              <a:tailEnd/>
            </a:ln>
          </p:spPr>
          <p:txBody>
            <a:bodyPr/>
            <a:lstStyle/>
            <a:p>
              <a:endParaRPr lang="en-US" dirty="0">
                <a:latin typeface="+mj-lt"/>
              </a:endParaRPr>
            </a:p>
          </p:txBody>
        </p:sp>
        <p:sp>
          <p:nvSpPr>
            <p:cNvPr id="328" name="Freeform 272"/>
            <p:cNvSpPr>
              <a:spLocks/>
            </p:cNvSpPr>
            <p:nvPr/>
          </p:nvSpPr>
          <p:spPr bwMode="auto">
            <a:xfrm>
              <a:off x="4996" y="1942"/>
              <a:ext cx="59" cy="58"/>
            </a:xfrm>
            <a:custGeom>
              <a:avLst/>
              <a:gdLst>
                <a:gd name="T0" fmla="*/ 0 w 59"/>
                <a:gd name="T1" fmla="*/ 0 h 58"/>
                <a:gd name="T2" fmla="*/ 30 w 59"/>
                <a:gd name="T3" fmla="*/ 58 h 58"/>
                <a:gd name="T4" fmla="*/ 59 w 59"/>
                <a:gd name="T5" fmla="*/ 0 h 58"/>
                <a:gd name="T6" fmla="*/ 0 w 59"/>
                <a:gd name="T7" fmla="*/ 0 h 58"/>
                <a:gd name="T8" fmla="*/ 0 60000 65536"/>
                <a:gd name="T9" fmla="*/ 0 60000 65536"/>
                <a:gd name="T10" fmla="*/ 0 60000 65536"/>
                <a:gd name="T11" fmla="*/ 0 60000 65536"/>
                <a:gd name="T12" fmla="*/ 0 w 59"/>
                <a:gd name="T13" fmla="*/ 0 h 58"/>
                <a:gd name="T14" fmla="*/ 59 w 59"/>
                <a:gd name="T15" fmla="*/ 58 h 58"/>
              </a:gdLst>
              <a:ahLst/>
              <a:cxnLst>
                <a:cxn ang="T8">
                  <a:pos x="T0" y="T1"/>
                </a:cxn>
                <a:cxn ang="T9">
                  <a:pos x="T2" y="T3"/>
                </a:cxn>
                <a:cxn ang="T10">
                  <a:pos x="T4" y="T5"/>
                </a:cxn>
                <a:cxn ang="T11">
                  <a:pos x="T6" y="T7"/>
                </a:cxn>
              </a:cxnLst>
              <a:rect l="T12" t="T13" r="T14" b="T15"/>
              <a:pathLst>
                <a:path w="59" h="58">
                  <a:moveTo>
                    <a:pt x="0" y="0"/>
                  </a:moveTo>
                  <a:lnTo>
                    <a:pt x="30" y="58"/>
                  </a:lnTo>
                  <a:lnTo>
                    <a:pt x="59" y="0"/>
                  </a:lnTo>
                  <a:lnTo>
                    <a:pt x="0" y="0"/>
                  </a:lnTo>
                  <a:close/>
                </a:path>
              </a:pathLst>
            </a:custGeom>
            <a:solidFill>
              <a:schemeClr val="tx1"/>
            </a:solidFill>
            <a:ln w="9525">
              <a:solidFill>
                <a:schemeClr val="tx1"/>
              </a:solidFill>
              <a:round/>
              <a:headEnd/>
              <a:tailEnd/>
            </a:ln>
          </p:spPr>
          <p:txBody>
            <a:bodyPr/>
            <a:lstStyle/>
            <a:p>
              <a:endParaRPr lang="es-AR">
                <a:latin typeface="+mj-lt"/>
              </a:endParaRPr>
            </a:p>
          </p:txBody>
        </p:sp>
      </p:grpSp>
      <p:grpSp>
        <p:nvGrpSpPr>
          <p:cNvPr id="331" name="Group 270"/>
          <p:cNvGrpSpPr>
            <a:grpSpLocks/>
          </p:cNvGrpSpPr>
          <p:nvPr/>
        </p:nvGrpSpPr>
        <p:grpSpPr bwMode="auto">
          <a:xfrm>
            <a:off x="2254285" y="2756038"/>
            <a:ext cx="85467" cy="456938"/>
            <a:chOff x="4996" y="1722"/>
            <a:chExt cx="59" cy="278"/>
          </a:xfrm>
          <a:noFill/>
        </p:grpSpPr>
        <p:sp>
          <p:nvSpPr>
            <p:cNvPr id="332" name="Rectangle 271"/>
            <p:cNvSpPr>
              <a:spLocks noChangeArrowheads="1"/>
            </p:cNvSpPr>
            <p:nvPr/>
          </p:nvSpPr>
          <p:spPr bwMode="auto">
            <a:xfrm>
              <a:off x="5016" y="1722"/>
              <a:ext cx="18" cy="234"/>
            </a:xfrm>
            <a:prstGeom prst="rect">
              <a:avLst/>
            </a:prstGeom>
            <a:solidFill>
              <a:schemeClr val="tx1"/>
            </a:solidFill>
            <a:ln w="9525">
              <a:solidFill>
                <a:schemeClr val="tx1"/>
              </a:solidFill>
              <a:miter lim="800000"/>
              <a:headEnd/>
              <a:tailEnd/>
            </a:ln>
          </p:spPr>
          <p:txBody>
            <a:bodyPr/>
            <a:lstStyle/>
            <a:p>
              <a:endParaRPr lang="en-US" dirty="0">
                <a:latin typeface="+mj-lt"/>
              </a:endParaRPr>
            </a:p>
          </p:txBody>
        </p:sp>
        <p:sp>
          <p:nvSpPr>
            <p:cNvPr id="333" name="Freeform 272"/>
            <p:cNvSpPr>
              <a:spLocks/>
            </p:cNvSpPr>
            <p:nvPr/>
          </p:nvSpPr>
          <p:spPr bwMode="auto">
            <a:xfrm>
              <a:off x="4996" y="1942"/>
              <a:ext cx="59" cy="58"/>
            </a:xfrm>
            <a:custGeom>
              <a:avLst/>
              <a:gdLst>
                <a:gd name="T0" fmla="*/ 0 w 59"/>
                <a:gd name="T1" fmla="*/ 0 h 58"/>
                <a:gd name="T2" fmla="*/ 30 w 59"/>
                <a:gd name="T3" fmla="*/ 58 h 58"/>
                <a:gd name="T4" fmla="*/ 59 w 59"/>
                <a:gd name="T5" fmla="*/ 0 h 58"/>
                <a:gd name="T6" fmla="*/ 0 w 59"/>
                <a:gd name="T7" fmla="*/ 0 h 58"/>
                <a:gd name="T8" fmla="*/ 0 60000 65536"/>
                <a:gd name="T9" fmla="*/ 0 60000 65536"/>
                <a:gd name="T10" fmla="*/ 0 60000 65536"/>
                <a:gd name="T11" fmla="*/ 0 60000 65536"/>
                <a:gd name="T12" fmla="*/ 0 w 59"/>
                <a:gd name="T13" fmla="*/ 0 h 58"/>
                <a:gd name="T14" fmla="*/ 59 w 59"/>
                <a:gd name="T15" fmla="*/ 58 h 58"/>
              </a:gdLst>
              <a:ahLst/>
              <a:cxnLst>
                <a:cxn ang="T8">
                  <a:pos x="T0" y="T1"/>
                </a:cxn>
                <a:cxn ang="T9">
                  <a:pos x="T2" y="T3"/>
                </a:cxn>
                <a:cxn ang="T10">
                  <a:pos x="T4" y="T5"/>
                </a:cxn>
                <a:cxn ang="T11">
                  <a:pos x="T6" y="T7"/>
                </a:cxn>
              </a:cxnLst>
              <a:rect l="T12" t="T13" r="T14" b="T15"/>
              <a:pathLst>
                <a:path w="59" h="58">
                  <a:moveTo>
                    <a:pt x="0" y="0"/>
                  </a:moveTo>
                  <a:lnTo>
                    <a:pt x="30" y="58"/>
                  </a:lnTo>
                  <a:lnTo>
                    <a:pt x="59" y="0"/>
                  </a:lnTo>
                  <a:lnTo>
                    <a:pt x="0" y="0"/>
                  </a:lnTo>
                  <a:close/>
                </a:path>
              </a:pathLst>
            </a:custGeom>
            <a:solidFill>
              <a:schemeClr val="tx1"/>
            </a:solidFill>
            <a:ln w="9525">
              <a:solidFill>
                <a:schemeClr val="tx1"/>
              </a:solidFill>
              <a:round/>
              <a:headEnd/>
              <a:tailEnd/>
            </a:ln>
          </p:spPr>
          <p:txBody>
            <a:bodyPr/>
            <a:lstStyle/>
            <a:p>
              <a:endParaRPr lang="es-AR">
                <a:latin typeface="+mj-lt"/>
              </a:endParaRPr>
            </a:p>
          </p:txBody>
        </p:sp>
      </p:grpSp>
      <p:sp>
        <p:nvSpPr>
          <p:cNvPr id="2" name="1 Rectángulo"/>
          <p:cNvSpPr/>
          <p:nvPr/>
        </p:nvSpPr>
        <p:spPr>
          <a:xfrm>
            <a:off x="3220652" y="4401321"/>
            <a:ext cx="1210075" cy="369332"/>
          </a:xfrm>
          <a:prstGeom prst="rect">
            <a:avLst/>
          </a:prstGeom>
        </p:spPr>
        <p:txBody>
          <a:bodyPr wrap="none">
            <a:spAutoFit/>
          </a:bodyPr>
          <a:lstStyle/>
          <a:p>
            <a:r>
              <a:rPr lang="es-AR" b="1" dirty="0" smtClean="0">
                <a:solidFill>
                  <a:srgbClr val="C00000"/>
                </a:solidFill>
              </a:rPr>
              <a:t>Carga Viral</a:t>
            </a:r>
            <a:endParaRPr lang="es-AR" b="1" dirty="0">
              <a:solidFill>
                <a:srgbClr val="C00000"/>
              </a:solidFill>
            </a:endParaRPr>
          </a:p>
        </p:txBody>
      </p:sp>
      <p:sp>
        <p:nvSpPr>
          <p:cNvPr id="248" name="247 Rectángulo"/>
          <p:cNvSpPr/>
          <p:nvPr/>
        </p:nvSpPr>
        <p:spPr>
          <a:xfrm>
            <a:off x="3209276" y="3175273"/>
            <a:ext cx="1593193" cy="369332"/>
          </a:xfrm>
          <a:prstGeom prst="rect">
            <a:avLst/>
          </a:prstGeom>
        </p:spPr>
        <p:txBody>
          <a:bodyPr wrap="none">
            <a:spAutoFit/>
          </a:bodyPr>
          <a:lstStyle/>
          <a:p>
            <a:r>
              <a:rPr lang="es-AR" b="1" dirty="0" smtClean="0">
                <a:solidFill>
                  <a:schemeClr val="accent5">
                    <a:lumMod val="50000"/>
                  </a:schemeClr>
                </a:solidFill>
              </a:rPr>
              <a:t>Linfocitos CD4</a:t>
            </a:r>
            <a:endParaRPr lang="es-AR"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1412874"/>
            <a:ext cx="9144000" cy="4608413"/>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MX" sz="2800" b="0" i="0" u="none" strike="noStrike" kern="1200" cap="none" spc="0" normalizeH="0" baseline="0" noProof="0" dirty="0" smtClean="0">
                <a:ln>
                  <a:noFill/>
                </a:ln>
                <a:solidFill>
                  <a:schemeClr val="tx1"/>
                </a:solidFill>
                <a:effectLst/>
                <a:uLnTx/>
                <a:uFillTx/>
                <a:latin typeface="Calibri" pitchFamily="34" charset="0"/>
                <a:ea typeface="+mn-ea"/>
                <a:cs typeface="+mn-cs"/>
              </a:rPr>
              <a:t>Progresión</a:t>
            </a:r>
            <a:r>
              <a:rPr kumimoji="0" lang="es-MX" sz="2800" b="0" i="0" u="none" strike="noStrike" kern="1200" cap="none" spc="0" normalizeH="0" noProof="0" dirty="0" smtClean="0">
                <a:ln>
                  <a:noFill/>
                </a:ln>
                <a:solidFill>
                  <a:schemeClr val="tx1"/>
                </a:solidFill>
                <a:effectLst/>
                <a:uLnTx/>
                <a:uFillTx/>
                <a:latin typeface="Calibri" pitchFamily="34" charset="0"/>
                <a:ea typeface="+mn-ea"/>
                <a:cs typeface="+mn-cs"/>
              </a:rPr>
              <a:t> t</a:t>
            </a:r>
            <a:r>
              <a:rPr kumimoji="0" lang="es-MX" sz="2800" b="0" i="0" u="none" strike="noStrike" kern="1200" cap="none" spc="0" normalizeH="0" baseline="0" noProof="0" dirty="0" smtClean="0">
                <a:ln>
                  <a:noFill/>
                </a:ln>
                <a:solidFill>
                  <a:schemeClr val="tx1"/>
                </a:solidFill>
                <a:effectLst/>
                <a:uLnTx/>
                <a:uFillTx/>
                <a:latin typeface="Calibri" pitchFamily="34" charset="0"/>
                <a:ea typeface="+mn-ea"/>
                <a:cs typeface="+mn-cs"/>
              </a:rPr>
              <a:t>ípica (60-70%): 10-11 </a:t>
            </a:r>
            <a:r>
              <a:rPr kumimoji="0" lang="es-MX" sz="2800" b="0" i="0" u="none" strike="noStrike" kern="1200" cap="none" spc="0" normalizeH="0" baseline="0" noProof="0" dirty="0" smtClean="0">
                <a:ln>
                  <a:noFill/>
                </a:ln>
                <a:solidFill>
                  <a:schemeClr val="tx1"/>
                </a:solidFill>
                <a:effectLst/>
                <a:uLnTx/>
                <a:uFillTx/>
                <a:latin typeface="Calibri" pitchFamily="34" charset="0"/>
                <a:ea typeface="+mn-ea"/>
                <a:cs typeface="+mn-cs"/>
              </a:rPr>
              <a:t>años</a:t>
            </a:r>
          </a:p>
          <a:p>
            <a:pPr marL="342900" lvl="0" indent="-342900">
              <a:lnSpc>
                <a:spcPct val="90000"/>
              </a:lnSpc>
              <a:spcBef>
                <a:spcPct val="20000"/>
              </a:spcBef>
              <a:buFont typeface="Arial" pitchFamily="34" charset="0"/>
              <a:buChar char="•"/>
            </a:pPr>
            <a:endParaRPr lang="es-MX" sz="2800" dirty="0" smtClean="0">
              <a:latin typeface="Calibri" pitchFamily="34" charset="0"/>
            </a:endParaRPr>
          </a:p>
          <a:p>
            <a:pPr marL="342900" lvl="0" indent="-342900">
              <a:lnSpc>
                <a:spcPct val="90000"/>
              </a:lnSpc>
              <a:spcBef>
                <a:spcPct val="20000"/>
              </a:spcBef>
              <a:buFont typeface="Arial" pitchFamily="34" charset="0"/>
              <a:buChar char="•"/>
            </a:pPr>
            <a:r>
              <a:rPr lang="es-MX" sz="2800" dirty="0" smtClean="0">
                <a:latin typeface="Calibri" pitchFamily="34" charset="0"/>
              </a:rPr>
              <a:t>Progresión </a:t>
            </a:r>
            <a:r>
              <a:rPr lang="es-MX" sz="2800" dirty="0" smtClean="0">
                <a:latin typeface="Calibri" pitchFamily="34" charset="0"/>
              </a:rPr>
              <a:t>rápida </a:t>
            </a:r>
            <a:r>
              <a:rPr kumimoji="0" lang="es-MX" sz="2800" b="0" i="0" u="none" strike="noStrike" kern="1200" cap="none" spc="0" normalizeH="0" baseline="0" noProof="0" dirty="0" smtClean="0">
                <a:ln>
                  <a:noFill/>
                </a:ln>
                <a:solidFill>
                  <a:schemeClr val="tx1"/>
                </a:solidFill>
                <a:effectLst/>
                <a:uLnTx/>
                <a:uFillTx/>
                <a:latin typeface="Calibri" pitchFamily="34" charset="0"/>
                <a:ea typeface="+mn-ea"/>
                <a:cs typeface="+mn-cs"/>
              </a:rPr>
              <a:t>(10-20%): &lt;5 años</a:t>
            </a:r>
          </a:p>
          <a:p>
            <a:pPr marL="342900" lvl="0" indent="-342900">
              <a:lnSpc>
                <a:spcPct val="90000"/>
              </a:lnSpc>
              <a:spcBef>
                <a:spcPct val="20000"/>
              </a:spcBef>
              <a:buFont typeface="Arial" pitchFamily="34" charset="0"/>
              <a:buChar char="•"/>
            </a:pPr>
            <a:r>
              <a:rPr lang="es-MX" sz="2800" dirty="0" smtClean="0">
                <a:latin typeface="Calibri" pitchFamily="34" charset="0"/>
              </a:rPr>
              <a:t>Progresión lenta </a:t>
            </a:r>
            <a:r>
              <a:rPr kumimoji="0" lang="es-MX" sz="2800" b="0" i="0" u="none" strike="noStrike" kern="1200" cap="none" spc="0" normalizeH="0" baseline="0" noProof="0" dirty="0" smtClean="0">
                <a:ln>
                  <a:noFill/>
                </a:ln>
                <a:solidFill>
                  <a:schemeClr val="tx1"/>
                </a:solidFill>
                <a:effectLst/>
                <a:uLnTx/>
                <a:uFillTx/>
                <a:latin typeface="Calibri" pitchFamily="34" charset="0"/>
                <a:ea typeface="+mn-ea"/>
                <a:cs typeface="+mn-cs"/>
              </a:rPr>
              <a:t>(5-15%): &gt;15 años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MX" sz="2800" b="0" i="0" u="none" strike="noStrike" kern="1200" cap="none" spc="0" normalizeH="0" baseline="0" noProof="0" dirty="0" smtClean="0">
                <a:ln>
                  <a:noFill/>
                </a:ln>
                <a:solidFill>
                  <a:schemeClr val="tx1"/>
                </a:solidFill>
                <a:effectLst/>
                <a:uLnTx/>
                <a:uFillTx/>
                <a:latin typeface="Calibri" pitchFamily="34" charset="0"/>
                <a:ea typeface="+mn-ea"/>
                <a:cs typeface="+mn-cs"/>
              </a:rPr>
              <a:t>No progresores (1%) o </a:t>
            </a:r>
            <a:r>
              <a:rPr kumimoji="0" lang="es-MX" sz="2800" b="0" i="1" u="none" strike="noStrike" kern="1200" cap="none" spc="0" normalizeH="0" baseline="0" noProof="0" dirty="0" smtClean="0">
                <a:ln>
                  <a:noFill/>
                </a:ln>
                <a:solidFill>
                  <a:schemeClr val="tx1"/>
                </a:solidFill>
                <a:effectLst/>
                <a:uLnTx/>
                <a:uFillTx/>
                <a:latin typeface="Calibri" pitchFamily="34" charset="0"/>
                <a:ea typeface="+mn-ea"/>
                <a:cs typeface="+mn-cs"/>
              </a:rPr>
              <a:t>elite </a:t>
            </a:r>
            <a:r>
              <a:rPr kumimoji="0" lang="es-MX" sz="2800" b="0" i="1" u="none" strike="noStrike" kern="1200" cap="none" spc="0" normalizeH="0" baseline="0" noProof="0" dirty="0" err="1" smtClean="0">
                <a:ln>
                  <a:noFill/>
                </a:ln>
                <a:solidFill>
                  <a:schemeClr val="tx1"/>
                </a:solidFill>
                <a:effectLst/>
                <a:uLnTx/>
                <a:uFillTx/>
                <a:latin typeface="Calibri" pitchFamily="34" charset="0"/>
                <a:ea typeface="+mn-ea"/>
                <a:cs typeface="+mn-cs"/>
              </a:rPr>
              <a:t>controllers</a:t>
            </a:r>
            <a:endParaRPr kumimoji="0" lang="es-MX" sz="2800" b="0" i="1"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s-MX" sz="2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ctr" defTabSz="914400" rtl="0" eaLnBrk="1" fontAlgn="auto" latinLnBrk="0" hangingPunct="1">
              <a:lnSpc>
                <a:spcPct val="90000"/>
              </a:lnSpc>
              <a:spcBef>
                <a:spcPct val="20000"/>
              </a:spcBef>
              <a:spcAft>
                <a:spcPts val="0"/>
              </a:spcAft>
              <a:buClrTx/>
              <a:buSzTx/>
              <a:tabLst/>
              <a:defRPr/>
            </a:pPr>
            <a:r>
              <a:rPr kumimoji="0" lang="es-MX" sz="2800" b="0" i="0" u="none" strike="noStrike" kern="1200" cap="none" spc="0" normalizeH="0" baseline="0" noProof="0" dirty="0" smtClean="0">
                <a:ln>
                  <a:noFill/>
                </a:ln>
                <a:solidFill>
                  <a:srgbClr val="FF0000"/>
                </a:solidFill>
                <a:effectLst/>
                <a:uLnTx/>
                <a:uFillTx/>
                <a:latin typeface="Calibri" pitchFamily="34" charset="0"/>
                <a:ea typeface="+mn-ea"/>
                <a:cs typeface="+mn-cs"/>
              </a:rPr>
              <a:t>VIH no es sinónimo de </a:t>
            </a:r>
            <a:r>
              <a:rPr kumimoji="0" lang="es-MX" sz="2800" b="0" i="0" u="none" strike="noStrike" kern="1200" cap="none" spc="0" normalizeH="0" baseline="0" noProof="0" dirty="0" smtClean="0">
                <a:ln>
                  <a:noFill/>
                </a:ln>
                <a:solidFill>
                  <a:srgbClr val="FF0000"/>
                </a:solidFill>
                <a:effectLst/>
                <a:uLnTx/>
                <a:uFillTx/>
                <a:latin typeface="Calibri" pitchFamily="34" charset="0"/>
                <a:ea typeface="+mn-ea"/>
                <a:cs typeface="+mn-cs"/>
              </a:rPr>
              <a:t>SIDA</a:t>
            </a:r>
            <a:endParaRPr kumimoji="0" lang="es-MX" sz="2800" b="0" i="0" u="none" strike="noStrike" kern="1200" cap="none" spc="0" normalizeH="0" baseline="0" noProof="0" dirty="0" smtClean="0">
              <a:ln>
                <a:noFill/>
              </a:ln>
              <a:solidFill>
                <a:srgbClr val="FF0000"/>
              </a:solidFill>
              <a:effectLst/>
              <a:uLnTx/>
              <a:uFillTx/>
              <a:latin typeface="Calibri" pitchFamily="34" charset="0"/>
              <a:ea typeface="+mn-ea"/>
              <a:cs typeface="+mn-cs"/>
            </a:endParaRPr>
          </a:p>
        </p:txBody>
      </p:sp>
      <p:sp>
        <p:nvSpPr>
          <p:cNvPr id="5" name="Rectangle 2"/>
          <p:cNvSpPr>
            <a:spLocks noGrp="1" noChangeArrowheads="1"/>
          </p:cNvSpPr>
          <p:nvPr>
            <p:ph type="title"/>
          </p:nvPr>
        </p:nvSpPr>
        <p:spPr>
          <a:xfrm>
            <a:off x="0" y="260350"/>
            <a:ext cx="9144000" cy="720378"/>
          </a:xfrm>
        </p:spPr>
        <p:txBody>
          <a:bodyPr>
            <a:normAutofit fontScale="90000"/>
          </a:bodyPr>
          <a:lstStyle/>
          <a:p>
            <a:r>
              <a:rPr lang="es-MX" b="1" dirty="0" smtClean="0">
                <a:solidFill>
                  <a:schemeClr val="accent5">
                    <a:lumMod val="75000"/>
                  </a:schemeClr>
                </a:solidFill>
                <a:latin typeface="Calibri" pitchFamily="34" charset="0"/>
              </a:rPr>
              <a:t>Evolución de la infección al sida</a:t>
            </a:r>
            <a:endParaRPr lang="es-ES" b="1" dirty="0" smtClean="0">
              <a:solidFill>
                <a:schemeClr val="accent5">
                  <a:lumMod val="75000"/>
                </a:schemeClr>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79388" y="260350"/>
            <a:ext cx="8785225" cy="1512888"/>
          </a:xfrm>
          <a:prstGeom prst="rect">
            <a:avLst/>
          </a:prstGeom>
        </p:spPr>
        <p:txBody>
          <a:bodyPr/>
          <a:lstStyle/>
          <a:p>
            <a:pPr algn="ctr">
              <a:defRPr/>
            </a:pPr>
            <a:r>
              <a:rPr lang="es-ES" sz="4000" b="1" kern="0" dirty="0">
                <a:solidFill>
                  <a:schemeClr val="accent5">
                    <a:lumMod val="75000"/>
                  </a:schemeClr>
                </a:solidFill>
                <a:latin typeface="Calibri" pitchFamily="34" charset="0"/>
                <a:ea typeface="+mj-ea"/>
                <a:cs typeface="+mj-cs"/>
              </a:rPr>
              <a:t>SIDA</a:t>
            </a:r>
          </a:p>
        </p:txBody>
      </p:sp>
      <p:sp>
        <p:nvSpPr>
          <p:cNvPr id="33796" name="4 CuadroTexto"/>
          <p:cNvSpPr txBox="1">
            <a:spLocks noChangeArrowheads="1"/>
          </p:cNvSpPr>
          <p:nvPr/>
        </p:nvSpPr>
        <p:spPr bwMode="auto">
          <a:xfrm>
            <a:off x="0" y="1196752"/>
            <a:ext cx="9144000" cy="4739759"/>
          </a:xfrm>
          <a:prstGeom prst="rect">
            <a:avLst/>
          </a:prstGeom>
          <a:noFill/>
          <a:ln w="9525">
            <a:noFill/>
            <a:miter lim="800000"/>
            <a:headEnd/>
            <a:tailEnd/>
          </a:ln>
        </p:spPr>
        <p:txBody>
          <a:bodyPr wrap="square">
            <a:spAutoFit/>
          </a:bodyPr>
          <a:lstStyle/>
          <a:p>
            <a:pPr algn="ctr">
              <a:spcBef>
                <a:spcPts val="600"/>
              </a:spcBef>
              <a:spcAft>
                <a:spcPts val="600"/>
              </a:spcAft>
            </a:pPr>
            <a:r>
              <a:rPr lang="es-ES" sz="3600" b="1" dirty="0">
                <a:solidFill>
                  <a:srgbClr val="FF3300"/>
                </a:solidFill>
                <a:latin typeface="Calibri" pitchFamily="34" charset="0"/>
              </a:rPr>
              <a:t>S</a:t>
            </a:r>
            <a:r>
              <a:rPr lang="es-ES" sz="3600" dirty="0">
                <a:latin typeface="Calibri" pitchFamily="34" charset="0"/>
              </a:rPr>
              <a:t>índrome de </a:t>
            </a:r>
            <a:r>
              <a:rPr lang="es-ES" sz="3600" b="1" dirty="0">
                <a:solidFill>
                  <a:srgbClr val="FF3300"/>
                </a:solidFill>
                <a:latin typeface="Calibri" pitchFamily="34" charset="0"/>
              </a:rPr>
              <a:t>I</a:t>
            </a:r>
            <a:r>
              <a:rPr lang="es-ES" sz="3600" dirty="0">
                <a:latin typeface="Calibri" pitchFamily="34" charset="0"/>
              </a:rPr>
              <a:t>nmuno</a:t>
            </a:r>
            <a:r>
              <a:rPr lang="es-ES" sz="3600" b="1" dirty="0">
                <a:solidFill>
                  <a:srgbClr val="FF3300"/>
                </a:solidFill>
                <a:latin typeface="Calibri" pitchFamily="34" charset="0"/>
              </a:rPr>
              <a:t>d</a:t>
            </a:r>
            <a:r>
              <a:rPr lang="es-ES" sz="3600" dirty="0">
                <a:latin typeface="Calibri" pitchFamily="34" charset="0"/>
              </a:rPr>
              <a:t>eficiencia </a:t>
            </a:r>
            <a:r>
              <a:rPr lang="es-ES" sz="3600" b="1" dirty="0">
                <a:solidFill>
                  <a:srgbClr val="FF3300"/>
                </a:solidFill>
                <a:latin typeface="Calibri" pitchFamily="34" charset="0"/>
              </a:rPr>
              <a:t>A</a:t>
            </a:r>
            <a:r>
              <a:rPr lang="es-ES" sz="3600" dirty="0">
                <a:latin typeface="Calibri" pitchFamily="34" charset="0"/>
              </a:rPr>
              <a:t>dquirida</a:t>
            </a:r>
          </a:p>
          <a:p>
            <a:pPr algn="ctr">
              <a:spcBef>
                <a:spcPts val="600"/>
              </a:spcBef>
              <a:spcAft>
                <a:spcPts val="600"/>
              </a:spcAft>
            </a:pPr>
            <a:endParaRPr lang="es-ES" sz="3600" dirty="0">
              <a:latin typeface="Calibri" pitchFamily="34" charset="0"/>
            </a:endParaRPr>
          </a:p>
          <a:p>
            <a:pPr algn="ctr">
              <a:spcBef>
                <a:spcPts val="600"/>
              </a:spcBef>
              <a:spcAft>
                <a:spcPts val="600"/>
              </a:spcAft>
            </a:pPr>
            <a:r>
              <a:rPr lang="es-ES" sz="3600" dirty="0">
                <a:latin typeface="Calibri" pitchFamily="34" charset="0"/>
              </a:rPr>
              <a:t>Una persona que vive con VIH </a:t>
            </a:r>
          </a:p>
          <a:p>
            <a:pPr algn="ctr">
              <a:spcBef>
                <a:spcPts val="600"/>
              </a:spcBef>
              <a:spcAft>
                <a:spcPts val="600"/>
              </a:spcAft>
            </a:pPr>
            <a:r>
              <a:rPr lang="es-ES" sz="3600" i="1" dirty="0">
                <a:solidFill>
                  <a:schemeClr val="bg1">
                    <a:lumMod val="50000"/>
                  </a:schemeClr>
                </a:solidFill>
                <a:latin typeface="Calibri" pitchFamily="34" charset="0"/>
              </a:rPr>
              <a:t>no necesariamente </a:t>
            </a:r>
            <a:r>
              <a:rPr lang="es-ES" sz="3600" dirty="0">
                <a:latin typeface="Calibri" pitchFamily="34" charset="0"/>
              </a:rPr>
              <a:t>tiene SIDA</a:t>
            </a:r>
          </a:p>
          <a:p>
            <a:pPr algn="ctr">
              <a:spcBef>
                <a:spcPts val="600"/>
              </a:spcBef>
              <a:spcAft>
                <a:spcPts val="600"/>
              </a:spcAft>
            </a:pPr>
            <a:endParaRPr lang="es-ES" sz="3600" dirty="0" smtClean="0">
              <a:latin typeface="Calibri" pitchFamily="34" charset="0"/>
            </a:endParaRPr>
          </a:p>
          <a:p>
            <a:pPr algn="ctr">
              <a:spcBef>
                <a:spcPts val="600"/>
              </a:spcBef>
              <a:spcAft>
                <a:spcPts val="600"/>
              </a:spcAft>
            </a:pPr>
            <a:r>
              <a:rPr lang="es-ES" sz="3600" dirty="0" smtClean="0">
                <a:latin typeface="Calibri" pitchFamily="34" charset="0"/>
              </a:rPr>
              <a:t>El </a:t>
            </a:r>
            <a:r>
              <a:rPr lang="es-ES" sz="3600" dirty="0">
                <a:latin typeface="Calibri" pitchFamily="34" charset="0"/>
              </a:rPr>
              <a:t>SIDA es un estado AVANZADO de la enfermedad</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0" y="2276475"/>
            <a:ext cx="9144000" cy="1754326"/>
          </a:xfrm>
          <a:prstGeom prst="rect">
            <a:avLst/>
          </a:prstGeom>
          <a:noFill/>
          <a:ln w="9525">
            <a:noFill/>
            <a:miter lim="800000"/>
            <a:headEnd/>
            <a:tailEnd/>
          </a:ln>
        </p:spPr>
        <p:txBody>
          <a:bodyPr>
            <a:spAutoFit/>
          </a:bodyPr>
          <a:lstStyle/>
          <a:p>
            <a:pPr algn="ctr">
              <a:spcBef>
                <a:spcPts val="0"/>
              </a:spcBef>
              <a:defRPr/>
            </a:pPr>
            <a:r>
              <a:rPr lang="es-AR" sz="5400" b="1" dirty="0" smtClean="0">
                <a:solidFill>
                  <a:srgbClr val="FF0000"/>
                </a:solidFill>
                <a:latin typeface="Calibri" pitchFamily="34" charset="0"/>
              </a:rPr>
              <a:t>Enfermedades </a:t>
            </a:r>
          </a:p>
          <a:p>
            <a:pPr algn="ctr">
              <a:spcBef>
                <a:spcPts val="0"/>
              </a:spcBef>
              <a:defRPr/>
            </a:pPr>
            <a:r>
              <a:rPr lang="es-AR" sz="5400" b="1" dirty="0" smtClean="0">
                <a:solidFill>
                  <a:srgbClr val="FF0000"/>
                </a:solidFill>
                <a:latin typeface="Calibri" pitchFamily="34" charset="0"/>
              </a:rPr>
              <a:t>Marcadoras de Sida</a:t>
            </a:r>
            <a:endParaRPr lang="es-AR" sz="2800" dirty="0">
              <a:solidFill>
                <a:srgbClr val="FF0000"/>
              </a:solidFill>
              <a:latin typeface="Calibri" pitchFamily="34" charset="0"/>
              <a:ea typeface="ＭＳ Ｐゴシック" pitchFamily="-60" charset="-128"/>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55600" y="1303338"/>
            <a:ext cx="9144000" cy="0"/>
          </a:xfrm>
          <a:prstGeom prst="rect">
            <a:avLst/>
          </a:prstGeom>
          <a:noFill/>
          <a:ln w="9525">
            <a:noFill/>
            <a:miter lim="800000"/>
            <a:headEnd/>
            <a:tailEnd/>
          </a:ln>
        </p:spPr>
        <p:txBody>
          <a:bodyPr>
            <a:spAutoFit/>
          </a:bodyPr>
          <a:lstStyle/>
          <a:p>
            <a:endParaRPr lang="es-AR"/>
          </a:p>
        </p:txBody>
      </p:sp>
      <p:sp>
        <p:nvSpPr>
          <p:cNvPr id="40963" name="Rectangle 5"/>
          <p:cNvSpPr>
            <a:spLocks noChangeArrowheads="1"/>
          </p:cNvSpPr>
          <p:nvPr/>
        </p:nvSpPr>
        <p:spPr bwMode="auto">
          <a:xfrm>
            <a:off x="0" y="260647"/>
            <a:ext cx="9144000" cy="720081"/>
          </a:xfrm>
          <a:prstGeom prst="rect">
            <a:avLst/>
          </a:prstGeom>
          <a:noFill/>
          <a:ln w="9525">
            <a:noFill/>
            <a:miter lim="800000"/>
            <a:headEnd/>
            <a:tailEnd/>
          </a:ln>
        </p:spPr>
        <p:txBody>
          <a:bodyPr anchor="ctr"/>
          <a:lstStyle/>
          <a:p>
            <a:pPr algn="ctr" eaLnBrk="1" hangingPunct="1"/>
            <a:r>
              <a:rPr lang="es-ES" sz="4000" b="1" dirty="0">
                <a:solidFill>
                  <a:schemeClr val="accent5">
                    <a:lumMod val="75000"/>
                  </a:schemeClr>
                </a:solidFill>
                <a:latin typeface="Calibri" pitchFamily="34" charset="0"/>
              </a:rPr>
              <a:t>Manifestaciones orales</a:t>
            </a:r>
          </a:p>
        </p:txBody>
      </p:sp>
      <p:pic>
        <p:nvPicPr>
          <p:cNvPr id="40966" name="Picture 9" descr="http://tonsilspictures.com/wp-content/uploads/2013/04/thrush-pictures.jpeg"/>
          <p:cNvPicPr>
            <a:picLocks noChangeAspect="1" noChangeArrowheads="1"/>
          </p:cNvPicPr>
          <p:nvPr/>
        </p:nvPicPr>
        <p:blipFill>
          <a:blip r:embed="rId2" cstate="print"/>
          <a:srcRect/>
          <a:stretch>
            <a:fillRect/>
          </a:stretch>
        </p:blipFill>
        <p:spPr bwMode="auto">
          <a:xfrm>
            <a:off x="1979613" y="1341438"/>
            <a:ext cx="5124450" cy="2076450"/>
          </a:xfrm>
          <a:prstGeom prst="rect">
            <a:avLst/>
          </a:prstGeom>
          <a:noFill/>
          <a:ln w="9525">
            <a:noFill/>
            <a:miter lim="800000"/>
            <a:headEnd/>
            <a:tailEnd/>
          </a:ln>
        </p:spPr>
      </p:pic>
      <p:pic>
        <p:nvPicPr>
          <p:cNvPr id="40967" name="Picture 11" descr="http://bvs.sld.cu/revistas/est/vol42_3_05/f0109305.JPG"/>
          <p:cNvPicPr>
            <a:picLocks noChangeAspect="1" noChangeArrowheads="1"/>
          </p:cNvPicPr>
          <p:nvPr/>
        </p:nvPicPr>
        <p:blipFill>
          <a:blip r:embed="rId3" cstate="print"/>
          <a:srcRect/>
          <a:stretch>
            <a:fillRect/>
          </a:stretch>
        </p:blipFill>
        <p:spPr bwMode="auto">
          <a:xfrm>
            <a:off x="4284663" y="3933825"/>
            <a:ext cx="3686175" cy="1504950"/>
          </a:xfrm>
          <a:prstGeom prst="rect">
            <a:avLst/>
          </a:prstGeom>
          <a:noFill/>
          <a:ln w="9525">
            <a:noFill/>
            <a:miter lim="800000"/>
            <a:headEnd/>
            <a:tailEnd/>
          </a:ln>
        </p:spPr>
      </p:pic>
      <p:pic>
        <p:nvPicPr>
          <p:cNvPr id="40968" name="Picture 13" descr="http://www.tuuon.com/wp-content/uploads/2012/11/aftas-c.jpg"/>
          <p:cNvPicPr>
            <a:picLocks noChangeAspect="1" noChangeArrowheads="1"/>
          </p:cNvPicPr>
          <p:nvPr/>
        </p:nvPicPr>
        <p:blipFill>
          <a:blip r:embed="rId4" cstate="print"/>
          <a:srcRect/>
          <a:stretch>
            <a:fillRect/>
          </a:stretch>
        </p:blipFill>
        <p:spPr bwMode="auto">
          <a:xfrm>
            <a:off x="1116013" y="3644900"/>
            <a:ext cx="2609850" cy="206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55600" y="1303338"/>
            <a:ext cx="9144000" cy="0"/>
          </a:xfrm>
          <a:prstGeom prst="rect">
            <a:avLst/>
          </a:prstGeom>
          <a:noFill/>
          <a:ln w="9525">
            <a:noFill/>
            <a:miter lim="800000"/>
            <a:headEnd/>
            <a:tailEnd/>
          </a:ln>
        </p:spPr>
        <p:txBody>
          <a:bodyPr>
            <a:spAutoFit/>
          </a:bodyPr>
          <a:lstStyle/>
          <a:p>
            <a:endParaRPr lang="es-AR"/>
          </a:p>
        </p:txBody>
      </p:sp>
      <p:sp>
        <p:nvSpPr>
          <p:cNvPr id="41987" name="Rectangle 5"/>
          <p:cNvSpPr>
            <a:spLocks noChangeArrowheads="1"/>
          </p:cNvSpPr>
          <p:nvPr/>
        </p:nvSpPr>
        <p:spPr bwMode="auto">
          <a:xfrm>
            <a:off x="0" y="260647"/>
            <a:ext cx="9144000" cy="792089"/>
          </a:xfrm>
          <a:prstGeom prst="rect">
            <a:avLst/>
          </a:prstGeom>
          <a:noFill/>
          <a:ln w="9525">
            <a:noFill/>
            <a:miter lim="800000"/>
            <a:headEnd/>
            <a:tailEnd/>
          </a:ln>
        </p:spPr>
        <p:txBody>
          <a:bodyPr anchor="ctr"/>
          <a:lstStyle/>
          <a:p>
            <a:pPr algn="ctr" eaLnBrk="1" hangingPunct="1"/>
            <a:r>
              <a:rPr lang="es-ES" sz="4000" b="1" dirty="0">
                <a:solidFill>
                  <a:schemeClr val="accent5">
                    <a:lumMod val="75000"/>
                  </a:schemeClr>
                </a:solidFill>
                <a:latin typeface="Calibri" pitchFamily="34" charset="0"/>
              </a:rPr>
              <a:t>Manifestaciones cutáneas</a:t>
            </a:r>
          </a:p>
        </p:txBody>
      </p:sp>
      <p:pic>
        <p:nvPicPr>
          <p:cNvPr id="41990" name="Picture 8" descr="http://www.higiene.edu.uy/ciclipa/parasito/Histoplasida.jpg"/>
          <p:cNvPicPr>
            <a:picLocks noChangeAspect="1" noChangeArrowheads="1"/>
          </p:cNvPicPr>
          <p:nvPr/>
        </p:nvPicPr>
        <p:blipFill>
          <a:blip r:embed="rId2" cstate="print"/>
          <a:srcRect/>
          <a:stretch>
            <a:fillRect/>
          </a:stretch>
        </p:blipFill>
        <p:spPr bwMode="auto">
          <a:xfrm>
            <a:off x="6084888" y="1773238"/>
            <a:ext cx="2619375" cy="3505200"/>
          </a:xfrm>
          <a:prstGeom prst="rect">
            <a:avLst/>
          </a:prstGeom>
          <a:noFill/>
          <a:ln w="9525">
            <a:noFill/>
            <a:miter lim="800000"/>
            <a:headEnd/>
            <a:tailEnd/>
          </a:ln>
        </p:spPr>
      </p:pic>
      <p:pic>
        <p:nvPicPr>
          <p:cNvPr id="41991" name="Picture 12" descr="http://2.bp.blogspot.com/-7du38hZdRXY/UMdVsMP8qKI/AAAAAAAAACc/pcKWi9t6aSY/s1600/herpes_zoster12.jpg"/>
          <p:cNvPicPr>
            <a:picLocks noChangeAspect="1" noChangeArrowheads="1"/>
          </p:cNvPicPr>
          <p:nvPr/>
        </p:nvPicPr>
        <p:blipFill>
          <a:blip r:embed="rId3" cstate="print"/>
          <a:srcRect/>
          <a:stretch>
            <a:fillRect/>
          </a:stretch>
        </p:blipFill>
        <p:spPr bwMode="auto">
          <a:xfrm>
            <a:off x="395288" y="1700213"/>
            <a:ext cx="5454650" cy="3636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55600" y="1303338"/>
            <a:ext cx="9144000" cy="0"/>
          </a:xfrm>
          <a:prstGeom prst="rect">
            <a:avLst/>
          </a:prstGeom>
          <a:noFill/>
          <a:ln w="9525">
            <a:noFill/>
            <a:miter lim="800000"/>
            <a:headEnd/>
            <a:tailEnd/>
          </a:ln>
        </p:spPr>
        <p:txBody>
          <a:bodyPr>
            <a:spAutoFit/>
          </a:bodyPr>
          <a:lstStyle/>
          <a:p>
            <a:endParaRPr lang="es-AR"/>
          </a:p>
        </p:txBody>
      </p:sp>
      <p:sp>
        <p:nvSpPr>
          <p:cNvPr id="43011" name="Rectangle 5"/>
          <p:cNvSpPr>
            <a:spLocks noChangeArrowheads="1"/>
          </p:cNvSpPr>
          <p:nvPr/>
        </p:nvSpPr>
        <p:spPr bwMode="auto">
          <a:xfrm>
            <a:off x="0" y="260647"/>
            <a:ext cx="9144000" cy="792089"/>
          </a:xfrm>
          <a:prstGeom prst="rect">
            <a:avLst/>
          </a:prstGeom>
          <a:noFill/>
          <a:ln w="9525">
            <a:noFill/>
            <a:miter lim="800000"/>
            <a:headEnd/>
            <a:tailEnd/>
          </a:ln>
        </p:spPr>
        <p:txBody>
          <a:bodyPr anchor="ctr"/>
          <a:lstStyle/>
          <a:p>
            <a:pPr algn="ctr" eaLnBrk="1" hangingPunct="1"/>
            <a:r>
              <a:rPr lang="es-ES" sz="4000" b="1" dirty="0">
                <a:solidFill>
                  <a:schemeClr val="accent5">
                    <a:lumMod val="75000"/>
                  </a:schemeClr>
                </a:solidFill>
                <a:latin typeface="Calibri" pitchFamily="34" charset="0"/>
              </a:rPr>
              <a:t>Otras Manifestaciones</a:t>
            </a:r>
          </a:p>
        </p:txBody>
      </p:sp>
      <p:pic>
        <p:nvPicPr>
          <p:cNvPr id="43014" name="Picture 10" descr="https://encrypted-tbn0.gstatic.com/images?q=tbn:ANd9GcTFSuO_RpI_oGsS1psQZS6LJSIVcCvu9QWKaGeGeWuodIxWIROC9A"/>
          <p:cNvPicPr>
            <a:picLocks noChangeAspect="1" noChangeArrowheads="1"/>
          </p:cNvPicPr>
          <p:nvPr/>
        </p:nvPicPr>
        <p:blipFill>
          <a:blip r:embed="rId2" cstate="print"/>
          <a:srcRect/>
          <a:stretch>
            <a:fillRect/>
          </a:stretch>
        </p:blipFill>
        <p:spPr bwMode="auto">
          <a:xfrm>
            <a:off x="3208338" y="4292600"/>
            <a:ext cx="2876550" cy="1590675"/>
          </a:xfrm>
          <a:prstGeom prst="rect">
            <a:avLst/>
          </a:prstGeom>
          <a:noFill/>
          <a:ln w="9525">
            <a:noFill/>
            <a:miter lim="800000"/>
            <a:headEnd/>
            <a:tailEnd/>
          </a:ln>
        </p:spPr>
      </p:pic>
      <p:pic>
        <p:nvPicPr>
          <p:cNvPr id="43015" name="Picture 9" descr="http://dermis.multimedica.de/bilder/CD036/550px/img0044.jpg"/>
          <p:cNvPicPr>
            <a:picLocks noChangeAspect="1" noChangeArrowheads="1"/>
          </p:cNvPicPr>
          <p:nvPr/>
        </p:nvPicPr>
        <p:blipFill>
          <a:blip r:embed="rId3" cstate="print"/>
          <a:srcRect/>
          <a:stretch>
            <a:fillRect/>
          </a:stretch>
        </p:blipFill>
        <p:spPr bwMode="auto">
          <a:xfrm>
            <a:off x="755650" y="1341438"/>
            <a:ext cx="3762375" cy="2879725"/>
          </a:xfrm>
          <a:prstGeom prst="rect">
            <a:avLst/>
          </a:prstGeom>
          <a:noFill/>
          <a:ln w="9525">
            <a:noFill/>
            <a:miter lim="800000"/>
            <a:headEnd/>
            <a:tailEnd/>
          </a:ln>
        </p:spPr>
      </p:pic>
      <p:pic>
        <p:nvPicPr>
          <p:cNvPr id="43016" name="Picture 11" descr="http://www.archbronconeumol.org/imatges/6/6v44n10/grande/6v44n10-13126837fig02.jpg"/>
          <p:cNvPicPr>
            <a:picLocks noChangeAspect="1" noChangeArrowheads="1"/>
          </p:cNvPicPr>
          <p:nvPr/>
        </p:nvPicPr>
        <p:blipFill>
          <a:blip r:embed="rId4" cstate="print"/>
          <a:srcRect/>
          <a:stretch>
            <a:fillRect/>
          </a:stretch>
        </p:blipFill>
        <p:spPr bwMode="auto">
          <a:xfrm>
            <a:off x="4787900" y="1341438"/>
            <a:ext cx="3719513"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Contenidos</a:t>
            </a:r>
            <a:endParaRPr lang="es-AR" dirty="0"/>
          </a:p>
        </p:txBody>
      </p:sp>
      <p:sp>
        <p:nvSpPr>
          <p:cNvPr id="4" name="3 Marcador de contenido"/>
          <p:cNvSpPr>
            <a:spLocks noGrp="1"/>
          </p:cNvSpPr>
          <p:nvPr>
            <p:ph idx="1"/>
          </p:nvPr>
        </p:nvSpPr>
        <p:spPr/>
        <p:txBody>
          <a:bodyPr/>
          <a:lstStyle/>
          <a:p>
            <a:r>
              <a:rPr lang="es-AR" dirty="0" smtClean="0"/>
              <a:t>Epidemiología</a:t>
            </a:r>
          </a:p>
          <a:p>
            <a:r>
              <a:rPr lang="es-AR" dirty="0" smtClean="0"/>
              <a:t>Conceptos básicos</a:t>
            </a:r>
          </a:p>
          <a:p>
            <a:r>
              <a:rPr lang="es-AR" dirty="0" smtClean="0"/>
              <a:t>Precauciones universales</a:t>
            </a:r>
          </a:p>
          <a:p>
            <a:r>
              <a:rPr lang="es-AR" dirty="0" smtClean="0"/>
              <a:t>Manejo de la </a:t>
            </a:r>
            <a:r>
              <a:rPr lang="es-AR" dirty="0" smtClean="0"/>
              <a:t>exposición</a:t>
            </a:r>
          </a:p>
          <a:p>
            <a:r>
              <a:rPr lang="es-AR" dirty="0" smtClean="0"/>
              <a:t>El cambio del espectro de VIH</a:t>
            </a:r>
            <a:endParaRPr lang="es-A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0" y="2276475"/>
            <a:ext cx="9144000" cy="923925"/>
          </a:xfrm>
          <a:prstGeom prst="rect">
            <a:avLst/>
          </a:prstGeom>
          <a:noFill/>
          <a:ln w="9525">
            <a:noFill/>
            <a:miter lim="800000"/>
            <a:headEnd/>
            <a:tailEnd/>
          </a:ln>
        </p:spPr>
        <p:txBody>
          <a:bodyPr>
            <a:spAutoFit/>
          </a:bodyPr>
          <a:lstStyle/>
          <a:p>
            <a:pPr algn="ctr">
              <a:spcBef>
                <a:spcPts val="0"/>
              </a:spcBef>
              <a:defRPr/>
            </a:pPr>
            <a:r>
              <a:rPr lang="es-AR" sz="5400" b="1" dirty="0" smtClean="0">
                <a:solidFill>
                  <a:srgbClr val="FF0000"/>
                </a:solidFill>
                <a:latin typeface="Calibri" pitchFamily="34" charset="0"/>
              </a:rPr>
              <a:t>Prevención</a:t>
            </a:r>
            <a:endParaRPr lang="es-AR" sz="2800" dirty="0">
              <a:solidFill>
                <a:srgbClr val="FF0000"/>
              </a:solidFill>
              <a:latin typeface="Calibri" pitchFamily="34" charset="0"/>
              <a:ea typeface="ＭＳ Ｐゴシック" pitchFamily="-60" charset="-128"/>
              <a:cs typeface="Calibri" pitchFamily="34" charset="0"/>
            </a:endParaRPr>
          </a:p>
        </p:txBody>
      </p:sp>
    </p:spTree>
    <p:extLst>
      <p:ext uri="{BB962C8B-B14F-4D97-AF65-F5344CB8AC3E}">
        <p14:creationId xmlns:p14="http://schemas.microsoft.com/office/powerpoint/2010/main" val="226283126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1341438"/>
            <a:ext cx="9144000" cy="4751858"/>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sz="2800" b="1" i="0" u="none" strike="noStrike" kern="1200" cap="none" spc="0" normalizeH="0" baseline="0" noProof="0" dirty="0" smtClean="0">
                <a:ln>
                  <a:noFill/>
                </a:ln>
                <a:solidFill>
                  <a:srgbClr val="FF0000"/>
                </a:solidFill>
                <a:effectLst/>
                <a:uLnTx/>
                <a:uFillTx/>
                <a:latin typeface="Calibri" pitchFamily="34" charset="0"/>
                <a:ea typeface="+mn-ea"/>
                <a:cs typeface="+mn-cs"/>
              </a:rPr>
              <a:t>Sexual</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s-ES" sz="2800" b="0" i="0" u="none" strike="noStrike" kern="1200" cap="none" spc="0" normalizeH="0" baseline="0" noProof="0" dirty="0" smtClean="0">
              <a:ln>
                <a:noFill/>
              </a:ln>
              <a:solidFill>
                <a:schemeClr val="accent3"/>
              </a:solidFill>
              <a:effectLst/>
              <a:uLnTx/>
              <a:uFillTx/>
              <a:latin typeface="Calibri" pitchFamily="34" charset="0"/>
              <a:ea typeface="+mn-ea"/>
              <a:cs typeface="+mn-cs"/>
            </a:endParaRPr>
          </a:p>
          <a:p>
            <a:pPr marL="342900" indent="-342900">
              <a:lnSpc>
                <a:spcPct val="90000"/>
              </a:lnSpc>
              <a:spcBef>
                <a:spcPct val="20000"/>
              </a:spcBef>
              <a:buFont typeface="Arial" pitchFamily="34" charset="0"/>
              <a:buChar char="•"/>
              <a:defRPr/>
            </a:pPr>
            <a:r>
              <a:rPr lang="es-ES" sz="2800" b="1" dirty="0">
                <a:solidFill>
                  <a:srgbClr val="FF0000"/>
                </a:solidFill>
                <a:latin typeface="Calibri" pitchFamily="34" charset="0"/>
              </a:rPr>
              <a:t>Vertical</a:t>
            </a:r>
            <a:r>
              <a:rPr lang="es-ES" sz="2800" dirty="0">
                <a:solidFill>
                  <a:schemeClr val="accent3"/>
                </a:solidFill>
                <a:latin typeface="Calibri" pitchFamily="34" charset="0"/>
              </a:rPr>
              <a:t> </a:t>
            </a:r>
            <a:r>
              <a:rPr lang="es-ES" sz="2800" dirty="0">
                <a:latin typeface="Calibri" pitchFamily="34" charset="0"/>
              </a:rPr>
              <a:t>= vía perinatal o materno-infantil (embarazo, parto, lactancia)</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s-ES" sz="2800" b="1" i="0" u="none" strike="noStrike" kern="1200" cap="none" spc="0" normalizeH="0" baseline="0" noProof="0" dirty="0" smtClean="0">
              <a:ln>
                <a:noFill/>
              </a:ln>
              <a:solidFill>
                <a:srgbClr val="FF0000"/>
              </a:solidFill>
              <a:effectLst/>
              <a:uLnTx/>
              <a:uFillTx/>
              <a:latin typeface="Calibri" pitchFamily="34"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sz="2800" b="1" i="0" u="none" strike="noStrike" kern="1200" cap="none" spc="0" normalizeH="0" baseline="0" noProof="0" dirty="0" smtClean="0">
                <a:ln>
                  <a:noFill/>
                </a:ln>
                <a:solidFill>
                  <a:srgbClr val="FF0000"/>
                </a:solidFill>
                <a:effectLst/>
                <a:uLnTx/>
                <a:uFillTx/>
                <a:latin typeface="Calibri" pitchFamily="34" charset="0"/>
                <a:ea typeface="+mn-ea"/>
                <a:cs typeface="+mn-cs"/>
              </a:rPr>
              <a:t>A través de sangre</a:t>
            </a:r>
            <a:r>
              <a:rPr kumimoji="0" lang="es-ES" sz="2800" b="0" i="0" u="none" strike="noStrike" kern="1200" cap="none" spc="0" normalizeH="0" baseline="0" noProof="0" dirty="0" smtClean="0">
                <a:ln>
                  <a:noFill/>
                </a:ln>
                <a:solidFill>
                  <a:schemeClr val="accent3"/>
                </a:solidFill>
                <a:effectLst/>
                <a:uLnTx/>
                <a:uFillTx/>
                <a:latin typeface="Calibri" pitchFamily="34" charset="0"/>
                <a:ea typeface="+mn-ea"/>
                <a:cs typeface="+mn-cs"/>
              </a:rPr>
              <a:t> </a:t>
            </a:r>
            <a:r>
              <a:rPr kumimoji="0" lang="es-ES" sz="2800" b="0" i="0" u="none" strike="noStrike" kern="1200" cap="none" spc="0" normalizeH="0" baseline="0" noProof="0" dirty="0" smtClean="0">
                <a:ln>
                  <a:noFill/>
                </a:ln>
                <a:solidFill>
                  <a:schemeClr val="tx1"/>
                </a:solidFill>
                <a:effectLst/>
                <a:uLnTx/>
                <a:uFillTx/>
                <a:latin typeface="Calibri" pitchFamily="34" charset="0"/>
                <a:ea typeface="+mn-ea"/>
                <a:cs typeface="+mn-cs"/>
              </a:rPr>
              <a:t>y productos de sangre contaminados con el virus. Incluye transfusiones de sangre o productos de sangre, uso de agujas contaminadas y tatuajes</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s-ES" sz="2800" b="0" i="0" u="none" strike="noStrike" kern="1200" cap="none" spc="0" normalizeH="0" baseline="0" noProof="0" dirty="0" smtClean="0">
              <a:ln>
                <a:noFill/>
              </a:ln>
              <a:solidFill>
                <a:schemeClr val="accent3"/>
              </a:solidFill>
              <a:effectLst/>
              <a:uLnTx/>
              <a:uFillTx/>
              <a:latin typeface="Calibri" pitchFamily="34"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2"/>
          <p:cNvSpPr txBox="1">
            <a:spLocks noChangeArrowheads="1"/>
          </p:cNvSpPr>
          <p:nvPr/>
        </p:nvSpPr>
        <p:spPr>
          <a:xfrm>
            <a:off x="0" y="260648"/>
            <a:ext cx="9144000" cy="64928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smtClean="0">
                <a:ln>
                  <a:noFill/>
                </a:ln>
                <a:solidFill>
                  <a:schemeClr val="accent5">
                    <a:lumMod val="75000"/>
                  </a:schemeClr>
                </a:solidFill>
                <a:effectLst/>
                <a:uLnTx/>
                <a:uFillTx/>
                <a:latin typeface="Calibri" pitchFamily="34" charset="0"/>
                <a:ea typeface="+mj-ea"/>
                <a:cs typeface="+mj-cs"/>
              </a:rPr>
              <a:t>Vías de transmisión</a:t>
            </a:r>
            <a:endParaRPr kumimoji="0" lang="es-ES" sz="4000" b="1" i="0" u="none" strike="noStrike" kern="1200" cap="none" spc="0" normalizeH="0" baseline="0" noProof="0" dirty="0">
              <a:ln>
                <a:noFill/>
              </a:ln>
              <a:solidFill>
                <a:schemeClr val="accent5">
                  <a:lumMod val="75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423272379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67544" y="917575"/>
            <a:ext cx="8460432" cy="4524315"/>
          </a:xfrm>
          <a:prstGeom prst="rect">
            <a:avLst/>
          </a:prstGeom>
          <a:noFill/>
        </p:spPr>
        <p:txBody>
          <a:bodyPr wrap="square">
            <a:spAutoFit/>
          </a:bodyPr>
          <a:lstStyle/>
          <a:p>
            <a:pPr algn="ctr">
              <a:defRPr/>
            </a:pPr>
            <a:r>
              <a:rPr lang="es-ES" sz="3200" b="1" dirty="0">
                <a:solidFill>
                  <a:srgbClr val="FF0000"/>
                </a:solidFill>
                <a:latin typeface="Calibri" pitchFamily="34" charset="0"/>
              </a:rPr>
              <a:t>El VIH NO SE TRANSMITE</a:t>
            </a:r>
            <a:r>
              <a:rPr lang="es-ES" sz="3200" b="1" dirty="0">
                <a:latin typeface="Calibri" pitchFamily="34" charset="0"/>
              </a:rPr>
              <a:t> </a:t>
            </a:r>
            <a:r>
              <a:rPr lang="es-ES" sz="3200" dirty="0">
                <a:latin typeface="Calibri" pitchFamily="34" charset="0"/>
              </a:rPr>
              <a:t>por: </a:t>
            </a:r>
            <a:endParaRPr lang="es-ES" sz="3200" dirty="0" smtClean="0">
              <a:latin typeface="Calibri" pitchFamily="34" charset="0"/>
            </a:endParaRPr>
          </a:p>
          <a:p>
            <a:pPr algn="ctr">
              <a:defRPr/>
            </a:pPr>
            <a:endParaRPr lang="es-ES" sz="3200" dirty="0">
              <a:latin typeface="Calibri" pitchFamily="34" charset="0"/>
            </a:endParaRPr>
          </a:p>
          <a:p>
            <a:pPr indent="457200">
              <a:buFont typeface="Arial" pitchFamily="34" charset="0"/>
              <a:buChar char="•"/>
              <a:defRPr/>
            </a:pPr>
            <a:r>
              <a:rPr lang="es-ES" sz="2800" dirty="0">
                <a:latin typeface="Calibri" pitchFamily="34" charset="0"/>
              </a:rPr>
              <a:t>Compartir alimentos y utensilios</a:t>
            </a:r>
          </a:p>
          <a:p>
            <a:pPr indent="457200">
              <a:buFont typeface="Arial" pitchFamily="34" charset="0"/>
              <a:buChar char="•"/>
              <a:defRPr/>
            </a:pPr>
            <a:r>
              <a:rPr lang="es-ES" sz="2800" dirty="0">
                <a:latin typeface="Calibri" pitchFamily="34" charset="0"/>
              </a:rPr>
              <a:t>Tomar mate</a:t>
            </a:r>
          </a:p>
          <a:p>
            <a:pPr indent="457200">
              <a:buFont typeface="Arial" pitchFamily="34" charset="0"/>
              <a:buChar char="•"/>
              <a:defRPr/>
            </a:pPr>
            <a:r>
              <a:rPr lang="es-ES" sz="2800" dirty="0">
                <a:latin typeface="Calibri" pitchFamily="34" charset="0"/>
              </a:rPr>
              <a:t>Picaduras de insectos</a:t>
            </a:r>
          </a:p>
          <a:p>
            <a:pPr indent="457200">
              <a:buFont typeface="Arial" pitchFamily="34" charset="0"/>
              <a:buChar char="•"/>
              <a:defRPr/>
            </a:pPr>
            <a:r>
              <a:rPr lang="es-ES" sz="2800" dirty="0">
                <a:latin typeface="Calibri" pitchFamily="34" charset="0"/>
              </a:rPr>
              <a:t>Abrazar, saludar, besar</a:t>
            </a:r>
          </a:p>
          <a:p>
            <a:pPr indent="457200">
              <a:buFont typeface="Arial" pitchFamily="34" charset="0"/>
              <a:buChar char="•"/>
              <a:defRPr/>
            </a:pPr>
            <a:r>
              <a:rPr lang="es-ES" sz="2800" dirty="0">
                <a:latin typeface="Calibri" pitchFamily="34" charset="0"/>
              </a:rPr>
              <a:t>Compartir el mismo espacio en el trabajo o </a:t>
            </a:r>
            <a:r>
              <a:rPr lang="es-ES" sz="2800" dirty="0" smtClean="0">
                <a:latin typeface="Calibri" pitchFamily="34" charset="0"/>
              </a:rPr>
              <a:t>la escuela</a:t>
            </a:r>
            <a:endParaRPr lang="es-ES" sz="2800" dirty="0">
              <a:latin typeface="Calibri" pitchFamily="34" charset="0"/>
            </a:endParaRPr>
          </a:p>
          <a:p>
            <a:pPr indent="457200">
              <a:buFont typeface="Arial" pitchFamily="34" charset="0"/>
              <a:buChar char="•"/>
              <a:defRPr/>
            </a:pPr>
            <a:r>
              <a:rPr lang="es-ES" sz="2800" dirty="0">
                <a:latin typeface="Calibri" pitchFamily="34" charset="0"/>
              </a:rPr>
              <a:t>Compartir la ropa, la cama, el maquillaje, el peine</a:t>
            </a:r>
          </a:p>
          <a:p>
            <a:pPr indent="457200">
              <a:buFont typeface="Arial" pitchFamily="34" charset="0"/>
              <a:buChar char="•"/>
              <a:defRPr/>
            </a:pPr>
            <a:r>
              <a:rPr lang="es-ES" sz="2800" dirty="0">
                <a:latin typeface="Calibri" pitchFamily="34" charset="0"/>
              </a:rPr>
              <a:t>Nadar en sitios públicos</a:t>
            </a:r>
          </a:p>
          <a:p>
            <a:pPr indent="457200">
              <a:buFont typeface="Arial" pitchFamily="34" charset="0"/>
              <a:buChar char="•"/>
              <a:defRPr/>
            </a:pPr>
            <a:r>
              <a:rPr lang="es-ES" sz="2800" dirty="0">
                <a:latin typeface="Calibri" pitchFamily="34" charset="0"/>
              </a:rPr>
              <a:t>Compartir un baño público</a:t>
            </a:r>
          </a:p>
        </p:txBody>
      </p:sp>
    </p:spTree>
    <p:extLst>
      <p:ext uri="{BB962C8B-B14F-4D97-AF65-F5344CB8AC3E}">
        <p14:creationId xmlns:p14="http://schemas.microsoft.com/office/powerpoint/2010/main" val="317401812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273547" cy="6955160"/>
          </a:xfrm>
          <a:prstGeom prst="rect">
            <a:avLst/>
          </a:prstGeom>
          <a:noFill/>
          <a:ln w="9525">
            <a:noFill/>
            <a:miter lim="800000"/>
            <a:headEnd/>
            <a:tailEnd/>
          </a:ln>
          <a:effectLst/>
        </p:spPr>
      </p:pic>
      <p:sp>
        <p:nvSpPr>
          <p:cNvPr id="3" name="2 Marcador de contenido"/>
          <p:cNvSpPr>
            <a:spLocks noGrp="1"/>
          </p:cNvSpPr>
          <p:nvPr>
            <p:ph idx="1"/>
          </p:nvPr>
        </p:nvSpPr>
        <p:spPr>
          <a:xfrm>
            <a:off x="457200" y="908720"/>
            <a:ext cx="8229600" cy="5616624"/>
          </a:xfrm>
        </p:spPr>
        <p:txBody>
          <a:bodyPr>
            <a:normAutofit lnSpcReduction="10000"/>
          </a:bodyPr>
          <a:lstStyle/>
          <a:p>
            <a:pPr algn="ctr">
              <a:buNone/>
            </a:pPr>
            <a:r>
              <a:rPr lang="es-ES" sz="4600" b="1" dirty="0" smtClean="0"/>
              <a:t>Las tres vías son prevenibles</a:t>
            </a:r>
            <a:r>
              <a:rPr lang="es-ES" sz="2800" b="1" dirty="0" smtClean="0"/>
              <a:t> </a:t>
            </a:r>
            <a:endParaRPr lang="es-ES" sz="2800" dirty="0" smtClean="0"/>
          </a:p>
          <a:p>
            <a:pPr>
              <a:buNone/>
            </a:pPr>
            <a:r>
              <a:rPr lang="es-ES" sz="2800" b="1" dirty="0" smtClean="0"/>
              <a:t>Formas de Prevención:</a:t>
            </a:r>
            <a:endParaRPr lang="es-ES" sz="2800" dirty="0" smtClean="0"/>
          </a:p>
          <a:p>
            <a:pPr lvl="0"/>
            <a:r>
              <a:rPr lang="es-ES" sz="2800" b="1" dirty="0" smtClean="0"/>
              <a:t>Vía Sexual:</a:t>
            </a:r>
            <a:r>
              <a:rPr lang="es-ES" sz="2800" dirty="0" smtClean="0"/>
              <a:t> Usar siempre preservativo y lubricante a base de agua (el aceite rompe el látex) desde el inicio al final de la relación sexual</a:t>
            </a:r>
            <a:r>
              <a:rPr lang="es-ES" sz="2800" dirty="0" smtClean="0"/>
              <a:t>. Riesgo con sexo oral.</a:t>
            </a:r>
            <a:endParaRPr lang="es-ES" sz="2800" dirty="0" smtClean="0"/>
          </a:p>
          <a:p>
            <a:pPr lvl="0"/>
            <a:r>
              <a:rPr lang="es-ES" sz="2800" b="1" dirty="0" smtClean="0"/>
              <a:t>Vía Sanguínea:</a:t>
            </a:r>
            <a:r>
              <a:rPr lang="es-ES" sz="2800" dirty="0" smtClean="0"/>
              <a:t> usando elementos descartables o esterilizados, por ejemplo cuando se realiza tatuajes o </a:t>
            </a:r>
            <a:r>
              <a:rPr lang="es-ES" sz="2800" dirty="0" err="1" smtClean="0"/>
              <a:t>piercing</a:t>
            </a:r>
            <a:r>
              <a:rPr lang="es-ES" sz="2800" dirty="0" smtClean="0"/>
              <a:t>, no compartiendo máquinas de afeitar.</a:t>
            </a:r>
          </a:p>
          <a:p>
            <a:pPr lvl="0"/>
            <a:r>
              <a:rPr lang="es-ES" sz="2800" b="1" dirty="0" smtClean="0"/>
              <a:t>Vía materno-infantil:</a:t>
            </a:r>
            <a:r>
              <a:rPr lang="es-ES" sz="2800" dirty="0" smtClean="0"/>
              <a:t> La mujer embarazada puede hacerse el test de VIH al inicio del embarazo y con la medicación y atención adecuada, el bebé puede nacer sano en el 98% de los casos.</a:t>
            </a:r>
          </a:p>
          <a:p>
            <a:endParaRPr lang="es-ES" sz="2800" dirty="0" smtClean="0"/>
          </a:p>
          <a:p>
            <a:endParaRPr lang="es-ES" sz="2800" dirty="0" smtClean="0"/>
          </a:p>
          <a:p>
            <a:endParaRPr lang="es-ES" sz="2800" dirty="0"/>
          </a:p>
        </p:txBody>
      </p:sp>
    </p:spTree>
    <p:extLst>
      <p:ext uri="{BB962C8B-B14F-4D97-AF65-F5344CB8AC3E}">
        <p14:creationId xmlns:p14="http://schemas.microsoft.com/office/powerpoint/2010/main" val="3475147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60648"/>
            <a:ext cx="9144000" cy="1103312"/>
          </a:xfrm>
        </p:spPr>
        <p:txBody>
          <a:bodyPr>
            <a:normAutofit fontScale="90000"/>
          </a:bodyPr>
          <a:lstStyle/>
          <a:p>
            <a:r>
              <a:rPr lang="es-AR" b="1" dirty="0" smtClean="0">
                <a:solidFill>
                  <a:schemeClr val="accent5">
                    <a:lumMod val="75000"/>
                  </a:schemeClr>
                </a:solidFill>
                <a:latin typeface="Calibri" pitchFamily="34" charset="0"/>
              </a:rPr>
              <a:t>Estrategias para disminuir la transmisión sexual</a:t>
            </a:r>
            <a:endParaRPr lang="es-ES" b="1" dirty="0" smtClean="0">
              <a:solidFill>
                <a:schemeClr val="accent5">
                  <a:lumMod val="75000"/>
                </a:schemeClr>
              </a:solidFill>
              <a:latin typeface="Calibri" pitchFamily="34" charset="0"/>
            </a:endParaRPr>
          </a:p>
        </p:txBody>
      </p:sp>
      <p:sp>
        <p:nvSpPr>
          <p:cNvPr id="25604" name="Rectangle 4"/>
          <p:cNvSpPr>
            <a:spLocks noGrp="1" noChangeArrowheads="1"/>
          </p:cNvSpPr>
          <p:nvPr>
            <p:ph type="body" sz="half" idx="1"/>
          </p:nvPr>
        </p:nvSpPr>
        <p:spPr>
          <a:xfrm>
            <a:off x="395536" y="1916832"/>
            <a:ext cx="4248150" cy="3672408"/>
          </a:xfrm>
        </p:spPr>
        <p:txBody>
          <a:bodyPr>
            <a:normAutofit fontScale="92500" lnSpcReduction="20000"/>
          </a:bodyPr>
          <a:lstStyle/>
          <a:p>
            <a:pPr>
              <a:lnSpc>
                <a:spcPct val="90000"/>
              </a:lnSpc>
            </a:pPr>
            <a:r>
              <a:rPr lang="es-ES" sz="2800" b="1" dirty="0" smtClean="0">
                <a:latin typeface="Calibri" pitchFamily="34" charset="0"/>
              </a:rPr>
              <a:t>Utilizar preservativo y lubricante acuoso</a:t>
            </a:r>
            <a:r>
              <a:rPr lang="es-ES" sz="2800" b="1" dirty="0">
                <a:latin typeface="Calibri" pitchFamily="34" charset="0"/>
              </a:rPr>
              <a:t> </a:t>
            </a:r>
            <a:r>
              <a:rPr lang="es-ES" sz="2800" b="1" dirty="0" smtClean="0">
                <a:latin typeface="Calibri" pitchFamily="34" charset="0"/>
              </a:rPr>
              <a:t>desde el inicio al final.</a:t>
            </a:r>
          </a:p>
          <a:p>
            <a:pPr marL="0" indent="0">
              <a:lnSpc>
                <a:spcPct val="90000"/>
              </a:lnSpc>
              <a:buNone/>
            </a:pPr>
            <a:endParaRPr lang="es-ES" sz="2800" b="1" dirty="0" smtClean="0">
              <a:latin typeface="Calibri" pitchFamily="34" charset="0"/>
            </a:endParaRPr>
          </a:p>
          <a:p>
            <a:pPr>
              <a:lnSpc>
                <a:spcPct val="90000"/>
              </a:lnSpc>
            </a:pPr>
            <a:r>
              <a:rPr lang="es-ES" sz="2800" b="1" dirty="0" smtClean="0">
                <a:latin typeface="Calibri" pitchFamily="34" charset="0"/>
              </a:rPr>
              <a:t>Conocer la situación serológica de la pareja</a:t>
            </a:r>
          </a:p>
          <a:p>
            <a:pPr>
              <a:lnSpc>
                <a:spcPct val="90000"/>
              </a:lnSpc>
            </a:pPr>
            <a:endParaRPr lang="es-ES" sz="2800" b="1" dirty="0" smtClean="0">
              <a:latin typeface="Calibri" pitchFamily="34" charset="0"/>
            </a:endParaRPr>
          </a:p>
          <a:p>
            <a:pPr>
              <a:lnSpc>
                <a:spcPct val="90000"/>
              </a:lnSpc>
            </a:pPr>
            <a:r>
              <a:rPr lang="es-ES" sz="2800" b="1" dirty="0" smtClean="0">
                <a:latin typeface="Calibri" pitchFamily="34" charset="0"/>
              </a:rPr>
              <a:t>Educación sexual </a:t>
            </a:r>
          </a:p>
          <a:p>
            <a:pPr>
              <a:lnSpc>
                <a:spcPct val="90000"/>
              </a:lnSpc>
            </a:pPr>
            <a:endParaRPr lang="es-ES" sz="2800" b="1" dirty="0" smtClean="0">
              <a:solidFill>
                <a:srgbClr val="FF3300"/>
              </a:solidFill>
              <a:latin typeface="Calibri" pitchFamily="34" charset="0"/>
            </a:endParaRPr>
          </a:p>
          <a:p>
            <a:pPr>
              <a:lnSpc>
                <a:spcPct val="90000"/>
              </a:lnSpc>
            </a:pPr>
            <a:r>
              <a:rPr lang="es-ES" sz="2800" b="1" dirty="0" smtClean="0">
                <a:solidFill>
                  <a:srgbClr val="FF3300"/>
                </a:solidFill>
                <a:latin typeface="Calibri" pitchFamily="34" charset="0"/>
              </a:rPr>
              <a:t>Expansión del Tratamiento</a:t>
            </a:r>
          </a:p>
        </p:txBody>
      </p:sp>
      <p:pic>
        <p:nvPicPr>
          <p:cNvPr id="25603" name="Picture 3" descr="preservativo.jpg"/>
          <p:cNvPicPr>
            <a:picLocks noGrp="1" noChangeAspect="1" noChangeArrowheads="1"/>
          </p:cNvPicPr>
          <p:nvPr>
            <p:ph sz="half" idx="2"/>
          </p:nvPr>
        </p:nvPicPr>
        <p:blipFill>
          <a:blip r:embed="rId3" cstate="print"/>
          <a:srcRect/>
          <a:stretch>
            <a:fillRect/>
          </a:stretch>
        </p:blipFill>
        <p:spPr>
          <a:xfrm>
            <a:off x="4860032" y="1844824"/>
            <a:ext cx="3529012" cy="3816350"/>
          </a:xfrm>
          <a:noFill/>
        </p:spPr>
      </p:pic>
    </p:spTree>
    <p:extLst>
      <p:ext uri="{BB962C8B-B14F-4D97-AF65-F5344CB8AC3E}">
        <p14:creationId xmlns:p14="http://schemas.microsoft.com/office/powerpoint/2010/main" val="406821951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 y="260648"/>
            <a:ext cx="9144000" cy="1512888"/>
          </a:xfrm>
          <a:prstGeom prst="rect">
            <a:avLst/>
          </a:prstGeom>
        </p:spPr>
        <p:txBody>
          <a:bodyPr/>
          <a:lstStyle/>
          <a:p>
            <a:pPr algn="ctr">
              <a:defRPr/>
            </a:pPr>
            <a:r>
              <a:rPr lang="es-ES" sz="4000" b="1" kern="0" dirty="0">
                <a:solidFill>
                  <a:schemeClr val="accent5">
                    <a:lumMod val="75000"/>
                  </a:schemeClr>
                </a:solidFill>
                <a:latin typeface="Calibri" pitchFamily="34" charset="0"/>
                <a:ea typeface="+mj-ea"/>
                <a:cs typeface="+mj-cs"/>
              </a:rPr>
              <a:t>Riesgo de transmisión de VIH </a:t>
            </a:r>
            <a:r>
              <a:rPr lang="es-ES" sz="4000" b="1" kern="0" dirty="0" smtClean="0">
                <a:solidFill>
                  <a:schemeClr val="accent5">
                    <a:lumMod val="75000"/>
                  </a:schemeClr>
                </a:solidFill>
                <a:latin typeface="Calibri" pitchFamily="34" charset="0"/>
                <a:ea typeface="+mj-ea"/>
                <a:cs typeface="+mj-cs"/>
              </a:rPr>
              <a:t>parejas </a:t>
            </a:r>
            <a:r>
              <a:rPr lang="es-ES" sz="4000" b="1" kern="0" dirty="0">
                <a:solidFill>
                  <a:schemeClr val="accent5">
                    <a:lumMod val="75000"/>
                  </a:schemeClr>
                </a:solidFill>
                <a:latin typeface="Calibri" pitchFamily="34" charset="0"/>
                <a:ea typeface="+mj-ea"/>
                <a:cs typeface="+mj-cs"/>
              </a:rPr>
              <a:t>serodiscordantes no tratadas</a:t>
            </a:r>
          </a:p>
        </p:txBody>
      </p:sp>
      <p:graphicFrame>
        <p:nvGraphicFramePr>
          <p:cNvPr id="7" name="6 Tabla"/>
          <p:cNvGraphicFramePr>
            <a:graphicFrameLocks noGrp="1"/>
          </p:cNvGraphicFramePr>
          <p:nvPr/>
        </p:nvGraphicFramePr>
        <p:xfrm>
          <a:off x="611188" y="1844675"/>
          <a:ext cx="7992888" cy="3888433"/>
        </p:xfrm>
        <a:graphic>
          <a:graphicData uri="http://schemas.openxmlformats.org/drawingml/2006/table">
            <a:tbl>
              <a:tblPr firstRow="1" bandRow="1">
                <a:tableStyleId>{2D5ABB26-0587-4C30-8999-92F81FD0307C}</a:tableStyleId>
              </a:tblPr>
              <a:tblGrid>
                <a:gridCol w="3730015"/>
                <a:gridCol w="4262873"/>
              </a:tblGrid>
              <a:tr h="1038713">
                <a:tc>
                  <a:txBody>
                    <a:bodyPr/>
                    <a:lstStyle/>
                    <a:p>
                      <a:pPr algn="ctr"/>
                      <a:r>
                        <a:rPr lang="es-ES" sz="2800" b="1" dirty="0" smtClean="0">
                          <a:solidFill>
                            <a:schemeClr val="tx1"/>
                          </a:solidFill>
                          <a:latin typeface="Calibri" pitchFamily="34" charset="0"/>
                        </a:rPr>
                        <a:t>Carga Viral</a:t>
                      </a:r>
                      <a:endParaRPr lang="en-US" sz="2800" b="1" dirty="0">
                        <a:solidFill>
                          <a:schemeClr val="tx1"/>
                        </a:solidFill>
                        <a:latin typeface="Calibri" pitchFamily="34" charset="0"/>
                      </a:endParaRPr>
                    </a:p>
                  </a:txBody>
                  <a:tcPr/>
                </a:tc>
                <a:tc>
                  <a:txBody>
                    <a:bodyPr/>
                    <a:lstStyle/>
                    <a:p>
                      <a:pPr algn="ctr"/>
                      <a:r>
                        <a:rPr lang="es-ES" sz="2800" b="1" dirty="0" smtClean="0">
                          <a:solidFill>
                            <a:schemeClr val="tx1"/>
                          </a:solidFill>
                          <a:latin typeface="Calibri" pitchFamily="34" charset="0"/>
                        </a:rPr>
                        <a:t>Transmisión / 100 </a:t>
                      </a:r>
                    </a:p>
                    <a:p>
                      <a:pPr algn="ctr"/>
                      <a:r>
                        <a:rPr lang="es-ES" sz="2800" b="1" dirty="0" smtClean="0">
                          <a:solidFill>
                            <a:schemeClr val="tx1"/>
                          </a:solidFill>
                          <a:latin typeface="Calibri" pitchFamily="34" charset="0"/>
                        </a:rPr>
                        <a:t>personas-año</a:t>
                      </a:r>
                      <a:endParaRPr lang="en-US" sz="2800" b="1" dirty="0">
                        <a:solidFill>
                          <a:schemeClr val="tx1"/>
                        </a:solidFill>
                        <a:latin typeface="Calibri" pitchFamily="34" charset="0"/>
                      </a:endParaRPr>
                    </a:p>
                  </a:txBody>
                  <a:tcPr/>
                </a:tc>
              </a:tr>
              <a:tr h="712430">
                <a:tc>
                  <a:txBody>
                    <a:bodyPr/>
                    <a:lstStyle/>
                    <a:p>
                      <a:pPr algn="ctr"/>
                      <a:r>
                        <a:rPr lang="es-ES" sz="2800" dirty="0" smtClean="0">
                          <a:solidFill>
                            <a:schemeClr val="tx1"/>
                          </a:solidFill>
                          <a:latin typeface="Calibri" pitchFamily="34" charset="0"/>
                        </a:rPr>
                        <a:t>&lt;400 copias/ml</a:t>
                      </a:r>
                      <a:endParaRPr lang="en-US" sz="2800" dirty="0">
                        <a:solidFill>
                          <a:schemeClr val="tx1"/>
                        </a:solidFill>
                        <a:latin typeface="Calibri" pitchFamily="34" charset="0"/>
                      </a:endParaRPr>
                    </a:p>
                  </a:txBody>
                  <a:tcPr/>
                </a:tc>
                <a:tc>
                  <a:txBody>
                    <a:bodyPr/>
                    <a:lstStyle/>
                    <a:p>
                      <a:pPr algn="ctr"/>
                      <a:r>
                        <a:rPr lang="es-ES" sz="2800" dirty="0" smtClean="0">
                          <a:solidFill>
                            <a:schemeClr val="tx1"/>
                          </a:solidFill>
                          <a:latin typeface="Calibri" pitchFamily="34" charset="0"/>
                        </a:rPr>
                        <a:t>0</a:t>
                      </a:r>
                      <a:endParaRPr lang="en-US" sz="2800" dirty="0">
                        <a:solidFill>
                          <a:schemeClr val="tx1"/>
                        </a:solidFill>
                        <a:latin typeface="Calibri" pitchFamily="34" charset="0"/>
                      </a:endParaRPr>
                    </a:p>
                  </a:txBody>
                  <a:tcPr/>
                </a:tc>
              </a:tr>
              <a:tr h="712430">
                <a:tc>
                  <a:txBody>
                    <a:bodyPr/>
                    <a:lstStyle/>
                    <a:p>
                      <a:pPr algn="ctr"/>
                      <a:r>
                        <a:rPr lang="es-ES" sz="2800" dirty="0" smtClean="0">
                          <a:solidFill>
                            <a:schemeClr val="tx1"/>
                          </a:solidFill>
                          <a:latin typeface="Calibri" pitchFamily="34" charset="0"/>
                        </a:rPr>
                        <a:t>400-3.500 copias/ml</a:t>
                      </a:r>
                      <a:endParaRPr lang="en-US" sz="2800" dirty="0">
                        <a:solidFill>
                          <a:schemeClr val="tx1"/>
                        </a:solidFill>
                        <a:latin typeface="Calibri" pitchFamily="34" charset="0"/>
                      </a:endParaRPr>
                    </a:p>
                  </a:txBody>
                  <a:tcPr/>
                </a:tc>
                <a:tc>
                  <a:txBody>
                    <a:bodyPr/>
                    <a:lstStyle/>
                    <a:p>
                      <a:pPr algn="ctr"/>
                      <a:r>
                        <a:rPr lang="es-ES" sz="2800" dirty="0" smtClean="0">
                          <a:solidFill>
                            <a:schemeClr val="tx1"/>
                          </a:solidFill>
                          <a:latin typeface="Calibri" pitchFamily="34" charset="0"/>
                        </a:rPr>
                        <a:t>4,8</a:t>
                      </a:r>
                      <a:endParaRPr lang="en-US" sz="2800" dirty="0">
                        <a:solidFill>
                          <a:schemeClr val="tx1"/>
                        </a:solidFill>
                        <a:latin typeface="Calibri" pitchFamily="34" charset="0"/>
                      </a:endParaRPr>
                    </a:p>
                  </a:txBody>
                  <a:tcPr/>
                </a:tc>
              </a:tr>
              <a:tr h="712430">
                <a:tc>
                  <a:txBody>
                    <a:bodyPr/>
                    <a:lstStyle/>
                    <a:p>
                      <a:pPr algn="ctr"/>
                      <a:r>
                        <a:rPr lang="es-ES" sz="2800" dirty="0" smtClean="0">
                          <a:solidFill>
                            <a:schemeClr val="tx1"/>
                          </a:solidFill>
                          <a:latin typeface="Calibri" pitchFamily="34" charset="0"/>
                        </a:rPr>
                        <a:t>3.500-50.000 copias/ml</a:t>
                      </a:r>
                      <a:endParaRPr lang="en-US" sz="2800" dirty="0">
                        <a:solidFill>
                          <a:schemeClr val="tx1"/>
                        </a:solidFill>
                        <a:latin typeface="Calibri" pitchFamily="34" charset="0"/>
                      </a:endParaRPr>
                    </a:p>
                  </a:txBody>
                  <a:tcPr/>
                </a:tc>
                <a:tc>
                  <a:txBody>
                    <a:bodyPr/>
                    <a:lstStyle/>
                    <a:p>
                      <a:pPr algn="ctr"/>
                      <a:r>
                        <a:rPr lang="es-ES" sz="2800" dirty="0" smtClean="0">
                          <a:solidFill>
                            <a:schemeClr val="tx1"/>
                          </a:solidFill>
                          <a:latin typeface="Calibri" pitchFamily="34" charset="0"/>
                        </a:rPr>
                        <a:t>14,0</a:t>
                      </a:r>
                      <a:endParaRPr lang="en-US" sz="2800" dirty="0">
                        <a:solidFill>
                          <a:schemeClr val="tx1"/>
                        </a:solidFill>
                        <a:latin typeface="Calibri" pitchFamily="34" charset="0"/>
                      </a:endParaRPr>
                    </a:p>
                  </a:txBody>
                  <a:tcPr/>
                </a:tc>
              </a:tr>
              <a:tr h="712430">
                <a:tc>
                  <a:txBody>
                    <a:bodyPr/>
                    <a:lstStyle/>
                    <a:p>
                      <a:pPr algn="ctr"/>
                      <a:r>
                        <a:rPr lang="es-ES" sz="2800" dirty="0" smtClean="0">
                          <a:solidFill>
                            <a:schemeClr val="tx1"/>
                          </a:solidFill>
                          <a:latin typeface="Calibri" pitchFamily="34" charset="0"/>
                        </a:rPr>
                        <a:t>&gt;50.000 copias/ml</a:t>
                      </a:r>
                      <a:endParaRPr lang="en-US" sz="2800" dirty="0">
                        <a:solidFill>
                          <a:schemeClr val="tx1"/>
                        </a:solidFill>
                        <a:latin typeface="Calibri" pitchFamily="34" charset="0"/>
                      </a:endParaRPr>
                    </a:p>
                  </a:txBody>
                  <a:tcPr/>
                </a:tc>
                <a:tc>
                  <a:txBody>
                    <a:bodyPr/>
                    <a:lstStyle/>
                    <a:p>
                      <a:pPr algn="ctr"/>
                      <a:r>
                        <a:rPr lang="es-ES" sz="2800" dirty="0" smtClean="0">
                          <a:solidFill>
                            <a:schemeClr val="tx1"/>
                          </a:solidFill>
                          <a:latin typeface="Calibri" pitchFamily="34" charset="0"/>
                        </a:rPr>
                        <a:t>23,0</a:t>
                      </a:r>
                      <a:endParaRPr lang="en-US" sz="2800" dirty="0">
                        <a:solidFill>
                          <a:schemeClr val="tx1"/>
                        </a:solidFill>
                        <a:latin typeface="Calibri" pitchFamily="34" charset="0"/>
                      </a:endParaRPr>
                    </a:p>
                  </a:txBody>
                  <a:tcPr/>
                </a:tc>
              </a:tr>
            </a:tbl>
          </a:graphicData>
        </a:graphic>
      </p:graphicFrame>
    </p:spTree>
    <p:extLst>
      <p:ext uri="{BB962C8B-B14F-4D97-AF65-F5344CB8AC3E}">
        <p14:creationId xmlns:p14="http://schemas.microsoft.com/office/powerpoint/2010/main" val="79547840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0" y="1340768"/>
            <a:ext cx="9144000" cy="3416320"/>
          </a:xfrm>
          <a:prstGeom prst="rect">
            <a:avLst/>
          </a:prstGeom>
          <a:noFill/>
          <a:ln w="9525">
            <a:noFill/>
            <a:miter lim="800000"/>
            <a:headEnd/>
            <a:tailEnd/>
          </a:ln>
        </p:spPr>
        <p:txBody>
          <a:bodyPr>
            <a:spAutoFit/>
          </a:bodyPr>
          <a:lstStyle/>
          <a:p>
            <a:pPr algn="ctr">
              <a:spcBef>
                <a:spcPts val="0"/>
              </a:spcBef>
              <a:defRPr/>
            </a:pPr>
            <a:r>
              <a:rPr lang="es-AR" sz="5400" b="1" dirty="0" smtClean="0">
                <a:solidFill>
                  <a:srgbClr val="FF0000"/>
                </a:solidFill>
                <a:latin typeface="Calibri" pitchFamily="34" charset="0"/>
              </a:rPr>
              <a:t>Prevención en el ámbito ocupacional</a:t>
            </a:r>
          </a:p>
          <a:p>
            <a:pPr algn="ctr">
              <a:spcBef>
                <a:spcPts val="0"/>
              </a:spcBef>
              <a:defRPr/>
            </a:pPr>
            <a:endParaRPr lang="es-AR" sz="5400" b="1" dirty="0">
              <a:solidFill>
                <a:srgbClr val="FF0000"/>
              </a:solidFill>
              <a:latin typeface="Calibri" pitchFamily="34" charset="0"/>
              <a:ea typeface="ＭＳ Ｐゴシック" pitchFamily="-60" charset="-128"/>
              <a:cs typeface="Calibri" pitchFamily="34" charset="0"/>
            </a:endParaRPr>
          </a:p>
          <a:p>
            <a:pPr algn="ctr">
              <a:spcBef>
                <a:spcPts val="0"/>
              </a:spcBef>
              <a:defRPr/>
            </a:pPr>
            <a:r>
              <a:rPr lang="es-AR" sz="5400" b="1" dirty="0" smtClean="0">
                <a:solidFill>
                  <a:srgbClr val="FF0000"/>
                </a:solidFill>
                <a:latin typeface="Calibri" pitchFamily="34" charset="0"/>
                <a:ea typeface="ＭＳ Ｐゴシック" pitchFamily="-60" charset="-128"/>
                <a:cs typeface="Calibri" pitchFamily="34" charset="0"/>
              </a:rPr>
              <a:t>¿Que hacer?</a:t>
            </a:r>
            <a:endParaRPr lang="es-AR" sz="2800" dirty="0">
              <a:solidFill>
                <a:srgbClr val="FF0000"/>
              </a:solidFill>
              <a:latin typeface="Calibri" pitchFamily="34" charset="0"/>
              <a:ea typeface="ＭＳ Ｐゴシック" pitchFamily="-60" charset="-128"/>
              <a:cs typeface="Calibri" pitchFamily="34" charset="0"/>
            </a:endParaRPr>
          </a:p>
        </p:txBody>
      </p:sp>
    </p:spTree>
    <p:extLst>
      <p:ext uri="{BB962C8B-B14F-4D97-AF65-F5344CB8AC3E}">
        <p14:creationId xmlns:p14="http://schemas.microsoft.com/office/powerpoint/2010/main" val="1778800086"/>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457200" y="42622"/>
            <a:ext cx="8229600" cy="1143000"/>
          </a:xfrm>
        </p:spPr>
        <p:txBody>
          <a:bodyPr/>
          <a:lstStyle/>
          <a:p>
            <a:pPr eaLnBrk="1" hangingPunct="1"/>
            <a:r>
              <a:rPr lang="es-ES" altLang="es-AR" b="1" dirty="0" smtClean="0">
                <a:solidFill>
                  <a:schemeClr val="bg1"/>
                </a:solidFill>
              </a:rPr>
              <a:t>Hay que saber </a:t>
            </a:r>
            <a:r>
              <a:rPr lang="es-ES" altLang="es-AR" b="1" dirty="0" smtClean="0">
                <a:solidFill>
                  <a:schemeClr val="bg1"/>
                </a:solidFill>
              </a:rPr>
              <a:t>que transmite</a:t>
            </a:r>
          </a:p>
        </p:txBody>
      </p:sp>
      <p:sp>
        <p:nvSpPr>
          <p:cNvPr id="98309" name="Rectangle 5"/>
          <p:cNvSpPr>
            <a:spLocks noGrp="1" noChangeArrowheads="1"/>
          </p:cNvSpPr>
          <p:nvPr>
            <p:ph sz="half" idx="1"/>
          </p:nvPr>
        </p:nvSpPr>
        <p:spPr>
          <a:xfrm>
            <a:off x="752370" y="4293096"/>
            <a:ext cx="2561166" cy="871538"/>
          </a:xfrm>
        </p:spPr>
        <p:txBody>
          <a:bodyPr>
            <a:normAutofit/>
          </a:bodyPr>
          <a:lstStyle/>
          <a:p>
            <a:pPr eaLnBrk="1" hangingPunct="1">
              <a:defRPr/>
            </a:pPr>
            <a:r>
              <a:rPr lang="es-ES" dirty="0" smtClean="0">
                <a:solidFill>
                  <a:schemeClr val="bg1"/>
                </a:solidFill>
                <a:effectLst>
                  <a:outerShdw blurRad="38100" dist="38100" dir="2700000" algn="tl">
                    <a:srgbClr val="C0C0C0"/>
                  </a:outerShdw>
                </a:effectLst>
                <a:latin typeface="Arial" charset="0"/>
              </a:rPr>
              <a:t>Punción	</a:t>
            </a:r>
          </a:p>
        </p:txBody>
      </p:sp>
      <p:sp>
        <p:nvSpPr>
          <p:cNvPr id="98310" name="Rectangle 6"/>
          <p:cNvSpPr>
            <a:spLocks noGrp="1" noChangeArrowheads="1"/>
          </p:cNvSpPr>
          <p:nvPr>
            <p:ph sz="half" idx="2"/>
          </p:nvPr>
        </p:nvSpPr>
        <p:spPr>
          <a:xfrm>
            <a:off x="3889600" y="4293096"/>
            <a:ext cx="3672408" cy="800100"/>
          </a:xfrm>
        </p:spPr>
        <p:txBody>
          <a:bodyPr>
            <a:normAutofit/>
          </a:bodyPr>
          <a:lstStyle/>
          <a:p>
            <a:pPr eaLnBrk="1" hangingPunct="1">
              <a:defRPr/>
            </a:pPr>
            <a:r>
              <a:rPr lang="es-ES" dirty="0" smtClean="0">
                <a:solidFill>
                  <a:schemeClr val="bg1"/>
                </a:solidFill>
                <a:effectLst>
                  <a:outerShdw blurRad="38100" dist="38100" dir="2700000" algn="tl">
                    <a:srgbClr val="C0C0C0"/>
                  </a:outerShdw>
                </a:effectLst>
                <a:latin typeface="Arial" charset="0"/>
              </a:rPr>
              <a:t>Exposición mucosa</a:t>
            </a:r>
          </a:p>
        </p:txBody>
      </p:sp>
      <p:sp>
        <p:nvSpPr>
          <p:cNvPr id="98311" name="Text Box 7"/>
          <p:cNvSpPr txBox="1">
            <a:spLocks noChangeArrowheads="1"/>
          </p:cNvSpPr>
          <p:nvPr/>
        </p:nvSpPr>
        <p:spPr bwMode="auto">
          <a:xfrm>
            <a:off x="4932040" y="1180760"/>
            <a:ext cx="358422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algn="ctr" eaLnBrk="1" hangingPunct="1">
              <a:spcBef>
                <a:spcPct val="50000"/>
              </a:spcBef>
            </a:pPr>
            <a:r>
              <a:rPr lang="es-ES" altLang="es-AR" sz="3200" dirty="0">
                <a:latin typeface="+mj-lt"/>
              </a:rPr>
              <a:t>S</a:t>
            </a:r>
            <a:r>
              <a:rPr lang="es-ES" altLang="es-AR" sz="3200" dirty="0" smtClean="0">
                <a:latin typeface="+mj-lt"/>
              </a:rPr>
              <a:t>angre o líquidos biológicos potencialmente infecciosos</a:t>
            </a:r>
            <a:endParaRPr lang="es-ES" altLang="es-AR" sz="3200" dirty="0">
              <a:latin typeface="+mj-lt"/>
            </a:endParaRPr>
          </a:p>
        </p:txBody>
      </p:sp>
      <p:pic>
        <p:nvPicPr>
          <p:cNvPr id="9" name="Picture 3" descr="Hepatitis B"/>
          <p:cNvPicPr>
            <a:picLocks noChangeAspect="1" noChangeArrowheads="1"/>
          </p:cNvPicPr>
          <p:nvPr/>
        </p:nvPicPr>
        <p:blipFill rotWithShape="1">
          <a:blip r:embed="rId3">
            <a:extLst>
              <a:ext uri="{28A0092B-C50C-407E-A947-70E740481C1C}">
                <a14:useLocalDpi xmlns:a14="http://schemas.microsoft.com/office/drawing/2010/main" val="0"/>
              </a:ext>
            </a:extLst>
          </a:blip>
          <a:srcRect l="7079" t="22741" r="20910" b="14475"/>
          <a:stretch/>
        </p:blipFill>
        <p:spPr bwMode="auto">
          <a:xfrm>
            <a:off x="1043608" y="1180759"/>
            <a:ext cx="3548418" cy="208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txBox="1">
            <a:spLocks noChangeArrowheads="1"/>
          </p:cNvSpPr>
          <p:nvPr/>
        </p:nvSpPr>
        <p:spPr>
          <a:xfrm>
            <a:off x="683568" y="3357452"/>
            <a:ext cx="7832694" cy="106366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defRPr/>
            </a:pPr>
            <a:r>
              <a:rPr lang="es-ES" sz="2400" dirty="0" smtClean="0">
                <a:solidFill>
                  <a:schemeClr val="bg1"/>
                </a:solidFill>
                <a:latin typeface="+mj-lt"/>
              </a:rPr>
              <a:t>En emergencias, las condiciones de luz y otras circunstancias incontroladas pueden evitar que se pueda diferenciar líquidos con o sin sangre</a:t>
            </a:r>
          </a:p>
        </p:txBody>
      </p:sp>
      <p:pic>
        <p:nvPicPr>
          <p:cNvPr id="12" name="Picture 2" descr="http://www.usg.edu/facilities/training/pathogens/images/p12.jpg"/>
          <p:cNvPicPr>
            <a:picLocks noChangeAspect="1" noChangeArrowheads="1"/>
          </p:cNvPicPr>
          <p:nvPr/>
        </p:nvPicPr>
        <p:blipFill rotWithShape="1">
          <a:blip r:embed="rId4">
            <a:extLst>
              <a:ext uri="{28A0092B-C50C-407E-A947-70E740481C1C}">
                <a14:useLocalDpi xmlns:a14="http://schemas.microsoft.com/office/drawing/2010/main" val="0"/>
              </a:ext>
            </a:extLst>
          </a:blip>
          <a:srcRect r="16168" b="26332"/>
          <a:stretch/>
        </p:blipFill>
        <p:spPr bwMode="auto">
          <a:xfrm>
            <a:off x="649240" y="4857856"/>
            <a:ext cx="2100057" cy="10525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betterphotography.in/wp-content/uploads/2012/04/Aniket-T.jpg"/>
          <p:cNvPicPr>
            <a:picLocks noChangeAspect="1" noChangeArrowheads="1"/>
          </p:cNvPicPr>
          <p:nvPr/>
        </p:nvPicPr>
        <p:blipFill rotWithShape="1">
          <a:blip r:embed="rId5">
            <a:extLst>
              <a:ext uri="{28A0092B-C50C-407E-A947-70E740481C1C}">
                <a14:useLocalDpi xmlns:a14="http://schemas.microsoft.com/office/drawing/2010/main" val="0"/>
              </a:ext>
            </a:extLst>
          </a:blip>
          <a:srcRect t="7868" b="10720"/>
          <a:stretch/>
        </p:blipFill>
        <p:spPr bwMode="auto">
          <a:xfrm>
            <a:off x="4177632" y="4725144"/>
            <a:ext cx="2895758" cy="150291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encrypted-tbn2.gstatic.com/images?q=tbn:ANd9GcRq8Wls6OZLd-ve2IyL_o1pU3SAcDOBu8XPVayR-lk9c8DVxPI0G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6336" y="4693358"/>
            <a:ext cx="1109509" cy="751866"/>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encrypted-tbn3.gstatic.com/images?q=tbn:ANd9GcT-9seKaEZKbeCNgMKHbrWr4ojYOqWwc0iXIToy7M33yYv0GJ2dU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335" y="5517232"/>
            <a:ext cx="1109509" cy="73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2889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3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8309">
                                            <p:txEl>
                                              <p:pRg st="0" end="0"/>
                                            </p:txEl>
                                          </p:spTgt>
                                        </p:tgtEl>
                                        <p:attrNameLst>
                                          <p:attrName>style.visibility</p:attrName>
                                        </p:attrNameLst>
                                      </p:cBhvr>
                                      <p:to>
                                        <p:strVal val="visible"/>
                                      </p:to>
                                    </p:set>
                                    <p:animEffect transition="in" filter="fade">
                                      <p:cBhvr>
                                        <p:cTn id="18" dur="1000"/>
                                        <p:tgtEl>
                                          <p:spTgt spid="98309">
                                            <p:txEl>
                                              <p:pRg st="0" end="0"/>
                                            </p:txEl>
                                          </p:spTgt>
                                        </p:tgtEl>
                                      </p:cBhvr>
                                    </p:animEffect>
                                    <p:anim calcmode="lin" valueType="num">
                                      <p:cBhvr>
                                        <p:cTn id="19" dur="1000" fill="hold"/>
                                        <p:tgtEl>
                                          <p:spTgt spid="98309">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98309">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8310">
                                            <p:txEl>
                                              <p:pRg st="0" end="0"/>
                                            </p:txEl>
                                          </p:spTgt>
                                        </p:tgtEl>
                                        <p:attrNameLst>
                                          <p:attrName>style.visibility</p:attrName>
                                        </p:attrNameLst>
                                      </p:cBhvr>
                                      <p:to>
                                        <p:strVal val="visible"/>
                                      </p:to>
                                    </p:set>
                                    <p:animEffect transition="in" filter="fade">
                                      <p:cBhvr>
                                        <p:cTn id="33" dur="1000"/>
                                        <p:tgtEl>
                                          <p:spTgt spid="98310">
                                            <p:txEl>
                                              <p:pRg st="0" end="0"/>
                                            </p:txEl>
                                          </p:spTgt>
                                        </p:tgtEl>
                                      </p:cBhvr>
                                    </p:animEffect>
                                    <p:anim calcmode="lin" valueType="num">
                                      <p:cBhvr>
                                        <p:cTn id="34" dur="1000" fill="hold"/>
                                        <p:tgtEl>
                                          <p:spTgt spid="98310">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98310">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178"/>
                                        </p:tgtEl>
                                        <p:attrNameLst>
                                          <p:attrName>style.visibility</p:attrName>
                                        </p:attrNameLst>
                                      </p:cBhvr>
                                      <p:to>
                                        <p:strVal val="visible"/>
                                      </p:to>
                                    </p:set>
                                    <p:animEffect transition="in" filter="fade">
                                      <p:cBhvr>
                                        <p:cTn id="38" dur="1000"/>
                                        <p:tgtEl>
                                          <p:spTgt spid="7178"/>
                                        </p:tgtEl>
                                      </p:cBhvr>
                                    </p:animEffect>
                                    <p:anim calcmode="lin" valueType="num">
                                      <p:cBhvr>
                                        <p:cTn id="39" dur="1000" fill="hold"/>
                                        <p:tgtEl>
                                          <p:spTgt spid="7178"/>
                                        </p:tgtEl>
                                        <p:attrNameLst>
                                          <p:attrName>ppt_x</p:attrName>
                                        </p:attrNameLst>
                                      </p:cBhvr>
                                      <p:tavLst>
                                        <p:tav tm="0">
                                          <p:val>
                                            <p:strVal val="#ppt_x"/>
                                          </p:val>
                                        </p:tav>
                                        <p:tav tm="100000">
                                          <p:val>
                                            <p:strVal val="#ppt_x"/>
                                          </p:val>
                                        </p:tav>
                                      </p:tavLst>
                                    </p:anim>
                                    <p:anim calcmode="lin" valueType="num">
                                      <p:cBhvr>
                                        <p:cTn id="40" dur="1000" fill="hold"/>
                                        <p:tgtEl>
                                          <p:spTgt spid="717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180"/>
                                        </p:tgtEl>
                                        <p:attrNameLst>
                                          <p:attrName>style.visibility</p:attrName>
                                        </p:attrNameLst>
                                      </p:cBhvr>
                                      <p:to>
                                        <p:strVal val="visible"/>
                                      </p:to>
                                    </p:set>
                                    <p:animEffect transition="in" filter="fade">
                                      <p:cBhvr>
                                        <p:cTn id="43" dur="1000"/>
                                        <p:tgtEl>
                                          <p:spTgt spid="7180"/>
                                        </p:tgtEl>
                                      </p:cBhvr>
                                    </p:animEffect>
                                    <p:anim calcmode="lin" valueType="num">
                                      <p:cBhvr>
                                        <p:cTn id="44" dur="1000" fill="hold"/>
                                        <p:tgtEl>
                                          <p:spTgt spid="7180"/>
                                        </p:tgtEl>
                                        <p:attrNameLst>
                                          <p:attrName>ppt_x</p:attrName>
                                        </p:attrNameLst>
                                      </p:cBhvr>
                                      <p:tavLst>
                                        <p:tav tm="0">
                                          <p:val>
                                            <p:strVal val="#ppt_x"/>
                                          </p:val>
                                        </p:tav>
                                        <p:tav tm="100000">
                                          <p:val>
                                            <p:strVal val="#ppt_x"/>
                                          </p:val>
                                        </p:tav>
                                      </p:tavLst>
                                    </p:anim>
                                    <p:anim calcmode="lin" valueType="num">
                                      <p:cBhvr>
                                        <p:cTn id="45" dur="1000" fill="hold"/>
                                        <p:tgtEl>
                                          <p:spTgt spid="7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build="p"/>
      <p:bldP spid="98310" grpId="0" build="p"/>
      <p:bldP spid="98311"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pPr eaLnBrk="1" hangingPunct="1"/>
            <a:r>
              <a:rPr lang="es-ES" altLang="es-AR" sz="3600" b="1" dirty="0" smtClean="0">
                <a:solidFill>
                  <a:schemeClr val="bg1"/>
                </a:solidFill>
              </a:rPr>
              <a:t>LIQUIDOS BIOLÓGICOS POTENCIALMENTE INFECCIOSOS</a:t>
            </a:r>
          </a:p>
        </p:txBody>
      </p:sp>
      <p:sp>
        <p:nvSpPr>
          <p:cNvPr id="99331" name="Rectangle 3"/>
          <p:cNvSpPr>
            <a:spLocks noGrp="1" noChangeArrowheads="1"/>
          </p:cNvSpPr>
          <p:nvPr>
            <p:ph idx="1"/>
          </p:nvPr>
        </p:nvSpPr>
        <p:spPr>
          <a:xfrm>
            <a:off x="1043608" y="1340768"/>
            <a:ext cx="7776864" cy="4752528"/>
          </a:xfrm>
        </p:spPr>
        <p:txBody>
          <a:bodyPr>
            <a:normAutofit fontScale="92500" lnSpcReduction="20000"/>
          </a:bodyPr>
          <a:lstStyle/>
          <a:p>
            <a:pPr eaLnBrk="1" hangingPunct="1"/>
            <a:r>
              <a:rPr lang="es-AR" altLang="es-AR" sz="3600" dirty="0" smtClean="0">
                <a:solidFill>
                  <a:schemeClr val="bg1"/>
                </a:solidFill>
                <a:latin typeface="+mj-lt"/>
              </a:rPr>
              <a:t>Sangre</a:t>
            </a:r>
          </a:p>
          <a:p>
            <a:pPr algn="just" eaLnBrk="1" hangingPunct="1"/>
            <a:r>
              <a:rPr lang="es-AR" altLang="es-AR" sz="3600" dirty="0" smtClean="0">
                <a:solidFill>
                  <a:schemeClr val="bg1"/>
                </a:solidFill>
                <a:latin typeface="+mj-lt"/>
              </a:rPr>
              <a:t>Líquido cefalorraquídeo (LCR)</a:t>
            </a:r>
          </a:p>
          <a:p>
            <a:pPr algn="just" eaLnBrk="1" hangingPunct="1"/>
            <a:r>
              <a:rPr lang="es-AR" altLang="es-AR" sz="3600" dirty="0" smtClean="0">
                <a:solidFill>
                  <a:schemeClr val="bg1"/>
                </a:solidFill>
                <a:latin typeface="+mj-lt"/>
              </a:rPr>
              <a:t>Líquido sinovial</a:t>
            </a:r>
          </a:p>
          <a:p>
            <a:pPr algn="just" eaLnBrk="1" hangingPunct="1"/>
            <a:r>
              <a:rPr lang="es-AR" altLang="es-AR" sz="3600" dirty="0" smtClean="0">
                <a:solidFill>
                  <a:schemeClr val="bg1"/>
                </a:solidFill>
                <a:latin typeface="+mj-lt"/>
              </a:rPr>
              <a:t>Líquido pleural</a:t>
            </a:r>
          </a:p>
          <a:p>
            <a:pPr algn="just" eaLnBrk="1" hangingPunct="1"/>
            <a:r>
              <a:rPr lang="es-AR" altLang="es-AR" sz="3600" dirty="0" smtClean="0">
                <a:solidFill>
                  <a:schemeClr val="bg1"/>
                </a:solidFill>
                <a:latin typeface="+mj-lt"/>
              </a:rPr>
              <a:t>Líquido pericárdico</a:t>
            </a:r>
          </a:p>
          <a:p>
            <a:pPr algn="just" eaLnBrk="1" hangingPunct="1"/>
            <a:r>
              <a:rPr lang="es-AR" altLang="es-AR" sz="3600" dirty="0" smtClean="0">
                <a:solidFill>
                  <a:schemeClr val="bg1"/>
                </a:solidFill>
                <a:latin typeface="+mj-lt"/>
              </a:rPr>
              <a:t>Líquido peritoneal </a:t>
            </a:r>
          </a:p>
          <a:p>
            <a:pPr algn="just" eaLnBrk="1" hangingPunct="1"/>
            <a:r>
              <a:rPr lang="es-AR" altLang="es-AR" sz="3600" dirty="0" smtClean="0">
                <a:solidFill>
                  <a:schemeClr val="bg1"/>
                </a:solidFill>
                <a:latin typeface="+mj-lt"/>
              </a:rPr>
              <a:t>Líquido amniótico</a:t>
            </a:r>
          </a:p>
          <a:p>
            <a:pPr eaLnBrk="1" hangingPunct="1"/>
            <a:r>
              <a:rPr lang="en-US" altLang="es-AR" sz="3600" dirty="0" err="1" smtClean="0">
                <a:solidFill>
                  <a:schemeClr val="bg1"/>
                </a:solidFill>
                <a:latin typeface="+mj-lt"/>
              </a:rPr>
              <a:t>Leche</a:t>
            </a:r>
            <a:r>
              <a:rPr lang="en-US" altLang="es-AR" sz="3600" dirty="0" smtClean="0">
                <a:solidFill>
                  <a:schemeClr val="bg1"/>
                </a:solidFill>
                <a:latin typeface="+mj-lt"/>
              </a:rPr>
              <a:t>  </a:t>
            </a:r>
            <a:r>
              <a:rPr lang="en-US" altLang="es-AR" sz="3600" dirty="0" err="1" smtClean="0">
                <a:solidFill>
                  <a:schemeClr val="bg1"/>
                </a:solidFill>
                <a:latin typeface="+mj-lt"/>
              </a:rPr>
              <a:t>materna</a:t>
            </a:r>
            <a:endParaRPr lang="en-US" altLang="es-AR" sz="3600" dirty="0" smtClean="0">
              <a:solidFill>
                <a:schemeClr val="bg1"/>
              </a:solidFill>
              <a:latin typeface="+mj-lt"/>
            </a:endParaRPr>
          </a:p>
          <a:p>
            <a:pPr eaLnBrk="1" hangingPunct="1"/>
            <a:r>
              <a:rPr lang="en-US" altLang="es-AR" sz="3600" dirty="0" smtClean="0">
                <a:solidFill>
                  <a:schemeClr val="bg1"/>
                </a:solidFill>
                <a:latin typeface="+mj-lt"/>
              </a:rPr>
              <a:t>Semen o </a:t>
            </a:r>
            <a:r>
              <a:rPr lang="en-US" altLang="es-AR" sz="3600" dirty="0" err="1" smtClean="0">
                <a:solidFill>
                  <a:schemeClr val="bg1"/>
                </a:solidFill>
                <a:latin typeface="+mj-lt"/>
              </a:rPr>
              <a:t>fluídos</a:t>
            </a:r>
            <a:r>
              <a:rPr lang="en-US" altLang="es-AR" sz="3600" dirty="0" smtClean="0">
                <a:solidFill>
                  <a:schemeClr val="bg1"/>
                </a:solidFill>
                <a:latin typeface="+mj-lt"/>
              </a:rPr>
              <a:t> </a:t>
            </a:r>
            <a:r>
              <a:rPr lang="en-US" altLang="es-AR" sz="3600" dirty="0" err="1" smtClean="0">
                <a:solidFill>
                  <a:schemeClr val="bg1"/>
                </a:solidFill>
                <a:latin typeface="+mj-lt"/>
              </a:rPr>
              <a:t>vaginales</a:t>
            </a:r>
            <a:endParaRPr lang="es-ES" altLang="es-AR" sz="3600" dirty="0" smtClean="0">
              <a:solidFill>
                <a:schemeClr val="bg1"/>
              </a:solidFill>
              <a:latin typeface="+mj-lt"/>
            </a:endParaRPr>
          </a:p>
        </p:txBody>
      </p:sp>
    </p:spTree>
    <p:extLst>
      <p:ext uri="{BB962C8B-B14F-4D97-AF65-F5344CB8AC3E}">
        <p14:creationId xmlns:p14="http://schemas.microsoft.com/office/powerpoint/2010/main" val="175527954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s-ES" altLang="es-AR" b="1" dirty="0" smtClean="0">
                <a:solidFill>
                  <a:schemeClr val="bg1"/>
                </a:solidFill>
              </a:rPr>
              <a:t>NO TRANSMITEN EL VIH</a:t>
            </a:r>
          </a:p>
        </p:txBody>
      </p:sp>
      <p:sp>
        <p:nvSpPr>
          <p:cNvPr id="324611" name="Rectangle 3"/>
          <p:cNvSpPr>
            <a:spLocks noGrp="1" noChangeArrowheads="1"/>
          </p:cNvSpPr>
          <p:nvPr>
            <p:ph idx="1"/>
          </p:nvPr>
        </p:nvSpPr>
        <p:spPr/>
        <p:txBody>
          <a:bodyPr>
            <a:normAutofit/>
          </a:bodyPr>
          <a:lstStyle/>
          <a:p>
            <a:pPr eaLnBrk="1" hangingPunct="1"/>
            <a:r>
              <a:rPr lang="es-ES" altLang="es-AR" dirty="0" smtClean="0">
                <a:solidFill>
                  <a:schemeClr val="bg1"/>
                </a:solidFill>
                <a:latin typeface="+mj-lt"/>
              </a:rPr>
              <a:t>Materia fecal</a:t>
            </a:r>
          </a:p>
          <a:p>
            <a:pPr eaLnBrk="1" hangingPunct="1"/>
            <a:r>
              <a:rPr lang="es-ES" altLang="es-AR" dirty="0" smtClean="0">
                <a:solidFill>
                  <a:schemeClr val="bg1"/>
                </a:solidFill>
                <a:latin typeface="+mj-lt"/>
              </a:rPr>
              <a:t>Orina</a:t>
            </a:r>
          </a:p>
          <a:p>
            <a:pPr eaLnBrk="1" hangingPunct="1"/>
            <a:r>
              <a:rPr lang="es-ES" altLang="es-AR" dirty="0" smtClean="0">
                <a:solidFill>
                  <a:schemeClr val="bg1"/>
                </a:solidFill>
                <a:latin typeface="+mj-lt"/>
              </a:rPr>
              <a:t>Saliva</a:t>
            </a:r>
          </a:p>
          <a:p>
            <a:pPr eaLnBrk="1" hangingPunct="1"/>
            <a:r>
              <a:rPr lang="es-ES" altLang="es-AR" dirty="0" smtClean="0">
                <a:solidFill>
                  <a:schemeClr val="bg1"/>
                </a:solidFill>
                <a:latin typeface="+mj-lt"/>
              </a:rPr>
              <a:t>Lágrimas</a:t>
            </a:r>
          </a:p>
          <a:p>
            <a:pPr eaLnBrk="1" hangingPunct="1"/>
            <a:r>
              <a:rPr lang="es-ES" altLang="es-AR" dirty="0" smtClean="0">
                <a:solidFill>
                  <a:schemeClr val="bg1"/>
                </a:solidFill>
                <a:latin typeface="+mj-lt"/>
              </a:rPr>
              <a:t>Sudor</a:t>
            </a:r>
          </a:p>
          <a:p>
            <a:pPr marL="0" indent="0" eaLnBrk="1" hangingPunct="1">
              <a:buNone/>
            </a:pPr>
            <a:endParaRPr lang="es-ES" altLang="es-AR" dirty="0" smtClean="0">
              <a:solidFill>
                <a:schemeClr val="bg1"/>
              </a:solidFill>
              <a:latin typeface="+mj-lt"/>
            </a:endParaRPr>
          </a:p>
          <a:p>
            <a:pPr eaLnBrk="1" hangingPunct="1"/>
            <a:r>
              <a:rPr lang="es-ES" altLang="es-AR" dirty="0" smtClean="0">
                <a:solidFill>
                  <a:schemeClr val="bg1"/>
                </a:solidFill>
                <a:latin typeface="+mj-lt"/>
              </a:rPr>
              <a:t>Exposición de sangre en piel sana</a:t>
            </a:r>
          </a:p>
        </p:txBody>
      </p:sp>
      <p:sp>
        <p:nvSpPr>
          <p:cNvPr id="2" name="1 Rectángulo"/>
          <p:cNvSpPr/>
          <p:nvPr/>
        </p:nvSpPr>
        <p:spPr>
          <a:xfrm>
            <a:off x="3707904" y="1981289"/>
            <a:ext cx="4248472" cy="2554545"/>
          </a:xfrm>
          <a:prstGeom prst="rect">
            <a:avLst/>
          </a:prstGeom>
        </p:spPr>
        <p:txBody>
          <a:bodyPr wrap="square">
            <a:spAutoFit/>
          </a:bodyPr>
          <a:lstStyle/>
          <a:p>
            <a:r>
              <a:rPr lang="es-ES" altLang="es-AR" sz="2000" b="1" dirty="0" smtClean="0">
                <a:solidFill>
                  <a:schemeClr val="bg1"/>
                </a:solidFill>
              </a:rPr>
              <a:t>Salvo </a:t>
            </a:r>
            <a:r>
              <a:rPr lang="es-ES" altLang="es-AR" sz="2000" b="1" dirty="0">
                <a:solidFill>
                  <a:schemeClr val="bg1"/>
                </a:solidFill>
              </a:rPr>
              <a:t>en caso que presenten sangre </a:t>
            </a:r>
            <a:r>
              <a:rPr lang="es-ES" altLang="es-AR" sz="2000" b="1" dirty="0" smtClean="0">
                <a:solidFill>
                  <a:schemeClr val="bg1"/>
                </a:solidFill>
              </a:rPr>
              <a:t>visible</a:t>
            </a:r>
          </a:p>
          <a:p>
            <a:endParaRPr lang="es-ES" altLang="es-AR" sz="2000" b="1" dirty="0">
              <a:solidFill>
                <a:schemeClr val="bg1"/>
              </a:solidFill>
            </a:endParaRPr>
          </a:p>
          <a:p>
            <a:r>
              <a:rPr lang="es-ES" altLang="es-AR" sz="2000" b="1" dirty="0" smtClean="0">
                <a:solidFill>
                  <a:schemeClr val="bg1"/>
                </a:solidFill>
              </a:rPr>
              <a:t>Debido a la dificultad de diferenciar los líquidos en algunas situaciones de emergencia considerar a todos como potencialmente infecciosos</a:t>
            </a:r>
          </a:p>
          <a:p>
            <a:endParaRPr lang="es-ES" altLang="es-AR" sz="2000" b="1" dirty="0">
              <a:solidFill>
                <a:schemeClr val="bg1"/>
              </a:solidFill>
            </a:endParaRPr>
          </a:p>
        </p:txBody>
      </p:sp>
      <p:sp>
        <p:nvSpPr>
          <p:cNvPr id="3" name="2 Cerrar llave"/>
          <p:cNvSpPr/>
          <p:nvPr/>
        </p:nvSpPr>
        <p:spPr>
          <a:xfrm>
            <a:off x="3275856" y="1916832"/>
            <a:ext cx="288032" cy="2520280"/>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172230844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8"/>
          <p:cNvSpPr>
            <a:spLocks noChangeShapeType="1"/>
          </p:cNvSpPr>
          <p:nvPr/>
        </p:nvSpPr>
        <p:spPr bwMode="auto">
          <a:xfrm>
            <a:off x="609600" y="6019800"/>
            <a:ext cx="7772400" cy="0"/>
          </a:xfrm>
          <a:prstGeom prst="line">
            <a:avLst/>
          </a:prstGeom>
          <a:noFill/>
          <a:ln w="25400">
            <a:solidFill>
              <a:srgbClr val="BCBCBC"/>
            </a:solidFill>
            <a:round/>
            <a:headEnd/>
            <a:tailEnd/>
          </a:ln>
        </p:spPr>
        <p:txBody>
          <a:bodyPr wrap="none" anchor="ctr"/>
          <a:lstStyle/>
          <a:p>
            <a:endParaRPr lang="es-AR"/>
          </a:p>
        </p:txBody>
      </p:sp>
      <p:sp>
        <p:nvSpPr>
          <p:cNvPr id="6" name="Rectangle 2"/>
          <p:cNvSpPr txBox="1">
            <a:spLocks noChangeArrowheads="1"/>
          </p:cNvSpPr>
          <p:nvPr/>
        </p:nvSpPr>
        <p:spPr>
          <a:xfrm>
            <a:off x="179388" y="260350"/>
            <a:ext cx="8785225" cy="1512888"/>
          </a:xfrm>
          <a:prstGeom prst="rect">
            <a:avLst/>
          </a:prstGeom>
        </p:spPr>
        <p:txBody>
          <a:bodyPr/>
          <a:lstStyle/>
          <a:p>
            <a:pPr algn="ctr">
              <a:defRPr/>
            </a:pPr>
            <a:endParaRPr lang="es-ES" sz="4000" b="1" kern="0" dirty="0">
              <a:solidFill>
                <a:schemeClr val="accent3"/>
              </a:solidFill>
              <a:latin typeface="Calibri" pitchFamily="34" charset="0"/>
              <a:ea typeface="+mj-ea"/>
              <a:cs typeface="+mj-cs"/>
            </a:endParaRPr>
          </a:p>
        </p:txBody>
      </p:sp>
      <p:pic>
        <p:nvPicPr>
          <p:cNvPr id="6148" name="Picture 2" descr="http://3.bp.blogspot.com/-bGfkUnq-XlE/T1XxXVtvPhI/AAAAAAAAEIQ/QTXnYJyi7d8/s1600/mapa_sida.jpg"/>
          <p:cNvPicPr>
            <a:picLocks noChangeAspect="1" noChangeArrowheads="1"/>
          </p:cNvPicPr>
          <p:nvPr/>
        </p:nvPicPr>
        <p:blipFill>
          <a:blip r:embed="rId2" cstate="print"/>
          <a:srcRect/>
          <a:stretch>
            <a:fillRect/>
          </a:stretch>
        </p:blipFill>
        <p:spPr bwMode="auto">
          <a:xfrm>
            <a:off x="0" y="0"/>
            <a:ext cx="9144000" cy="6819900"/>
          </a:xfrm>
          <a:prstGeom prst="rect">
            <a:avLst/>
          </a:prstGeom>
          <a:noFill/>
          <a:ln w="9525">
            <a:noFill/>
            <a:miter lim="800000"/>
            <a:headEnd/>
            <a:tailEnd/>
          </a:ln>
        </p:spPr>
      </p:pic>
      <p:sp>
        <p:nvSpPr>
          <p:cNvPr id="6149" name="6 CuadroTexto"/>
          <p:cNvSpPr txBox="1">
            <a:spLocks noChangeArrowheads="1"/>
          </p:cNvSpPr>
          <p:nvPr/>
        </p:nvSpPr>
        <p:spPr bwMode="auto">
          <a:xfrm>
            <a:off x="250825" y="4508500"/>
            <a:ext cx="3241675" cy="461963"/>
          </a:xfrm>
          <a:prstGeom prst="rect">
            <a:avLst/>
          </a:prstGeom>
          <a:noFill/>
          <a:ln w="9525">
            <a:noFill/>
            <a:miter lim="800000"/>
            <a:headEnd/>
            <a:tailEnd/>
          </a:ln>
        </p:spPr>
        <p:txBody>
          <a:bodyPr>
            <a:spAutoFit/>
          </a:bodyPr>
          <a:lstStyle/>
          <a:p>
            <a:r>
              <a:rPr lang="es-ES" dirty="0"/>
              <a:t>TOTAL: 31,6 millones</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8505" y="260648"/>
            <a:ext cx="4903575" cy="1143000"/>
          </a:xfrm>
        </p:spPr>
        <p:txBody>
          <a:bodyPr>
            <a:noAutofit/>
          </a:bodyPr>
          <a:lstStyle/>
          <a:p>
            <a:r>
              <a:rPr lang="es-AR" sz="3600" b="1" dirty="0"/>
              <a:t>¿</a:t>
            </a:r>
            <a:r>
              <a:rPr lang="es-AR" sz="3600" b="1" dirty="0" smtClean="0"/>
              <a:t>Con que pacientes </a:t>
            </a:r>
            <a:r>
              <a:rPr lang="es-AR" sz="3600" b="1" dirty="0" smtClean="0"/>
              <a:t>tener cuidado</a:t>
            </a:r>
            <a:r>
              <a:rPr lang="es-AR" sz="3600" b="1" dirty="0" smtClean="0"/>
              <a:t>?</a:t>
            </a:r>
            <a:endParaRPr lang="es-AR" sz="3600" b="1" dirty="0"/>
          </a:p>
        </p:txBody>
      </p:sp>
      <p:pic>
        <p:nvPicPr>
          <p:cNvPr id="3074" name="Picture 2" descr="http://sp7.fotolog.com/photo/7/0/88/gear_solid/1214012923533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548680"/>
            <a:ext cx="3600400" cy="54442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336" t="25933" r="42370" b="29664"/>
          <a:stretch/>
        </p:blipFill>
        <p:spPr bwMode="auto">
          <a:xfrm>
            <a:off x="389934" y="1412776"/>
            <a:ext cx="4763721"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389933" y="4725144"/>
            <a:ext cx="4763721" cy="1200329"/>
          </a:xfrm>
          <a:prstGeom prst="rect">
            <a:avLst/>
          </a:prstGeom>
          <a:solidFill>
            <a:schemeClr val="tx1">
              <a:lumMod val="85000"/>
              <a:lumOff val="15000"/>
            </a:schemeClr>
          </a:solidFill>
        </p:spPr>
        <p:txBody>
          <a:bodyPr wrap="square" rtlCol="0">
            <a:spAutoFit/>
          </a:bodyPr>
          <a:lstStyle/>
          <a:p>
            <a:pPr algn="ctr"/>
            <a:r>
              <a:rPr lang="es-AR" sz="3600" b="1" dirty="0" smtClean="0">
                <a:solidFill>
                  <a:schemeClr val="bg2">
                    <a:lumMod val="90000"/>
                  </a:schemeClr>
                </a:solidFill>
              </a:rPr>
              <a:t>¿Cual de los dos es el adicto a drogas?</a:t>
            </a:r>
            <a:endParaRPr lang="es-AR" sz="3600" b="1" dirty="0">
              <a:solidFill>
                <a:schemeClr val="bg2">
                  <a:lumMod val="90000"/>
                </a:schemeClr>
              </a:solidFill>
            </a:endParaRPr>
          </a:p>
        </p:txBody>
      </p:sp>
    </p:spTree>
    <p:extLst>
      <p:ext uri="{BB962C8B-B14F-4D97-AF65-F5344CB8AC3E}">
        <p14:creationId xmlns:p14="http://schemas.microsoft.com/office/powerpoint/2010/main" val="63122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idx="1"/>
          </p:nvPr>
        </p:nvSpPr>
        <p:spPr>
          <a:xfrm>
            <a:off x="667456" y="2925217"/>
            <a:ext cx="7772400" cy="3240087"/>
          </a:xfrm>
        </p:spPr>
        <p:txBody>
          <a:bodyPr>
            <a:normAutofit/>
          </a:bodyPr>
          <a:lstStyle/>
          <a:p>
            <a:pPr algn="ctr" eaLnBrk="1" hangingPunct="1">
              <a:lnSpc>
                <a:spcPct val="90000"/>
              </a:lnSpc>
              <a:buClr>
                <a:schemeClr val="tx1"/>
              </a:buClr>
              <a:buFont typeface="Wingdings" pitchFamily="2" charset="2"/>
              <a:buChar char="Ø"/>
            </a:pPr>
            <a:endParaRPr lang="es-ES_tradnl" altLang="es-AR" sz="3600" dirty="0" smtClean="0"/>
          </a:p>
          <a:p>
            <a:pPr algn="ctr" eaLnBrk="1" hangingPunct="1">
              <a:lnSpc>
                <a:spcPct val="90000"/>
              </a:lnSpc>
            </a:pPr>
            <a:r>
              <a:rPr lang="es-ES_tradnl" altLang="es-AR" sz="4000" dirty="0" smtClean="0">
                <a:solidFill>
                  <a:schemeClr val="bg1"/>
                </a:solidFill>
                <a:latin typeface="Arial" charset="0"/>
              </a:rPr>
              <a:t>Considerar a CUALQUIER individuo como potencialmente infectante</a:t>
            </a:r>
            <a:endParaRPr lang="es-ES" altLang="es-AR" sz="4000" dirty="0" smtClean="0">
              <a:solidFill>
                <a:schemeClr val="bg1"/>
              </a:solidFill>
              <a:latin typeface="Arial" charset="0"/>
            </a:endParaRPr>
          </a:p>
        </p:txBody>
      </p:sp>
      <p:sp>
        <p:nvSpPr>
          <p:cNvPr id="5" name="4 Rectángulo"/>
          <p:cNvSpPr/>
          <p:nvPr/>
        </p:nvSpPr>
        <p:spPr>
          <a:xfrm>
            <a:off x="880690" y="980728"/>
            <a:ext cx="7433573"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IMPORTANTE!!!!!!!</a:t>
            </a:r>
            <a:endParaRPr lang="es-ES"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8337960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273547" cy="6955160"/>
          </a:xfrm>
          <a:prstGeom prst="rect">
            <a:avLst/>
          </a:prstGeom>
          <a:noFill/>
          <a:ln w="9525">
            <a:noFill/>
            <a:miter lim="800000"/>
            <a:headEnd/>
            <a:tailEnd/>
          </a:ln>
          <a:effectLst/>
        </p:spPr>
      </p:pic>
      <p:sp>
        <p:nvSpPr>
          <p:cNvPr id="2" name="1 Título"/>
          <p:cNvSpPr>
            <a:spLocks noGrp="1"/>
          </p:cNvSpPr>
          <p:nvPr>
            <p:ph type="title"/>
          </p:nvPr>
        </p:nvSpPr>
        <p:spPr>
          <a:xfrm>
            <a:off x="457200" y="836712"/>
            <a:ext cx="8229600" cy="580926"/>
          </a:xfrm>
        </p:spPr>
        <p:txBody>
          <a:bodyPr>
            <a:noAutofit/>
          </a:bodyPr>
          <a:lstStyle/>
          <a:p>
            <a:r>
              <a:rPr lang="es-ES_tradnl" sz="3200" dirty="0" smtClean="0"/>
              <a:t>¿Qué es el estigma y qué es la discriminación?</a:t>
            </a:r>
            <a:endParaRPr lang="es-ES" sz="3200" dirty="0"/>
          </a:p>
        </p:txBody>
      </p:sp>
      <p:sp>
        <p:nvSpPr>
          <p:cNvPr id="3" name="2 Marcador de contenido"/>
          <p:cNvSpPr>
            <a:spLocks noGrp="1"/>
          </p:cNvSpPr>
          <p:nvPr>
            <p:ph idx="1"/>
          </p:nvPr>
        </p:nvSpPr>
        <p:spPr>
          <a:xfrm>
            <a:off x="457200" y="1600200"/>
            <a:ext cx="8229600" cy="4637112"/>
          </a:xfrm>
        </p:spPr>
        <p:txBody>
          <a:bodyPr>
            <a:normAutofit fontScale="70000" lnSpcReduction="20000"/>
          </a:bodyPr>
          <a:lstStyle/>
          <a:p>
            <a:pPr marL="0" indent="0">
              <a:buNone/>
            </a:pPr>
            <a:r>
              <a:rPr lang="es-ES_tradnl" b="1" dirty="0" smtClean="0"/>
              <a:t>Estigma (Atributo social)</a:t>
            </a:r>
            <a:endParaRPr lang="es-ES" dirty="0" smtClean="0"/>
          </a:p>
          <a:p>
            <a:pPr marL="0" indent="0">
              <a:buNone/>
            </a:pPr>
            <a:r>
              <a:rPr lang="es-ES_tradnl" dirty="0" smtClean="0"/>
              <a:t>Construcción social sobre aquellos que poseen una marca real o simbólica (por ejemplo vivir con </a:t>
            </a:r>
            <a:r>
              <a:rPr lang="es-ES_tradnl" b="1" dirty="0" smtClean="0"/>
              <a:t>VIH</a:t>
            </a:r>
            <a:r>
              <a:rPr lang="es-ES_tradnl" dirty="0" smtClean="0"/>
              <a:t>), considerada negativa, que desprestigia profundamente y que es impuesto por diferentes formas de poder.</a:t>
            </a:r>
            <a:endParaRPr lang="es-ES" dirty="0" smtClean="0"/>
          </a:p>
          <a:p>
            <a:pPr lvl="1"/>
            <a:r>
              <a:rPr lang="es-ES_tradnl" dirty="0" smtClean="0"/>
              <a:t>Anclado en metáforas y grupos previamente estigmatizados (</a:t>
            </a:r>
            <a:r>
              <a:rPr lang="es-ES_tradnl" dirty="0" err="1" smtClean="0"/>
              <a:t>gays</a:t>
            </a:r>
            <a:r>
              <a:rPr lang="es-ES_tradnl" dirty="0" smtClean="0"/>
              <a:t>, </a:t>
            </a:r>
            <a:r>
              <a:rPr lang="es-ES_tradnl" dirty="0" err="1" smtClean="0"/>
              <a:t>Trans</a:t>
            </a:r>
            <a:r>
              <a:rPr lang="es-ES_tradnl" dirty="0" smtClean="0"/>
              <a:t>, usuarios de drogas, trabajadoras sexuales), vinculado con la muerte, la sexualidad, la desfiguración, el los otros, la fragilidad, el dolor, el pecado, la pobreza, la desinformación.</a:t>
            </a:r>
            <a:endParaRPr lang="es-ES" dirty="0" smtClean="0"/>
          </a:p>
          <a:p>
            <a:pPr>
              <a:buNone/>
            </a:pPr>
            <a:endParaRPr lang="es-ES" dirty="0" smtClean="0"/>
          </a:p>
          <a:p>
            <a:pPr marL="0" indent="0">
              <a:buNone/>
            </a:pPr>
            <a:r>
              <a:rPr lang="es-ES_tradnl" b="1" dirty="0" smtClean="0"/>
              <a:t>Discriminación (son las acciones) </a:t>
            </a:r>
            <a:endParaRPr lang="es-ES" dirty="0" smtClean="0"/>
          </a:p>
          <a:p>
            <a:pPr marL="0" indent="0">
              <a:buNone/>
            </a:pPr>
            <a:r>
              <a:rPr lang="es-ES_tradnl" dirty="0" smtClean="0"/>
              <a:t>Puesta en práctica (acción u omisión) de separar, menospreciar y vulnerar derechos humanos a quienes portan un estigma (</a:t>
            </a:r>
            <a:r>
              <a:rPr lang="es-ES_tradnl" b="1" dirty="0" smtClean="0"/>
              <a:t>ejemplo el VIH</a:t>
            </a:r>
            <a:r>
              <a:rPr lang="es-ES_tradnl" dirty="0" smtClean="0"/>
              <a:t>) </a:t>
            </a:r>
            <a:endParaRPr lang="es-ES" dirty="0" smtClean="0"/>
          </a:p>
          <a:p>
            <a:pPr lvl="1"/>
            <a:r>
              <a:rPr lang="es-ES_tradnl" dirty="0" smtClean="0"/>
              <a:t>maltrato, denegación de atención o derechos, detención, condena, agresiones físicas y psicológicas, hasta asesinato y muerte. </a:t>
            </a:r>
            <a:endParaRPr lang="es-ES" dirty="0" smtClean="0"/>
          </a:p>
          <a:p>
            <a:endParaRPr lang="es-ES" dirty="0" smtClean="0"/>
          </a:p>
        </p:txBody>
      </p:sp>
    </p:spTree>
    <p:extLst>
      <p:ext uri="{BB962C8B-B14F-4D97-AF65-F5344CB8AC3E}">
        <p14:creationId xmlns:p14="http://schemas.microsoft.com/office/powerpoint/2010/main" val="170440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AR" b="1" dirty="0" smtClean="0"/>
              <a:t>Como empezar a cuidarse</a:t>
            </a:r>
            <a:endParaRPr lang="es-AR" b="1" dirty="0"/>
          </a:p>
        </p:txBody>
      </p:sp>
      <p:sp>
        <p:nvSpPr>
          <p:cNvPr id="197635" name="Rectangle 3"/>
          <p:cNvSpPr>
            <a:spLocks noGrp="1" noChangeArrowheads="1"/>
          </p:cNvSpPr>
          <p:nvPr>
            <p:ph idx="4294967295"/>
          </p:nvPr>
        </p:nvSpPr>
        <p:spPr>
          <a:xfrm>
            <a:off x="513432" y="1413743"/>
            <a:ext cx="6146800" cy="3527425"/>
          </a:xfrm>
          <a:noFill/>
        </p:spPr>
        <p:txBody>
          <a:bodyPr>
            <a:normAutofit/>
          </a:bodyPr>
          <a:lstStyle/>
          <a:p>
            <a:pPr marL="0" indent="0" algn="just">
              <a:spcAft>
                <a:spcPts val="600"/>
              </a:spcAft>
              <a:buNone/>
            </a:pPr>
            <a:r>
              <a:rPr lang="es-ES_tradnl" altLang="es-AR" b="1" dirty="0"/>
              <a:t>LAVARSE LAS </a:t>
            </a:r>
            <a:r>
              <a:rPr lang="es-ES_tradnl" altLang="es-AR" b="1" dirty="0" smtClean="0"/>
              <a:t>MANOS: </a:t>
            </a:r>
            <a:r>
              <a:rPr lang="es-ES_tradnl" altLang="es-AR" sz="2400" dirty="0" smtClean="0">
                <a:latin typeface="+mj-lt"/>
              </a:rPr>
              <a:t>DESPUES DE CUALQUIER PROCEDIMIENTO EN EL QUE SE PUDO HABER </a:t>
            </a:r>
            <a:r>
              <a:rPr lang="es-ES_tradnl" altLang="es-AR" sz="2400" dirty="0" smtClean="0">
                <a:latin typeface="+mj-lt"/>
              </a:rPr>
              <a:t>TENIDO </a:t>
            </a:r>
            <a:r>
              <a:rPr lang="es-ES_tradnl" altLang="es-AR" sz="2400" dirty="0" smtClean="0">
                <a:latin typeface="+mj-lt"/>
              </a:rPr>
              <a:t>CONTACTO CON SANGRE O CUALQUIER OTRO FLUÍDO CORPORAL</a:t>
            </a:r>
          </a:p>
          <a:p>
            <a:pPr marL="0" indent="0" algn="just">
              <a:spcAft>
                <a:spcPts val="600"/>
              </a:spcAft>
              <a:buNone/>
            </a:pPr>
            <a:r>
              <a:rPr lang="es-ES_tradnl" altLang="es-AR" b="1" dirty="0" smtClean="0"/>
              <a:t>USAR GUANTES: </a:t>
            </a:r>
            <a:r>
              <a:rPr lang="es-ES_tradnl" altLang="es-AR" sz="2400" dirty="0" smtClean="0">
                <a:latin typeface="+mj-lt"/>
              </a:rPr>
              <a:t>AL EXAMINAR MEMBRANAS, MUCOSAS O PIEL NO INTACTA DE </a:t>
            </a:r>
            <a:r>
              <a:rPr lang="es-ES_tradnl" altLang="es-AR" sz="2400" b="1" dirty="0" smtClean="0">
                <a:latin typeface="+mj-lt"/>
              </a:rPr>
              <a:t>TODOS</a:t>
            </a:r>
            <a:r>
              <a:rPr lang="es-ES_tradnl" altLang="es-AR" sz="2400" dirty="0" smtClean="0">
                <a:latin typeface="+mj-lt"/>
              </a:rPr>
              <a:t> LOS PACIENTES</a:t>
            </a:r>
            <a:endParaRPr lang="es-ES" altLang="es-AR" sz="2400" dirty="0" smtClean="0">
              <a:latin typeface="+mj-lt"/>
            </a:endParaRPr>
          </a:p>
        </p:txBody>
      </p:sp>
      <p:pic>
        <p:nvPicPr>
          <p:cNvPr id="4100" name="Picture 4" descr="Latex All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8256" y="2924026"/>
            <a:ext cx="179493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o glo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974" y="4529402"/>
            <a:ext cx="266841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no glov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0296" y="4529402"/>
            <a:ext cx="2559756"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Wash your han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6167" y="980728"/>
            <a:ext cx="185702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14812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6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838200"/>
            <a:ext cx="6338664" cy="1143000"/>
          </a:xfrm>
        </p:spPr>
        <p:txBody>
          <a:bodyPr>
            <a:normAutofit fontScale="90000"/>
          </a:bodyPr>
          <a:lstStyle/>
          <a:p>
            <a:pPr eaLnBrk="1" hangingPunct="1"/>
            <a:r>
              <a:rPr lang="es-ES_tradnl" altLang="es-AR" b="1" dirty="0" smtClean="0">
                <a:solidFill>
                  <a:schemeClr val="bg1"/>
                </a:solidFill>
              </a:rPr>
              <a:t>USAR BARBIJO Y PROTECCIÓN OCULAR</a:t>
            </a:r>
            <a:endParaRPr lang="es-ES" altLang="es-AR" b="1" dirty="0" smtClean="0">
              <a:solidFill>
                <a:schemeClr val="bg1"/>
              </a:solidFill>
            </a:endParaRPr>
          </a:p>
        </p:txBody>
      </p:sp>
      <p:sp>
        <p:nvSpPr>
          <p:cNvPr id="198659" name="Rectangle 3"/>
          <p:cNvSpPr>
            <a:spLocks noGrp="1" noChangeArrowheads="1"/>
          </p:cNvSpPr>
          <p:nvPr>
            <p:ph idx="1"/>
          </p:nvPr>
        </p:nvSpPr>
        <p:spPr>
          <a:xfrm>
            <a:off x="667456" y="2492375"/>
            <a:ext cx="5871633" cy="3240088"/>
          </a:xfrm>
          <a:noFill/>
        </p:spPr>
        <p:txBody>
          <a:bodyPr lIns="90000" tIns="46800" rIns="90000" bIns="46800">
            <a:normAutofit/>
          </a:bodyPr>
          <a:lstStyle/>
          <a:p>
            <a:pPr eaLnBrk="1" hangingPunct="1">
              <a:lnSpc>
                <a:spcPct val="80000"/>
              </a:lnSpc>
              <a:buClr>
                <a:schemeClr val="tx1"/>
              </a:buClr>
              <a:buFontTx/>
              <a:buNone/>
            </a:pPr>
            <a:r>
              <a:rPr lang="es-ES_tradnl" altLang="es-AR" dirty="0" smtClean="0">
                <a:solidFill>
                  <a:schemeClr val="bg1"/>
                </a:solidFill>
                <a:latin typeface="+mj-lt"/>
              </a:rPr>
              <a:t>    Durante los procedimientos que puedan generar aerosoles de sangre u otros </a:t>
            </a:r>
            <a:r>
              <a:rPr lang="es-ES_tradnl" altLang="es-AR" dirty="0" err="1" smtClean="0">
                <a:solidFill>
                  <a:schemeClr val="bg1"/>
                </a:solidFill>
                <a:latin typeface="+mj-lt"/>
              </a:rPr>
              <a:t>fluídos</a:t>
            </a:r>
            <a:r>
              <a:rPr lang="es-ES_tradnl" altLang="es-AR" dirty="0" smtClean="0">
                <a:solidFill>
                  <a:schemeClr val="bg1"/>
                </a:solidFill>
                <a:latin typeface="+mj-lt"/>
              </a:rPr>
              <a:t> corporales deben utilizarse las precauciones universales para la exposición de membranas mucosas, boca, nariz y ojos.</a:t>
            </a:r>
            <a:endParaRPr lang="es-ES" altLang="es-AR" dirty="0" smtClean="0">
              <a:solidFill>
                <a:schemeClr val="bg1"/>
              </a:solidFill>
              <a:latin typeface="+mj-lt"/>
            </a:endParaRPr>
          </a:p>
        </p:txBody>
      </p:sp>
      <p:pic>
        <p:nvPicPr>
          <p:cNvPr id="198660" name="Picture 4" descr="Facial Precau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844" y="2565401"/>
            <a:ext cx="17780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47947"/>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77333" y="116632"/>
            <a:ext cx="7772400" cy="1143000"/>
          </a:xfrm>
        </p:spPr>
        <p:txBody>
          <a:bodyPr>
            <a:normAutofit/>
          </a:bodyPr>
          <a:lstStyle/>
          <a:p>
            <a:pPr eaLnBrk="1" hangingPunct="1"/>
            <a:r>
              <a:rPr lang="es-ES_tradnl" altLang="es-AR" b="1" dirty="0" smtClean="0">
                <a:solidFill>
                  <a:schemeClr val="bg1"/>
                </a:solidFill>
              </a:rPr>
              <a:t>PREVENCIÓN DE PUNCIONES</a:t>
            </a:r>
            <a:endParaRPr lang="es-ES" altLang="es-AR" b="1" dirty="0" smtClean="0">
              <a:solidFill>
                <a:schemeClr val="bg1"/>
              </a:solidFill>
            </a:endParaRPr>
          </a:p>
        </p:txBody>
      </p:sp>
      <p:sp>
        <p:nvSpPr>
          <p:cNvPr id="200707" name="Rectangle 3"/>
          <p:cNvSpPr>
            <a:spLocks noGrp="1" noChangeArrowheads="1"/>
          </p:cNvSpPr>
          <p:nvPr>
            <p:ph idx="1"/>
          </p:nvPr>
        </p:nvSpPr>
        <p:spPr>
          <a:xfrm>
            <a:off x="691742" y="3573016"/>
            <a:ext cx="7772400" cy="2879725"/>
          </a:xfrm>
          <a:noFill/>
        </p:spPr>
        <p:txBody>
          <a:bodyPr>
            <a:normAutofit/>
          </a:bodyPr>
          <a:lstStyle/>
          <a:p>
            <a:pPr algn="just" eaLnBrk="1" hangingPunct="1">
              <a:buClr>
                <a:schemeClr val="tx1"/>
              </a:buClr>
              <a:buFontTx/>
              <a:buNone/>
            </a:pPr>
            <a:r>
              <a:rPr lang="es-ES_tradnl" altLang="es-AR" dirty="0" smtClean="0">
                <a:solidFill>
                  <a:schemeClr val="bg1"/>
                </a:solidFill>
                <a:latin typeface="+mj-lt"/>
              </a:rPr>
              <a:t>   PARA PREVENIR LA PUNCIÓN CON AGUJAS, ÉSTAS </a:t>
            </a:r>
            <a:r>
              <a:rPr lang="es-ES_tradnl" altLang="es-AR" b="1" dirty="0" smtClean="0">
                <a:solidFill>
                  <a:schemeClr val="bg1"/>
                </a:solidFill>
                <a:latin typeface="+mj-lt"/>
              </a:rPr>
              <a:t>NO DEBEN</a:t>
            </a:r>
            <a:r>
              <a:rPr lang="es-ES_tradnl" altLang="es-AR" dirty="0" smtClean="0">
                <a:solidFill>
                  <a:schemeClr val="bg1"/>
                </a:solidFill>
                <a:latin typeface="+mj-lt"/>
              </a:rPr>
              <a:t> SER </a:t>
            </a:r>
            <a:r>
              <a:rPr lang="es-ES_tradnl" altLang="es-AR" dirty="0" smtClean="0">
                <a:solidFill>
                  <a:srgbClr val="FF3300"/>
                </a:solidFill>
                <a:latin typeface="+mj-lt"/>
              </a:rPr>
              <a:t>REENCAPUCHADAS</a:t>
            </a:r>
            <a:r>
              <a:rPr lang="es-ES_tradnl" altLang="es-AR" dirty="0" smtClean="0">
                <a:solidFill>
                  <a:schemeClr val="bg1"/>
                </a:solidFill>
                <a:latin typeface="+mj-lt"/>
              </a:rPr>
              <a:t>, O </a:t>
            </a:r>
            <a:r>
              <a:rPr lang="es-ES_tradnl" altLang="es-AR" dirty="0" smtClean="0">
                <a:solidFill>
                  <a:srgbClr val="FF3300"/>
                </a:solidFill>
                <a:latin typeface="+mj-lt"/>
              </a:rPr>
              <a:t>REMOVIDAS DE LA JERINGA</a:t>
            </a:r>
            <a:r>
              <a:rPr lang="es-ES_tradnl" altLang="es-AR" dirty="0" smtClean="0">
                <a:solidFill>
                  <a:schemeClr val="bg1"/>
                </a:solidFill>
                <a:latin typeface="+mj-lt"/>
              </a:rPr>
              <a:t> NI DEBE EFECTUARSE OTRO </a:t>
            </a:r>
            <a:r>
              <a:rPr lang="es-ES_tradnl" altLang="es-AR" dirty="0" smtClean="0">
                <a:solidFill>
                  <a:srgbClr val="FF3300"/>
                </a:solidFill>
                <a:latin typeface="+mj-lt"/>
              </a:rPr>
              <a:t>MANIPULEO</a:t>
            </a:r>
            <a:r>
              <a:rPr lang="es-ES_tradnl" altLang="es-AR" dirty="0" smtClean="0">
                <a:solidFill>
                  <a:schemeClr val="bg1"/>
                </a:solidFill>
                <a:latin typeface="+mj-lt"/>
              </a:rPr>
              <a:t> CON LA MANO.</a:t>
            </a:r>
            <a:endParaRPr lang="es-ES" altLang="es-AR" dirty="0" smtClean="0">
              <a:solidFill>
                <a:schemeClr val="bg1"/>
              </a:solidFill>
              <a:latin typeface="+mj-lt"/>
            </a:endParaRPr>
          </a:p>
        </p:txBody>
      </p:sp>
      <p:pic>
        <p:nvPicPr>
          <p:cNvPr id="5" name="Picture 2" descr="http://www.intramed.net/UserFiles/imagenes/Odonto01.JPG"/>
          <p:cNvPicPr>
            <a:picLocks noChangeAspect="1" noChangeArrowheads="1"/>
          </p:cNvPicPr>
          <p:nvPr/>
        </p:nvPicPr>
        <p:blipFill rotWithShape="1">
          <a:blip r:embed="rId3">
            <a:extLst>
              <a:ext uri="{28A0092B-C50C-407E-A947-70E740481C1C}">
                <a14:useLocalDpi xmlns:a14="http://schemas.microsoft.com/office/drawing/2010/main" val="0"/>
              </a:ext>
            </a:extLst>
          </a:blip>
          <a:srcRect b="32521"/>
          <a:stretch/>
        </p:blipFill>
        <p:spPr bwMode="auto">
          <a:xfrm>
            <a:off x="4939061" y="1196867"/>
            <a:ext cx="3672408" cy="18649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monografias.com/trabajos75/manual-flebotomia/image015.jpg"/>
          <p:cNvPicPr>
            <a:picLocks noChangeAspect="1" noChangeArrowheads="1"/>
          </p:cNvPicPr>
          <p:nvPr/>
        </p:nvPicPr>
        <p:blipFill rotWithShape="1">
          <a:blip r:embed="rId4">
            <a:extLst>
              <a:ext uri="{28A0092B-C50C-407E-A947-70E740481C1C}">
                <a14:useLocalDpi xmlns:a14="http://schemas.microsoft.com/office/drawing/2010/main" val="0"/>
              </a:ext>
            </a:extLst>
          </a:blip>
          <a:srcRect b="22392"/>
          <a:stretch/>
        </p:blipFill>
        <p:spPr bwMode="auto">
          <a:xfrm>
            <a:off x="1062907" y="1196867"/>
            <a:ext cx="3660130" cy="187969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2 Conector recto"/>
          <p:cNvCxnSpPr/>
          <p:nvPr/>
        </p:nvCxnSpPr>
        <p:spPr>
          <a:xfrm>
            <a:off x="5299101" y="1056148"/>
            <a:ext cx="3312368" cy="22322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H="1">
            <a:off x="4939061" y="1052736"/>
            <a:ext cx="3240360" cy="22322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5589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11560" y="1988939"/>
            <a:ext cx="7854244" cy="2016125"/>
          </a:xfrm>
        </p:spPr>
        <p:txBody>
          <a:bodyPr>
            <a:normAutofit/>
          </a:bodyPr>
          <a:lstStyle/>
          <a:p>
            <a:pPr eaLnBrk="1" hangingPunct="1"/>
            <a:r>
              <a:rPr lang="es-ES_tradnl" altLang="es-AR" b="1" dirty="0" smtClean="0">
                <a:solidFill>
                  <a:srgbClr val="FF0000"/>
                </a:solidFill>
                <a:latin typeface="Arial" charset="0"/>
              </a:rPr>
              <a:t>¿Qué pasa cuando sufro una exposición?</a:t>
            </a:r>
            <a:endParaRPr lang="es-ES" altLang="es-AR" b="1" dirty="0" smtClean="0">
              <a:solidFill>
                <a:srgbClr val="FF0000"/>
              </a:solidFill>
              <a:latin typeface="Arial" charset="0"/>
            </a:endParaRPr>
          </a:p>
        </p:txBody>
      </p:sp>
    </p:spTree>
    <p:extLst>
      <p:ext uri="{BB962C8B-B14F-4D97-AF65-F5344CB8AC3E}">
        <p14:creationId xmlns:p14="http://schemas.microsoft.com/office/powerpoint/2010/main" val="153207569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s-AR" b="1" dirty="0" smtClean="0">
                <a:solidFill>
                  <a:schemeClr val="accent5">
                    <a:lumMod val="75000"/>
                  </a:schemeClr>
                </a:solidFill>
                <a:latin typeface="Calibri" pitchFamily="34" charset="0"/>
              </a:rPr>
              <a:t>Factores asociados al riesgo</a:t>
            </a:r>
            <a:endParaRPr lang="es-ES" altLang="es-AR" b="1" dirty="0" smtClean="0">
              <a:solidFill>
                <a:schemeClr val="bg1"/>
              </a:solidFill>
            </a:endParaRPr>
          </a:p>
        </p:txBody>
      </p:sp>
      <p:graphicFrame>
        <p:nvGraphicFramePr>
          <p:cNvPr id="3" name="2 Diagrama"/>
          <p:cNvGraphicFramePr/>
          <p:nvPr>
            <p:extLst>
              <p:ext uri="{D42A27DB-BD31-4B8C-83A1-F6EECF244321}">
                <p14:modId xmlns:p14="http://schemas.microsoft.com/office/powerpoint/2010/main" val="3796176602"/>
              </p:ext>
            </p:extLst>
          </p:nvPr>
        </p:nvGraphicFramePr>
        <p:xfrm>
          <a:off x="1524000" y="17728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467544" y="2276872"/>
            <a:ext cx="1656184" cy="1477328"/>
          </a:xfrm>
          <a:prstGeom prst="rect">
            <a:avLst/>
          </a:prstGeom>
          <a:noFill/>
        </p:spPr>
        <p:txBody>
          <a:bodyPr wrap="square" rtlCol="0">
            <a:spAutoFit/>
          </a:bodyPr>
          <a:lstStyle/>
          <a:p>
            <a:r>
              <a:rPr lang="es-AR" b="1" dirty="0" smtClean="0"/>
              <a:t>HIV</a:t>
            </a:r>
          </a:p>
          <a:p>
            <a:r>
              <a:rPr lang="es-AR" b="1" dirty="0" smtClean="0"/>
              <a:t>HIV CV alta o virus resistente</a:t>
            </a:r>
          </a:p>
          <a:p>
            <a:r>
              <a:rPr lang="es-AR" b="1" dirty="0" smtClean="0"/>
              <a:t>Hepatitis B</a:t>
            </a:r>
          </a:p>
          <a:p>
            <a:r>
              <a:rPr lang="es-AR" b="1" dirty="0" smtClean="0"/>
              <a:t>Hepatitis C</a:t>
            </a:r>
          </a:p>
        </p:txBody>
      </p:sp>
      <p:sp>
        <p:nvSpPr>
          <p:cNvPr id="6" name="5 CuadroTexto"/>
          <p:cNvSpPr txBox="1"/>
          <p:nvPr/>
        </p:nvSpPr>
        <p:spPr>
          <a:xfrm>
            <a:off x="1691680" y="4941168"/>
            <a:ext cx="2232248" cy="923330"/>
          </a:xfrm>
          <a:prstGeom prst="rect">
            <a:avLst/>
          </a:prstGeom>
          <a:noFill/>
        </p:spPr>
        <p:txBody>
          <a:bodyPr wrap="square" rtlCol="0">
            <a:spAutoFit/>
          </a:bodyPr>
          <a:lstStyle/>
          <a:p>
            <a:r>
              <a:rPr lang="es-AR" b="1" dirty="0" smtClean="0"/>
              <a:t>Vacuna </a:t>
            </a:r>
            <a:r>
              <a:rPr lang="es-AR" b="1" dirty="0" smtClean="0"/>
              <a:t>Hepatitis </a:t>
            </a:r>
            <a:r>
              <a:rPr lang="es-AR" b="1" dirty="0" smtClean="0"/>
              <a:t>B</a:t>
            </a:r>
          </a:p>
          <a:p>
            <a:r>
              <a:rPr lang="es-AR" b="1" dirty="0"/>
              <a:t>Serología </a:t>
            </a:r>
            <a:r>
              <a:rPr lang="es-AR" b="1" dirty="0" smtClean="0"/>
              <a:t>HIV, HBV, HCV</a:t>
            </a:r>
            <a:endParaRPr lang="es-AR" b="1" dirty="0"/>
          </a:p>
        </p:txBody>
      </p:sp>
      <p:sp>
        <p:nvSpPr>
          <p:cNvPr id="9" name="8 CuadroTexto"/>
          <p:cNvSpPr txBox="1"/>
          <p:nvPr/>
        </p:nvSpPr>
        <p:spPr>
          <a:xfrm>
            <a:off x="7092280" y="2117755"/>
            <a:ext cx="2232248" cy="2031325"/>
          </a:xfrm>
          <a:prstGeom prst="rect">
            <a:avLst/>
          </a:prstGeom>
          <a:noFill/>
        </p:spPr>
        <p:txBody>
          <a:bodyPr wrap="square" rtlCol="0">
            <a:spAutoFit/>
          </a:bodyPr>
          <a:lstStyle/>
          <a:p>
            <a:r>
              <a:rPr lang="es-AR" b="1" dirty="0" smtClean="0"/>
              <a:t>Heridas punzantes:</a:t>
            </a:r>
          </a:p>
          <a:p>
            <a:pPr marL="285750" indent="-285750">
              <a:buFont typeface="Arial" panose="020B0604020202020204" pitchFamily="34" charset="0"/>
              <a:buChar char="•"/>
            </a:pPr>
            <a:r>
              <a:rPr lang="es-AR" b="1" dirty="0" smtClean="0"/>
              <a:t>Aguja hueca</a:t>
            </a:r>
          </a:p>
          <a:p>
            <a:pPr marL="285750" indent="-285750">
              <a:buFont typeface="Arial" panose="020B0604020202020204" pitchFamily="34" charset="0"/>
              <a:buChar char="•"/>
            </a:pPr>
            <a:r>
              <a:rPr lang="es-AR" b="1" dirty="0" smtClean="0"/>
              <a:t>Sangre visible</a:t>
            </a:r>
          </a:p>
          <a:p>
            <a:r>
              <a:rPr lang="es-AR" b="1" dirty="0" smtClean="0"/>
              <a:t>Tiempo de consulta</a:t>
            </a:r>
          </a:p>
          <a:p>
            <a:pPr marL="285750" indent="-285750">
              <a:buFont typeface="Arial" panose="020B0604020202020204" pitchFamily="34" charset="0"/>
              <a:buChar char="•"/>
            </a:pPr>
            <a:r>
              <a:rPr lang="es-AR" b="1" dirty="0" smtClean="0"/>
              <a:t>Lo antes posible</a:t>
            </a:r>
          </a:p>
          <a:p>
            <a:pPr marL="285750" indent="-285750">
              <a:buFont typeface="Arial" panose="020B0604020202020204" pitchFamily="34" charset="0"/>
              <a:buChar char="•"/>
            </a:pPr>
            <a:r>
              <a:rPr lang="es-AR" b="1" dirty="0" smtClean="0"/>
              <a:t>Hasta 72hs</a:t>
            </a:r>
          </a:p>
          <a:p>
            <a:endParaRPr lang="es-AR" b="1" dirty="0" smtClean="0"/>
          </a:p>
        </p:txBody>
      </p:sp>
    </p:spTree>
    <p:extLst>
      <p:ext uri="{BB962C8B-B14F-4D97-AF65-F5344CB8AC3E}">
        <p14:creationId xmlns:p14="http://schemas.microsoft.com/office/powerpoint/2010/main" val="3782827326"/>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fontScale="90000"/>
          </a:bodyPr>
          <a:lstStyle/>
          <a:p>
            <a:r>
              <a:rPr lang="es-AR" b="1" dirty="0">
                <a:solidFill>
                  <a:schemeClr val="accent5">
                    <a:lumMod val="75000"/>
                  </a:schemeClr>
                </a:solidFill>
                <a:latin typeface="Calibri" pitchFamily="34" charset="0"/>
              </a:rPr>
              <a:t>Riesgo de transmisión por </a:t>
            </a:r>
            <a:r>
              <a:rPr lang="es-AR" b="1" dirty="0" smtClean="0">
                <a:solidFill>
                  <a:schemeClr val="accent5">
                    <a:lumMod val="75000"/>
                  </a:schemeClr>
                </a:solidFill>
                <a:latin typeface="Calibri" pitchFamily="34" charset="0"/>
              </a:rPr>
              <a:t>punción con sangre</a:t>
            </a:r>
            <a:endParaRPr lang="es-AR" b="1" dirty="0">
              <a:solidFill>
                <a:schemeClr val="accent5">
                  <a:lumMod val="75000"/>
                </a:schemeClr>
              </a:solidFill>
              <a:latin typeface="Calibri" pitchFamily="34" charset="0"/>
            </a:endParaRPr>
          </a:p>
        </p:txBody>
      </p:sp>
      <p:sp>
        <p:nvSpPr>
          <p:cNvPr id="4" name="3 CuadroTexto"/>
          <p:cNvSpPr txBox="1"/>
          <p:nvPr/>
        </p:nvSpPr>
        <p:spPr>
          <a:xfrm>
            <a:off x="1043608" y="2344812"/>
            <a:ext cx="7200800" cy="2308324"/>
          </a:xfrm>
          <a:prstGeom prst="rect">
            <a:avLst/>
          </a:prstGeom>
          <a:noFill/>
        </p:spPr>
        <p:txBody>
          <a:bodyPr wrap="square" rtlCol="0">
            <a:spAutoFit/>
          </a:bodyPr>
          <a:lstStyle/>
          <a:p>
            <a:r>
              <a:rPr lang="es-AR" sz="4800" dirty="0" smtClean="0"/>
              <a:t>Hepatitis B (</a:t>
            </a:r>
            <a:r>
              <a:rPr lang="es-AR" sz="4800" dirty="0" err="1" smtClean="0"/>
              <a:t>HBsAg</a:t>
            </a:r>
            <a:r>
              <a:rPr lang="es-AR" sz="4800" dirty="0" smtClean="0"/>
              <a:t>+)     30%</a:t>
            </a:r>
          </a:p>
          <a:p>
            <a:r>
              <a:rPr lang="es-AR" sz="4800" dirty="0" smtClean="0"/>
              <a:t>Hepatitis C                        3%</a:t>
            </a:r>
          </a:p>
          <a:p>
            <a:r>
              <a:rPr lang="es-AR" sz="4800" dirty="0" smtClean="0"/>
              <a:t>HIV                                  0.3%</a:t>
            </a:r>
            <a:endParaRPr lang="es-AR" sz="4800" dirty="0"/>
          </a:p>
        </p:txBody>
      </p:sp>
    </p:spTree>
    <p:extLst>
      <p:ext uri="{BB962C8B-B14F-4D97-AF65-F5344CB8AC3E}">
        <p14:creationId xmlns:p14="http://schemas.microsoft.com/office/powerpoint/2010/main" val="1988548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s-ES" altLang="es-AR" b="1" smtClean="0">
                <a:solidFill>
                  <a:schemeClr val="bg1"/>
                </a:solidFill>
                <a:latin typeface="Arial" charset="0"/>
              </a:rPr>
              <a:t>MAYOR RIESGO (VIH)</a:t>
            </a:r>
          </a:p>
        </p:txBody>
      </p:sp>
      <p:sp>
        <p:nvSpPr>
          <p:cNvPr id="23555" name="Rectangle 3"/>
          <p:cNvSpPr>
            <a:spLocks noGrp="1" noChangeArrowheads="1"/>
          </p:cNvSpPr>
          <p:nvPr>
            <p:ph idx="1"/>
          </p:nvPr>
        </p:nvSpPr>
        <p:spPr>
          <a:xfrm>
            <a:off x="1820334" y="1916113"/>
            <a:ext cx="6911622" cy="1871662"/>
          </a:xfrm>
        </p:spPr>
        <p:txBody>
          <a:bodyPr>
            <a:normAutofit fontScale="92500" lnSpcReduction="10000"/>
          </a:bodyPr>
          <a:lstStyle/>
          <a:p>
            <a:pPr eaLnBrk="1" hangingPunct="1">
              <a:lnSpc>
                <a:spcPct val="80000"/>
              </a:lnSpc>
              <a:buFontTx/>
              <a:buNone/>
            </a:pPr>
            <a:r>
              <a:rPr lang="es-ES" altLang="es-AR" sz="2800" smtClean="0">
                <a:solidFill>
                  <a:schemeClr val="bg1"/>
                </a:solidFill>
                <a:latin typeface="Arial" charset="0"/>
              </a:rPr>
              <a:t>Punción con aguja hueca y de gran calibre</a:t>
            </a:r>
          </a:p>
          <a:p>
            <a:pPr eaLnBrk="1" hangingPunct="1">
              <a:lnSpc>
                <a:spcPct val="80000"/>
              </a:lnSpc>
              <a:buFontTx/>
              <a:buNone/>
            </a:pPr>
            <a:r>
              <a:rPr lang="es-ES" altLang="es-AR" sz="2800" smtClean="0">
                <a:solidFill>
                  <a:schemeClr val="bg1"/>
                </a:solidFill>
                <a:latin typeface="Arial" charset="0"/>
              </a:rPr>
              <a:t>Sangre visible</a:t>
            </a:r>
          </a:p>
          <a:p>
            <a:pPr eaLnBrk="1" hangingPunct="1">
              <a:lnSpc>
                <a:spcPct val="80000"/>
              </a:lnSpc>
              <a:buFontTx/>
              <a:buNone/>
            </a:pPr>
            <a:r>
              <a:rPr lang="es-ES" altLang="es-AR" sz="2800" smtClean="0">
                <a:solidFill>
                  <a:schemeClr val="bg1"/>
                </a:solidFill>
                <a:latin typeface="Arial" charset="0"/>
              </a:rPr>
              <a:t>Punciones arteriales</a:t>
            </a:r>
          </a:p>
          <a:p>
            <a:pPr eaLnBrk="1" hangingPunct="1">
              <a:lnSpc>
                <a:spcPct val="80000"/>
              </a:lnSpc>
              <a:buFontTx/>
              <a:buNone/>
            </a:pPr>
            <a:r>
              <a:rPr lang="es-ES" altLang="es-AR" sz="2800" smtClean="0">
                <a:solidFill>
                  <a:schemeClr val="bg1"/>
                </a:solidFill>
                <a:latin typeface="Arial" charset="0"/>
              </a:rPr>
              <a:t>Pacientes VIH avanzados o con carga viral alta</a:t>
            </a:r>
          </a:p>
        </p:txBody>
      </p:sp>
      <p:sp>
        <p:nvSpPr>
          <p:cNvPr id="394245" name="AutoShape 5"/>
          <p:cNvSpPr>
            <a:spLocks noChangeArrowheads="1"/>
          </p:cNvSpPr>
          <p:nvPr/>
        </p:nvSpPr>
        <p:spPr bwMode="auto">
          <a:xfrm>
            <a:off x="930657" y="1844824"/>
            <a:ext cx="510822" cy="1584325"/>
          </a:xfrm>
          <a:prstGeom prst="upArrow">
            <a:avLst>
              <a:gd name="adj1" fmla="val 50000"/>
              <a:gd name="adj2" fmla="val 68923"/>
            </a:avLst>
          </a:prstGeom>
          <a:gradFill rotWithShape="1">
            <a:gsLst>
              <a:gs pos="0">
                <a:srgbClr val="FF3300"/>
              </a:gs>
              <a:gs pos="100000">
                <a:srgbClr val="761800"/>
              </a:gs>
            </a:gsLst>
            <a:lin ang="0" scaled="1"/>
          </a:gradFill>
          <a:ln w="9525">
            <a:solidFill>
              <a:schemeClr val="tx1"/>
            </a:solidFill>
            <a:miter lim="800000"/>
            <a:headEnd/>
            <a:tailEnd/>
          </a:ln>
        </p:spPr>
        <p:txBody>
          <a:bodyPr wrap="none" anchor="ct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endParaRPr lang="es-AR" altLang="es-AR"/>
          </a:p>
        </p:txBody>
      </p:sp>
      <p:sp>
        <p:nvSpPr>
          <p:cNvPr id="394246" name="AutoShape 6"/>
          <p:cNvSpPr>
            <a:spLocks noChangeArrowheads="1"/>
          </p:cNvSpPr>
          <p:nvPr/>
        </p:nvSpPr>
        <p:spPr bwMode="auto">
          <a:xfrm>
            <a:off x="924279" y="4149726"/>
            <a:ext cx="510822" cy="1584325"/>
          </a:xfrm>
          <a:prstGeom prst="downArrow">
            <a:avLst>
              <a:gd name="adj1" fmla="val 50000"/>
              <a:gd name="adj2" fmla="val 68923"/>
            </a:avLst>
          </a:prstGeom>
          <a:gradFill rotWithShape="1">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s-AR"/>
          </a:p>
        </p:txBody>
      </p:sp>
      <p:sp>
        <p:nvSpPr>
          <p:cNvPr id="394247" name="Rectangle 7"/>
          <p:cNvSpPr>
            <a:spLocks noChangeArrowheads="1"/>
          </p:cNvSpPr>
          <p:nvPr/>
        </p:nvSpPr>
        <p:spPr bwMode="auto">
          <a:xfrm>
            <a:off x="1820334" y="4005263"/>
            <a:ext cx="6911622"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lnSpc>
                <a:spcPct val="80000"/>
              </a:lnSpc>
              <a:spcBef>
                <a:spcPct val="20000"/>
              </a:spcBef>
            </a:pPr>
            <a:r>
              <a:rPr lang="es-ES" altLang="es-AR" sz="2800" dirty="0"/>
              <a:t>Contacto mucoso</a:t>
            </a:r>
          </a:p>
          <a:p>
            <a:pPr eaLnBrk="1" hangingPunct="1">
              <a:lnSpc>
                <a:spcPct val="80000"/>
              </a:lnSpc>
              <a:spcBef>
                <a:spcPct val="20000"/>
              </a:spcBef>
            </a:pPr>
            <a:r>
              <a:rPr lang="es-ES" altLang="es-AR" sz="2800" dirty="0"/>
              <a:t>Agujas sólidas</a:t>
            </a:r>
          </a:p>
          <a:p>
            <a:pPr eaLnBrk="1" hangingPunct="1">
              <a:lnSpc>
                <a:spcPct val="80000"/>
              </a:lnSpc>
              <a:spcBef>
                <a:spcPct val="20000"/>
              </a:spcBef>
            </a:pPr>
            <a:r>
              <a:rPr lang="es-ES" altLang="es-AR" sz="2800" dirty="0"/>
              <a:t>Mordeduras</a:t>
            </a:r>
          </a:p>
          <a:p>
            <a:pPr eaLnBrk="1" hangingPunct="1">
              <a:lnSpc>
                <a:spcPct val="80000"/>
              </a:lnSpc>
              <a:spcBef>
                <a:spcPct val="20000"/>
              </a:spcBef>
            </a:pPr>
            <a:r>
              <a:rPr lang="es-ES" altLang="es-AR" sz="2800" dirty="0"/>
              <a:t>Pacientes con baja carga viral</a:t>
            </a:r>
          </a:p>
        </p:txBody>
      </p:sp>
    </p:spTree>
    <p:extLst>
      <p:ext uri="{BB962C8B-B14F-4D97-AF65-F5344CB8AC3E}">
        <p14:creationId xmlns:p14="http://schemas.microsoft.com/office/powerpoint/2010/main" val="228697642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260649"/>
            <a:ext cx="9144000" cy="830997"/>
          </a:xfrm>
          <a:prstGeom prst="rect">
            <a:avLst/>
          </a:prstGeom>
          <a:noFill/>
        </p:spPr>
        <p:txBody>
          <a:bodyPr wrap="square">
            <a:spAutoFit/>
          </a:bodyPr>
          <a:lstStyle/>
          <a:p>
            <a:pPr algn="ctr">
              <a:defRPr/>
            </a:pPr>
            <a:r>
              <a:rPr lang="es-ES" sz="4000" b="1" dirty="0">
                <a:solidFill>
                  <a:schemeClr val="accent5">
                    <a:lumMod val="75000"/>
                  </a:schemeClr>
                </a:solidFill>
                <a:latin typeface="Calibri" pitchFamily="34" charset="0"/>
                <a:ea typeface="ＭＳ Ｐゴシック" pitchFamily="-60" charset="-128"/>
                <a:cs typeface="+mn-cs"/>
              </a:rPr>
              <a:t>La epidemia en Argentina </a:t>
            </a:r>
            <a:r>
              <a:rPr lang="es-AR" sz="4000" dirty="0">
                <a:solidFill>
                  <a:schemeClr val="accent5">
                    <a:lumMod val="75000"/>
                  </a:schemeClr>
                </a:solidFill>
                <a:latin typeface="Calibri" pitchFamily="34" charset="0"/>
                <a:ea typeface="ＭＳ Ｐゴシック" pitchFamily="-60" charset="-128"/>
                <a:cs typeface="+mn-cs"/>
              </a:rPr>
              <a:t> </a:t>
            </a:r>
          </a:p>
          <a:p>
            <a:pPr marL="216000" indent="457200">
              <a:defRPr/>
            </a:pPr>
            <a:endParaRPr lang="es-AR" sz="800" dirty="0">
              <a:solidFill>
                <a:schemeClr val="accent5">
                  <a:lumMod val="75000"/>
                </a:schemeClr>
              </a:solidFill>
              <a:latin typeface="Calibri" pitchFamily="34" charset="0"/>
              <a:ea typeface="ＭＳ Ｐゴシック" pitchFamily="-60" charset="-128"/>
              <a:cs typeface="+mn-cs"/>
            </a:endParaRPr>
          </a:p>
        </p:txBody>
      </p:sp>
      <p:sp>
        <p:nvSpPr>
          <p:cNvPr id="10" name="9 CuadroTexto"/>
          <p:cNvSpPr txBox="1"/>
          <p:nvPr/>
        </p:nvSpPr>
        <p:spPr>
          <a:xfrm>
            <a:off x="0" y="908720"/>
            <a:ext cx="2195736" cy="3231654"/>
          </a:xfrm>
          <a:prstGeom prst="rect">
            <a:avLst/>
          </a:prstGeom>
          <a:noFill/>
        </p:spPr>
        <p:txBody>
          <a:bodyPr wrap="square">
            <a:spAutoFit/>
          </a:bodyPr>
          <a:lstStyle/>
          <a:p>
            <a:pPr algn="ctr">
              <a:defRPr/>
            </a:pPr>
            <a:r>
              <a:rPr lang="es-AR" sz="1600" dirty="0">
                <a:latin typeface="Calibri" pitchFamily="34" charset="0"/>
                <a:ea typeface="ＭＳ Ｐゴシック" pitchFamily="-60" charset="-128"/>
                <a:cs typeface="+mn-cs"/>
              </a:rPr>
              <a:t>  Población </a:t>
            </a:r>
          </a:p>
          <a:p>
            <a:pPr algn="ctr">
              <a:defRPr/>
            </a:pPr>
            <a:r>
              <a:rPr lang="es-AR" sz="1600" dirty="0">
                <a:latin typeface="Calibri" pitchFamily="34" charset="0"/>
                <a:ea typeface="ＭＳ Ｐゴシック" pitchFamily="-60" charset="-128"/>
                <a:cs typeface="+mn-cs"/>
              </a:rPr>
              <a:t>     total de la  Argentina</a:t>
            </a:r>
          </a:p>
          <a:p>
            <a:pPr algn="ctr">
              <a:defRPr/>
            </a:pPr>
            <a:r>
              <a:rPr lang="es-AR" sz="2800" b="1" dirty="0">
                <a:latin typeface="Calibri" pitchFamily="34" charset="0"/>
                <a:ea typeface="ＭＳ Ｐゴシック" pitchFamily="-60" charset="-128"/>
                <a:cs typeface="+mn-cs"/>
              </a:rPr>
              <a:t>40.412.376</a:t>
            </a:r>
          </a:p>
          <a:p>
            <a:pPr algn="ctr">
              <a:defRPr/>
            </a:pPr>
            <a:endParaRPr lang="es-AR" dirty="0">
              <a:latin typeface="Calibri" pitchFamily="34" charset="0"/>
              <a:ea typeface="ＭＳ Ｐゴシック" pitchFamily="-60" charset="-128"/>
              <a:cs typeface="+mn-cs"/>
            </a:endParaRPr>
          </a:p>
          <a:p>
            <a:pPr algn="ctr">
              <a:defRPr/>
            </a:pPr>
            <a:endParaRPr lang="es-AR" dirty="0">
              <a:latin typeface="Calibri" pitchFamily="34" charset="0"/>
              <a:ea typeface="ＭＳ Ｐゴシック" pitchFamily="-60" charset="-128"/>
              <a:cs typeface="+mn-cs"/>
            </a:endParaRPr>
          </a:p>
          <a:p>
            <a:pPr algn="ctr">
              <a:defRPr/>
            </a:pPr>
            <a:endParaRPr lang="es-AR" dirty="0">
              <a:latin typeface="Calibri" pitchFamily="34" charset="0"/>
              <a:ea typeface="ＭＳ Ｐゴシック" pitchFamily="-60" charset="-128"/>
              <a:cs typeface="+mn-cs"/>
            </a:endParaRPr>
          </a:p>
          <a:p>
            <a:pPr algn="ctr">
              <a:defRPr/>
            </a:pPr>
            <a:endParaRPr lang="es-AR" dirty="0">
              <a:latin typeface="Calibri" pitchFamily="34" charset="0"/>
              <a:ea typeface="ＭＳ Ｐゴシック" pitchFamily="-60" charset="-128"/>
              <a:cs typeface="+mn-cs"/>
            </a:endParaRPr>
          </a:p>
          <a:p>
            <a:pPr algn="ctr">
              <a:defRPr/>
            </a:pPr>
            <a:endParaRPr lang="es-AR" dirty="0">
              <a:latin typeface="Calibri" pitchFamily="34" charset="0"/>
              <a:ea typeface="ＭＳ Ｐゴシック" pitchFamily="-60" charset="-128"/>
              <a:cs typeface="+mn-cs"/>
            </a:endParaRPr>
          </a:p>
          <a:p>
            <a:pPr algn="ctr">
              <a:defRPr/>
            </a:pPr>
            <a:endParaRPr lang="es-AR" dirty="0">
              <a:latin typeface="Calibri" pitchFamily="34" charset="0"/>
              <a:ea typeface="ＭＳ Ｐゴシック" pitchFamily="-60" charset="-128"/>
              <a:cs typeface="+mn-cs"/>
            </a:endParaRPr>
          </a:p>
          <a:p>
            <a:pPr algn="ctr">
              <a:defRPr/>
            </a:pPr>
            <a:endParaRPr lang="es-AR" dirty="0">
              <a:latin typeface="Calibri" pitchFamily="34" charset="0"/>
              <a:ea typeface="ＭＳ Ｐゴシック" pitchFamily="-60" charset="-128"/>
              <a:cs typeface="+mn-cs"/>
            </a:endParaRPr>
          </a:p>
          <a:p>
            <a:pPr algn="ctr">
              <a:defRPr/>
            </a:pPr>
            <a:endParaRPr lang="es-AR" dirty="0">
              <a:latin typeface="Calibri" pitchFamily="34" charset="0"/>
              <a:ea typeface="ＭＳ Ｐゴシック" pitchFamily="-60" charset="-128"/>
              <a:cs typeface="+mn-cs"/>
            </a:endParaRPr>
          </a:p>
        </p:txBody>
      </p:sp>
      <p:sp>
        <p:nvSpPr>
          <p:cNvPr id="11" name="10 CuadroTexto"/>
          <p:cNvSpPr txBox="1"/>
          <p:nvPr/>
        </p:nvSpPr>
        <p:spPr>
          <a:xfrm>
            <a:off x="2195736" y="925705"/>
            <a:ext cx="6876256" cy="1692771"/>
          </a:xfrm>
          <a:prstGeom prst="rect">
            <a:avLst/>
          </a:prstGeom>
          <a:solidFill>
            <a:schemeClr val="accent2">
              <a:lumMod val="20000"/>
              <a:lumOff val="80000"/>
            </a:schemeClr>
          </a:solidFill>
        </p:spPr>
        <p:txBody>
          <a:bodyPr wrap="square">
            <a:spAutoFit/>
          </a:bodyPr>
          <a:lstStyle/>
          <a:p>
            <a:pPr>
              <a:defRPr/>
            </a:pPr>
            <a:r>
              <a:rPr lang="es-AR" sz="3200" b="1" dirty="0">
                <a:latin typeface="+mn-lt"/>
                <a:ea typeface="ＭＳ Ｐゴシック" pitchFamily="-60" charset="-128"/>
                <a:cs typeface="+mn-cs"/>
              </a:rPr>
              <a:t>110</a:t>
            </a:r>
            <a:r>
              <a:rPr lang="es-AR" dirty="0">
                <a:latin typeface="+mn-lt"/>
                <a:ea typeface="ＭＳ Ｐゴシック" pitchFamily="-60" charset="-128"/>
                <a:cs typeface="+mn-cs"/>
              </a:rPr>
              <a:t> mil </a:t>
            </a:r>
            <a:r>
              <a:rPr lang="es-AR" dirty="0" smtClean="0">
                <a:latin typeface="+mn-lt"/>
                <a:ea typeface="ＭＳ Ｐゴシック" pitchFamily="-60" charset="-128"/>
                <a:cs typeface="+mn-cs"/>
              </a:rPr>
              <a:t>		</a:t>
            </a:r>
            <a:r>
              <a:rPr lang="es-AR" sz="3600" b="1" dirty="0" smtClean="0">
                <a:ea typeface="ＭＳ Ｐゴシック" pitchFamily="-60" charset="-128"/>
              </a:rPr>
              <a:t>4</a:t>
            </a:r>
            <a:r>
              <a:rPr lang="es-AR" dirty="0" smtClean="0">
                <a:ea typeface="ＭＳ Ｐゴシック" pitchFamily="-60" charset="-128"/>
              </a:rPr>
              <a:t> </a:t>
            </a:r>
            <a:r>
              <a:rPr lang="es-AR" dirty="0">
                <a:ea typeface="ＭＳ Ｐゴシック" pitchFamily="-60" charset="-128"/>
              </a:rPr>
              <a:t>de cada </a:t>
            </a:r>
            <a:r>
              <a:rPr lang="es-AR" sz="3600" b="1" dirty="0">
                <a:ea typeface="ＭＳ Ｐゴシック" pitchFamily="-60" charset="-128"/>
              </a:rPr>
              <a:t>mil</a:t>
            </a:r>
            <a:r>
              <a:rPr lang="es-AR" dirty="0">
                <a:ea typeface="ＭＳ Ｐゴシック" pitchFamily="-60" charset="-128"/>
              </a:rPr>
              <a:t> adultos </a:t>
            </a:r>
            <a:endParaRPr lang="es-AR" dirty="0">
              <a:latin typeface="+mn-lt"/>
              <a:ea typeface="ＭＳ Ｐゴシック" pitchFamily="-60" charset="-128"/>
              <a:cs typeface="+mn-cs"/>
            </a:endParaRPr>
          </a:p>
          <a:p>
            <a:pPr>
              <a:defRPr/>
            </a:pPr>
            <a:r>
              <a:rPr lang="es-AR" sz="1600" dirty="0">
                <a:latin typeface="+mn-lt"/>
                <a:ea typeface="ＭＳ Ｐゴシック" pitchFamily="-60" charset="-128"/>
                <a:cs typeface="+mn-cs"/>
              </a:rPr>
              <a:t>Personas  </a:t>
            </a:r>
            <a:r>
              <a:rPr lang="es-AR" sz="1600" dirty="0">
                <a:ea typeface="ＭＳ Ｐゴシック" pitchFamily="-60" charset="-128"/>
              </a:rPr>
              <a:t>			tienen VIH en Argentina</a:t>
            </a:r>
          </a:p>
          <a:p>
            <a:pPr>
              <a:defRPr/>
            </a:pPr>
            <a:r>
              <a:rPr lang="es-AR" sz="1600" dirty="0" smtClean="0">
                <a:latin typeface="+mn-lt"/>
                <a:ea typeface="ＭＳ Ｐゴシック" pitchFamily="-60" charset="-128"/>
                <a:cs typeface="+mn-cs"/>
              </a:rPr>
              <a:t>Infectadas</a:t>
            </a:r>
            <a:endParaRPr lang="es-AR" sz="1600" dirty="0">
              <a:latin typeface="+mn-lt"/>
              <a:ea typeface="ＭＳ Ｐゴシック" pitchFamily="-60" charset="-128"/>
              <a:cs typeface="+mn-cs"/>
            </a:endParaRPr>
          </a:p>
          <a:p>
            <a:pPr>
              <a:defRPr/>
            </a:pPr>
            <a:endParaRPr lang="es-AR" dirty="0">
              <a:latin typeface="+mn-lt"/>
              <a:ea typeface="ＭＳ Ｐゴシック" pitchFamily="-60" charset="-128"/>
              <a:cs typeface="+mn-cs"/>
            </a:endParaRPr>
          </a:p>
          <a:p>
            <a:pPr>
              <a:defRPr/>
            </a:pPr>
            <a:endParaRPr lang="es-AR" dirty="0">
              <a:latin typeface="+mn-lt"/>
              <a:ea typeface="ＭＳ Ｐゴシック" pitchFamily="-60" charset="-128"/>
              <a:cs typeface="+mn-cs"/>
            </a:endParaRPr>
          </a:p>
        </p:txBody>
      </p:sp>
      <p:sp>
        <p:nvSpPr>
          <p:cNvPr id="12" name="11 CuadroTexto"/>
          <p:cNvSpPr txBox="1"/>
          <p:nvPr/>
        </p:nvSpPr>
        <p:spPr>
          <a:xfrm>
            <a:off x="3635896" y="1987534"/>
            <a:ext cx="5436096" cy="1354217"/>
          </a:xfrm>
          <a:prstGeom prst="rect">
            <a:avLst/>
          </a:prstGeom>
          <a:solidFill>
            <a:schemeClr val="accent2">
              <a:lumMod val="40000"/>
              <a:lumOff val="60000"/>
            </a:schemeClr>
          </a:solidFill>
        </p:spPr>
        <p:txBody>
          <a:bodyPr wrap="square">
            <a:spAutoFit/>
          </a:bodyPr>
          <a:lstStyle/>
          <a:p>
            <a:pPr>
              <a:defRPr/>
            </a:pPr>
            <a:r>
              <a:rPr lang="es-AR" sz="3200" b="1" dirty="0" smtClean="0">
                <a:latin typeface="Arial" charset="0"/>
                <a:ea typeface="ＭＳ Ｐゴシック" pitchFamily="-60" charset="-128"/>
                <a:cs typeface="+mn-cs"/>
              </a:rPr>
              <a:t>50%</a:t>
            </a:r>
            <a:r>
              <a:rPr lang="es-AR" dirty="0" smtClean="0">
                <a:latin typeface="Arial" charset="0"/>
                <a:ea typeface="ＭＳ Ｐゴシック" pitchFamily="-60" charset="-128"/>
                <a:cs typeface="+mn-cs"/>
              </a:rPr>
              <a:t> no lo sabe</a:t>
            </a:r>
          </a:p>
          <a:p>
            <a:pPr>
              <a:defRPr/>
            </a:pPr>
            <a:endParaRPr lang="es-AR" sz="1600" dirty="0">
              <a:latin typeface="Arial" charset="0"/>
              <a:ea typeface="ＭＳ Ｐゴシック" pitchFamily="-60" charset="-128"/>
            </a:endParaRPr>
          </a:p>
          <a:p>
            <a:pPr>
              <a:defRPr/>
            </a:pPr>
            <a:endParaRPr lang="es-AR" sz="1600" dirty="0">
              <a:latin typeface="+mn-lt"/>
              <a:ea typeface="ＭＳ Ｐゴシック" pitchFamily="-60" charset="-128"/>
              <a:cs typeface="+mn-cs"/>
            </a:endParaRPr>
          </a:p>
          <a:p>
            <a:pPr>
              <a:defRPr/>
            </a:pPr>
            <a:endParaRPr lang="es-AR" dirty="0">
              <a:latin typeface="+mn-lt"/>
              <a:ea typeface="ＭＳ Ｐゴシック" pitchFamily="-60" charset="-128"/>
              <a:cs typeface="+mn-cs"/>
            </a:endParaRPr>
          </a:p>
        </p:txBody>
      </p:sp>
      <p:sp>
        <p:nvSpPr>
          <p:cNvPr id="13" name="12 CuadroTexto"/>
          <p:cNvSpPr txBox="1"/>
          <p:nvPr/>
        </p:nvSpPr>
        <p:spPr>
          <a:xfrm>
            <a:off x="6012160" y="2708920"/>
            <a:ext cx="3059832" cy="1323439"/>
          </a:xfrm>
          <a:prstGeom prst="rect">
            <a:avLst/>
          </a:prstGeom>
          <a:solidFill>
            <a:schemeClr val="accent2">
              <a:lumMod val="60000"/>
              <a:lumOff val="40000"/>
            </a:schemeClr>
          </a:solidFill>
        </p:spPr>
        <p:txBody>
          <a:bodyPr wrap="square">
            <a:spAutoFit/>
          </a:bodyPr>
          <a:lstStyle/>
          <a:p>
            <a:pPr>
              <a:defRPr/>
            </a:pPr>
            <a:r>
              <a:rPr lang="es-AR" sz="3200" b="1" dirty="0">
                <a:latin typeface="Arial" charset="0"/>
                <a:ea typeface="ＭＳ Ｐゴシック" pitchFamily="-60" charset="-128"/>
                <a:cs typeface="+mn-cs"/>
              </a:rPr>
              <a:t>30</a:t>
            </a:r>
            <a:r>
              <a:rPr lang="es-AR" dirty="0">
                <a:latin typeface="Arial" charset="0"/>
                <a:ea typeface="ＭＳ Ｐゴシック" pitchFamily="-60" charset="-128"/>
                <a:cs typeface="+mn-cs"/>
              </a:rPr>
              <a:t> mil </a:t>
            </a:r>
          </a:p>
          <a:p>
            <a:pPr>
              <a:defRPr/>
            </a:pPr>
            <a:r>
              <a:rPr lang="es-AR" sz="1600" dirty="0">
                <a:latin typeface="+mn-lt"/>
                <a:ea typeface="ＭＳ Ｐゴシック" pitchFamily="-60" charset="-128"/>
                <a:cs typeface="+mn-cs"/>
              </a:rPr>
              <a:t>Personas reciben TARV</a:t>
            </a:r>
          </a:p>
          <a:p>
            <a:pPr>
              <a:defRPr/>
            </a:pPr>
            <a:r>
              <a:rPr lang="es-AR" sz="1600" dirty="0" smtClean="0">
                <a:latin typeface="+mn-lt"/>
                <a:ea typeface="ＭＳ Ｐゴシック" pitchFamily="-60" charset="-128"/>
                <a:cs typeface="+mn-cs"/>
              </a:rPr>
              <a:t>69</a:t>
            </a:r>
            <a:r>
              <a:rPr lang="es-AR" sz="1600" dirty="0">
                <a:latin typeface="+mn-lt"/>
                <a:ea typeface="ＭＳ Ｐゴシック" pitchFamily="-60" charset="-128"/>
                <a:cs typeface="+mn-cs"/>
              </a:rPr>
              <a:t>% sector público</a:t>
            </a:r>
          </a:p>
          <a:p>
            <a:pPr>
              <a:defRPr/>
            </a:pPr>
            <a:r>
              <a:rPr lang="es-AR" sz="1600" dirty="0">
                <a:latin typeface="+mn-lt"/>
                <a:ea typeface="ＭＳ Ｐゴシック" pitchFamily="-60" charset="-128"/>
                <a:cs typeface="+mn-cs"/>
              </a:rPr>
              <a:t>31% seguridad social y </a:t>
            </a:r>
            <a:r>
              <a:rPr lang="es-AR" sz="1600" dirty="0" smtClean="0">
                <a:latin typeface="+mn-lt"/>
                <a:ea typeface="ＭＳ Ｐゴシック" pitchFamily="-60" charset="-128"/>
                <a:cs typeface="+mn-cs"/>
              </a:rPr>
              <a:t>prepagas</a:t>
            </a:r>
            <a:endParaRPr lang="es-AR" sz="1600" dirty="0">
              <a:latin typeface="+mn-lt"/>
              <a:ea typeface="ＭＳ Ｐゴシック" pitchFamily="-60" charset="-128"/>
              <a:cs typeface="+mn-cs"/>
            </a:endParaRPr>
          </a:p>
        </p:txBody>
      </p:sp>
      <p:pic>
        <p:nvPicPr>
          <p:cNvPr id="1026" name="Picture 2" descr="C:\Users\Patricia\Pictures\VARIAS Muro\Mapas, logos, banderas y días de la semana\mapa politico argentina.png"/>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467544" y="1844824"/>
            <a:ext cx="1296143" cy="2448272"/>
          </a:xfrm>
          <a:prstGeom prst="rect">
            <a:avLst/>
          </a:prstGeom>
          <a:noFill/>
        </p:spPr>
      </p:pic>
      <p:sp>
        <p:nvSpPr>
          <p:cNvPr id="9225" name="13 CuadroTexto"/>
          <p:cNvSpPr txBox="1">
            <a:spLocks noChangeArrowheads="1"/>
          </p:cNvSpPr>
          <p:nvPr/>
        </p:nvSpPr>
        <p:spPr bwMode="auto">
          <a:xfrm>
            <a:off x="0" y="4581128"/>
            <a:ext cx="9144000" cy="1600438"/>
          </a:xfrm>
          <a:prstGeom prst="rect">
            <a:avLst/>
          </a:prstGeom>
          <a:noFill/>
          <a:ln w="9525">
            <a:noFill/>
            <a:miter lim="800000"/>
            <a:headEnd/>
            <a:tailEnd/>
          </a:ln>
        </p:spPr>
        <p:txBody>
          <a:bodyPr wrap="square">
            <a:spAutoFit/>
          </a:bodyPr>
          <a:lstStyle/>
          <a:p>
            <a:r>
              <a:rPr lang="es-AR" sz="1400" dirty="0"/>
              <a:t>Epidemia concentrada en los principales aglomerados urbanos de todas las jurisdicciones.</a:t>
            </a:r>
          </a:p>
          <a:p>
            <a:r>
              <a:rPr lang="es-AR" sz="1400" dirty="0"/>
              <a:t>Hay 1,9 varones por cada mujer diagnosticada.</a:t>
            </a:r>
          </a:p>
          <a:p>
            <a:r>
              <a:rPr lang="es-AR" sz="1400" dirty="0"/>
              <a:t>Promedio de edad de nuevas infecciones en los dos últimos años: 34 años los varones y 31 años las mujeres. </a:t>
            </a:r>
          </a:p>
          <a:p>
            <a:r>
              <a:rPr lang="es-AR" sz="1400" dirty="0"/>
              <a:t>El 20% son menores de 24 años y el 21% son mayores de 45 años (nuevas infecciones 2009-2011). </a:t>
            </a:r>
          </a:p>
          <a:p>
            <a:r>
              <a:rPr lang="es-AR" sz="1400" dirty="0"/>
              <a:t>5.500 diagnósticos nuevos de infección por VIH se notifican cada año a la DSyETS.</a:t>
            </a:r>
          </a:p>
          <a:p>
            <a:r>
              <a:rPr lang="es-AR" sz="1400" dirty="0"/>
              <a:t>Mueren 1.400 personas de sida por año, y se infectan 100 niños/as por transmisión vertical por año.</a:t>
            </a:r>
          </a:p>
          <a:p>
            <a:r>
              <a:rPr lang="es-AR" sz="1400" dirty="0"/>
              <a:t>Ley </a:t>
            </a:r>
            <a:r>
              <a:rPr lang="es-AR" sz="1400" dirty="0" smtClean="0"/>
              <a:t>25.543: </a:t>
            </a:r>
            <a:r>
              <a:rPr lang="es-AR" sz="1400" dirty="0"/>
              <a:t>obligatoriedad del ofrecimiento del test del VIH a la mujer embarazada (2001).</a:t>
            </a:r>
          </a:p>
        </p:txBody>
      </p:sp>
      <p:sp>
        <p:nvSpPr>
          <p:cNvPr id="14" name="5 Rectángulo"/>
          <p:cNvSpPr>
            <a:spLocks noChangeArrowheads="1"/>
          </p:cNvSpPr>
          <p:nvPr/>
        </p:nvSpPr>
        <p:spPr bwMode="auto">
          <a:xfrm>
            <a:off x="1619672" y="6381328"/>
            <a:ext cx="6192688" cy="400050"/>
          </a:xfrm>
          <a:prstGeom prst="rect">
            <a:avLst/>
          </a:prstGeom>
          <a:noFill/>
          <a:ln w="9525">
            <a:noFill/>
            <a:miter lim="800000"/>
            <a:headEnd/>
            <a:tailEnd/>
          </a:ln>
        </p:spPr>
        <p:txBody>
          <a:bodyPr wrap="square">
            <a:spAutoFit/>
          </a:bodyPr>
          <a:lstStyle/>
          <a:p>
            <a:pPr algn="ctr"/>
            <a:r>
              <a:rPr lang="es-AR" sz="1000" i="1" dirty="0">
                <a:solidFill>
                  <a:schemeClr val="bg1"/>
                </a:solidFill>
                <a:latin typeface="Calibri" pitchFamily="34" charset="0"/>
              </a:rPr>
              <a:t>Boletín sobre el VIH-sida en la Argentina. Nº 29 Año XV. Diciembre de 2012.</a:t>
            </a:r>
          </a:p>
          <a:p>
            <a:pPr algn="ctr"/>
            <a:r>
              <a:rPr lang="es-AR" sz="1000" i="1" dirty="0">
                <a:solidFill>
                  <a:schemeClr val="bg1"/>
                </a:solidFill>
                <a:latin typeface="Calibri" pitchFamily="34" charset="0"/>
              </a:rPr>
              <a:t>DSyETS: Dirección de Sida y Enfermedades de Transmisión Sexual del Ministerio de Salud de la Nación</a:t>
            </a:r>
            <a:endParaRPr lang="es-AR" sz="10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548680"/>
            <a:ext cx="9144000" cy="720378"/>
          </a:xfrm>
        </p:spPr>
        <p:txBody>
          <a:bodyPr>
            <a:normAutofit fontScale="90000"/>
          </a:bodyPr>
          <a:lstStyle/>
          <a:p>
            <a:r>
              <a:rPr lang="es-AR" b="1" dirty="0" smtClean="0">
                <a:solidFill>
                  <a:schemeClr val="accent5">
                    <a:lumMod val="75000"/>
                  </a:schemeClr>
                </a:solidFill>
                <a:latin typeface="Calibri" pitchFamily="34" charset="0"/>
              </a:rPr>
              <a:t>VIH en Fluidos Corporales</a:t>
            </a:r>
          </a:p>
        </p:txBody>
      </p:sp>
      <p:sp>
        <p:nvSpPr>
          <p:cNvPr id="22531" name="Oval 3"/>
          <p:cNvSpPr>
            <a:spLocks noChangeArrowheads="1"/>
          </p:cNvSpPr>
          <p:nvPr/>
        </p:nvSpPr>
        <p:spPr bwMode="auto">
          <a:xfrm>
            <a:off x="609600" y="2565400"/>
            <a:ext cx="990600" cy="304800"/>
          </a:xfrm>
          <a:prstGeom prst="ellipse">
            <a:avLst/>
          </a:prstGeom>
          <a:solidFill>
            <a:srgbClr val="FFFFFF"/>
          </a:solidFill>
          <a:ln w="9525">
            <a:solidFill>
              <a:schemeClr val="tx1"/>
            </a:solidFill>
            <a:miter lim="800000"/>
            <a:headEnd/>
            <a:tailEnd/>
          </a:ln>
        </p:spPr>
        <p:txBody>
          <a:bodyPr wrap="none" anchor="ctr"/>
          <a:lstStyle/>
          <a:p>
            <a:endParaRPr lang="en-US">
              <a:latin typeface="Calibri" pitchFamily="34" charset="0"/>
            </a:endParaRPr>
          </a:p>
        </p:txBody>
      </p:sp>
      <p:sp>
        <p:nvSpPr>
          <p:cNvPr id="22532" name="Line 4"/>
          <p:cNvSpPr>
            <a:spLocks noChangeShapeType="1"/>
          </p:cNvSpPr>
          <p:nvPr/>
        </p:nvSpPr>
        <p:spPr bwMode="auto">
          <a:xfrm>
            <a:off x="1600200" y="2708920"/>
            <a:ext cx="0" cy="2971800"/>
          </a:xfrm>
          <a:prstGeom prst="line">
            <a:avLst/>
          </a:prstGeom>
          <a:noFill/>
          <a:ln w="9525">
            <a:solidFill>
              <a:schemeClr val="tx1"/>
            </a:solidFill>
            <a:miter lim="800000"/>
            <a:headEnd/>
            <a:tailEnd/>
          </a:ln>
        </p:spPr>
        <p:txBody>
          <a:bodyPr wrap="none"/>
          <a:lstStyle/>
          <a:p>
            <a:endParaRPr lang="es-AR"/>
          </a:p>
        </p:txBody>
      </p:sp>
      <p:sp>
        <p:nvSpPr>
          <p:cNvPr id="22533" name="Line 5"/>
          <p:cNvSpPr>
            <a:spLocks noChangeShapeType="1"/>
          </p:cNvSpPr>
          <p:nvPr/>
        </p:nvSpPr>
        <p:spPr bwMode="auto">
          <a:xfrm flipH="1">
            <a:off x="609600" y="2781300"/>
            <a:ext cx="0" cy="2895600"/>
          </a:xfrm>
          <a:prstGeom prst="line">
            <a:avLst/>
          </a:prstGeom>
          <a:noFill/>
          <a:ln w="9525">
            <a:solidFill>
              <a:schemeClr val="tx1"/>
            </a:solidFill>
            <a:miter lim="800000"/>
            <a:headEnd/>
            <a:tailEnd/>
          </a:ln>
        </p:spPr>
        <p:txBody>
          <a:bodyPr wrap="none"/>
          <a:lstStyle/>
          <a:p>
            <a:endParaRPr lang="es-AR"/>
          </a:p>
        </p:txBody>
      </p:sp>
      <p:sp>
        <p:nvSpPr>
          <p:cNvPr id="22534" name="Rectangle 6"/>
          <p:cNvSpPr>
            <a:spLocks noChangeArrowheads="1"/>
          </p:cNvSpPr>
          <p:nvPr/>
        </p:nvSpPr>
        <p:spPr bwMode="auto">
          <a:xfrm>
            <a:off x="609600" y="3284538"/>
            <a:ext cx="990600" cy="2438400"/>
          </a:xfrm>
          <a:prstGeom prst="rect">
            <a:avLst/>
          </a:prstGeom>
          <a:solidFill>
            <a:srgbClr val="99CCFF"/>
          </a:solidFill>
          <a:ln w="9525">
            <a:solidFill>
              <a:schemeClr val="tx1"/>
            </a:solidFill>
            <a:miter lim="800000"/>
            <a:headEnd/>
            <a:tailEnd/>
          </a:ln>
        </p:spPr>
        <p:txBody>
          <a:bodyPr wrap="none" anchor="ctr"/>
          <a:lstStyle/>
          <a:p>
            <a:pPr eaLnBrk="1" hangingPunct="1"/>
            <a:endParaRPr lang="en-US" sz="2000">
              <a:latin typeface="Calibri" pitchFamily="34" charset="0"/>
            </a:endParaRPr>
          </a:p>
          <a:p>
            <a:pPr eaLnBrk="1" hangingPunct="1"/>
            <a:endParaRPr lang="en-US" sz="2000">
              <a:latin typeface="Calibri" pitchFamily="34" charset="0"/>
            </a:endParaRPr>
          </a:p>
        </p:txBody>
      </p:sp>
      <p:sp>
        <p:nvSpPr>
          <p:cNvPr id="22535" name="Oval 7"/>
          <p:cNvSpPr>
            <a:spLocks noChangeArrowheads="1"/>
          </p:cNvSpPr>
          <p:nvPr/>
        </p:nvSpPr>
        <p:spPr bwMode="auto">
          <a:xfrm>
            <a:off x="609600" y="3213100"/>
            <a:ext cx="990600" cy="228600"/>
          </a:xfrm>
          <a:prstGeom prst="ellipse">
            <a:avLst/>
          </a:prstGeom>
          <a:solidFill>
            <a:srgbClr val="99CCFF"/>
          </a:solidFill>
          <a:ln w="9525">
            <a:solidFill>
              <a:schemeClr val="tx1"/>
            </a:solidFill>
            <a:miter lim="800000"/>
            <a:headEnd/>
            <a:tailEnd/>
          </a:ln>
        </p:spPr>
        <p:txBody>
          <a:bodyPr wrap="none" anchor="ctr"/>
          <a:lstStyle/>
          <a:p>
            <a:endParaRPr lang="en-US">
              <a:latin typeface="Calibri" pitchFamily="34" charset="0"/>
            </a:endParaRPr>
          </a:p>
        </p:txBody>
      </p:sp>
      <p:sp>
        <p:nvSpPr>
          <p:cNvPr id="22536" name="Oval 8"/>
          <p:cNvSpPr>
            <a:spLocks noChangeArrowheads="1"/>
          </p:cNvSpPr>
          <p:nvPr/>
        </p:nvSpPr>
        <p:spPr bwMode="auto">
          <a:xfrm>
            <a:off x="2209800" y="2565400"/>
            <a:ext cx="990600" cy="304800"/>
          </a:xfrm>
          <a:prstGeom prst="ellipse">
            <a:avLst/>
          </a:prstGeom>
          <a:solidFill>
            <a:srgbClr val="FFFFFF"/>
          </a:solidFill>
          <a:ln w="9525">
            <a:solidFill>
              <a:schemeClr val="tx1"/>
            </a:solidFill>
            <a:miter lim="800000"/>
            <a:headEnd/>
            <a:tailEnd/>
          </a:ln>
        </p:spPr>
        <p:txBody>
          <a:bodyPr wrap="none" anchor="ctr"/>
          <a:lstStyle/>
          <a:p>
            <a:endParaRPr lang="en-US">
              <a:latin typeface="Calibri" pitchFamily="34" charset="0"/>
            </a:endParaRPr>
          </a:p>
        </p:txBody>
      </p:sp>
      <p:sp>
        <p:nvSpPr>
          <p:cNvPr id="22537" name="Oval 9"/>
          <p:cNvSpPr>
            <a:spLocks noChangeArrowheads="1"/>
          </p:cNvSpPr>
          <p:nvPr/>
        </p:nvSpPr>
        <p:spPr bwMode="auto">
          <a:xfrm>
            <a:off x="3962400" y="2565400"/>
            <a:ext cx="990600" cy="304800"/>
          </a:xfrm>
          <a:prstGeom prst="ellipse">
            <a:avLst/>
          </a:prstGeom>
          <a:solidFill>
            <a:srgbClr val="FFFFFF"/>
          </a:solidFill>
          <a:ln w="9525">
            <a:solidFill>
              <a:schemeClr val="tx1"/>
            </a:solidFill>
            <a:miter lim="800000"/>
            <a:headEnd/>
            <a:tailEnd/>
          </a:ln>
        </p:spPr>
        <p:txBody>
          <a:bodyPr wrap="none" anchor="ctr"/>
          <a:lstStyle/>
          <a:p>
            <a:endParaRPr lang="en-US">
              <a:latin typeface="Calibri" pitchFamily="34" charset="0"/>
            </a:endParaRPr>
          </a:p>
        </p:txBody>
      </p:sp>
      <p:sp>
        <p:nvSpPr>
          <p:cNvPr id="22538" name="Oval 10"/>
          <p:cNvSpPr>
            <a:spLocks noChangeArrowheads="1"/>
          </p:cNvSpPr>
          <p:nvPr/>
        </p:nvSpPr>
        <p:spPr bwMode="auto">
          <a:xfrm>
            <a:off x="5791200" y="2548136"/>
            <a:ext cx="990600" cy="304800"/>
          </a:xfrm>
          <a:prstGeom prst="ellipse">
            <a:avLst/>
          </a:prstGeom>
          <a:solidFill>
            <a:srgbClr val="FFFFFF"/>
          </a:solidFill>
          <a:ln w="9525">
            <a:solidFill>
              <a:schemeClr val="tx1"/>
            </a:solidFill>
            <a:miter lim="800000"/>
            <a:headEnd/>
            <a:tailEnd/>
          </a:ln>
        </p:spPr>
        <p:txBody>
          <a:bodyPr wrap="none" anchor="ctr"/>
          <a:lstStyle/>
          <a:p>
            <a:endParaRPr lang="en-US">
              <a:latin typeface="Calibri" pitchFamily="34" charset="0"/>
            </a:endParaRPr>
          </a:p>
        </p:txBody>
      </p:sp>
      <p:sp>
        <p:nvSpPr>
          <p:cNvPr id="22539" name="Oval 11"/>
          <p:cNvSpPr>
            <a:spLocks noChangeArrowheads="1"/>
          </p:cNvSpPr>
          <p:nvPr/>
        </p:nvSpPr>
        <p:spPr bwMode="auto">
          <a:xfrm>
            <a:off x="7467600" y="2565400"/>
            <a:ext cx="990600" cy="304800"/>
          </a:xfrm>
          <a:prstGeom prst="ellipse">
            <a:avLst/>
          </a:prstGeom>
          <a:solidFill>
            <a:srgbClr val="FFFFFF"/>
          </a:solidFill>
          <a:ln w="9525">
            <a:solidFill>
              <a:schemeClr val="tx1"/>
            </a:solidFill>
            <a:miter lim="800000"/>
            <a:headEnd/>
            <a:tailEnd/>
          </a:ln>
        </p:spPr>
        <p:txBody>
          <a:bodyPr wrap="none" anchor="ctr"/>
          <a:lstStyle/>
          <a:p>
            <a:endParaRPr lang="en-US">
              <a:latin typeface="Calibri" pitchFamily="34" charset="0"/>
            </a:endParaRPr>
          </a:p>
        </p:txBody>
      </p:sp>
      <p:sp>
        <p:nvSpPr>
          <p:cNvPr id="22540" name="Line 12"/>
          <p:cNvSpPr>
            <a:spLocks noChangeShapeType="1"/>
          </p:cNvSpPr>
          <p:nvPr/>
        </p:nvSpPr>
        <p:spPr bwMode="auto">
          <a:xfrm>
            <a:off x="3200400" y="2708920"/>
            <a:ext cx="0" cy="2971800"/>
          </a:xfrm>
          <a:prstGeom prst="line">
            <a:avLst/>
          </a:prstGeom>
          <a:noFill/>
          <a:ln w="9525">
            <a:solidFill>
              <a:schemeClr val="tx1"/>
            </a:solidFill>
            <a:miter lim="800000"/>
            <a:headEnd/>
            <a:tailEnd/>
          </a:ln>
        </p:spPr>
        <p:txBody>
          <a:bodyPr wrap="none"/>
          <a:lstStyle/>
          <a:p>
            <a:endParaRPr lang="es-AR"/>
          </a:p>
        </p:txBody>
      </p:sp>
      <p:sp>
        <p:nvSpPr>
          <p:cNvPr id="22541" name="Line 13"/>
          <p:cNvSpPr>
            <a:spLocks noChangeShapeType="1"/>
          </p:cNvSpPr>
          <p:nvPr/>
        </p:nvSpPr>
        <p:spPr bwMode="auto">
          <a:xfrm>
            <a:off x="2209800" y="2708920"/>
            <a:ext cx="0" cy="2971800"/>
          </a:xfrm>
          <a:prstGeom prst="line">
            <a:avLst/>
          </a:prstGeom>
          <a:noFill/>
          <a:ln w="9525">
            <a:solidFill>
              <a:schemeClr val="tx1"/>
            </a:solidFill>
            <a:miter lim="800000"/>
            <a:headEnd/>
            <a:tailEnd/>
          </a:ln>
        </p:spPr>
        <p:txBody>
          <a:bodyPr wrap="none"/>
          <a:lstStyle/>
          <a:p>
            <a:endParaRPr lang="es-AR"/>
          </a:p>
        </p:txBody>
      </p:sp>
      <p:sp>
        <p:nvSpPr>
          <p:cNvPr id="22542" name="Line 14"/>
          <p:cNvSpPr>
            <a:spLocks noChangeShapeType="1"/>
          </p:cNvSpPr>
          <p:nvPr/>
        </p:nvSpPr>
        <p:spPr bwMode="auto">
          <a:xfrm>
            <a:off x="3962400" y="2708920"/>
            <a:ext cx="0" cy="2895600"/>
          </a:xfrm>
          <a:prstGeom prst="line">
            <a:avLst/>
          </a:prstGeom>
          <a:noFill/>
          <a:ln w="9525">
            <a:solidFill>
              <a:schemeClr val="tx1"/>
            </a:solidFill>
            <a:miter lim="800000"/>
            <a:headEnd/>
            <a:tailEnd/>
          </a:ln>
        </p:spPr>
        <p:txBody>
          <a:bodyPr wrap="none"/>
          <a:lstStyle/>
          <a:p>
            <a:endParaRPr lang="es-AR"/>
          </a:p>
        </p:txBody>
      </p:sp>
      <p:sp>
        <p:nvSpPr>
          <p:cNvPr id="22543" name="Line 15"/>
          <p:cNvSpPr>
            <a:spLocks noChangeShapeType="1"/>
          </p:cNvSpPr>
          <p:nvPr/>
        </p:nvSpPr>
        <p:spPr bwMode="auto">
          <a:xfrm flipH="1">
            <a:off x="4953000" y="2708275"/>
            <a:ext cx="0" cy="2895600"/>
          </a:xfrm>
          <a:prstGeom prst="line">
            <a:avLst/>
          </a:prstGeom>
          <a:noFill/>
          <a:ln w="9525">
            <a:solidFill>
              <a:schemeClr val="tx1"/>
            </a:solidFill>
            <a:miter lim="800000"/>
            <a:headEnd/>
            <a:tailEnd/>
          </a:ln>
        </p:spPr>
        <p:txBody>
          <a:bodyPr wrap="none"/>
          <a:lstStyle/>
          <a:p>
            <a:endParaRPr lang="es-AR"/>
          </a:p>
        </p:txBody>
      </p:sp>
      <p:sp>
        <p:nvSpPr>
          <p:cNvPr id="22544" name="Line 16"/>
          <p:cNvSpPr>
            <a:spLocks noChangeShapeType="1"/>
          </p:cNvSpPr>
          <p:nvPr/>
        </p:nvSpPr>
        <p:spPr bwMode="auto">
          <a:xfrm>
            <a:off x="5791200" y="2745256"/>
            <a:ext cx="0" cy="2880000"/>
          </a:xfrm>
          <a:prstGeom prst="line">
            <a:avLst/>
          </a:prstGeom>
          <a:noFill/>
          <a:ln w="9525">
            <a:solidFill>
              <a:schemeClr val="tx1"/>
            </a:solidFill>
            <a:miter lim="800000"/>
            <a:headEnd/>
            <a:tailEnd/>
          </a:ln>
        </p:spPr>
        <p:txBody>
          <a:bodyPr wrap="none"/>
          <a:lstStyle/>
          <a:p>
            <a:endParaRPr lang="es-AR"/>
          </a:p>
        </p:txBody>
      </p:sp>
      <p:sp>
        <p:nvSpPr>
          <p:cNvPr id="22545" name="Line 17"/>
          <p:cNvSpPr>
            <a:spLocks noChangeShapeType="1"/>
          </p:cNvSpPr>
          <p:nvPr/>
        </p:nvSpPr>
        <p:spPr bwMode="auto">
          <a:xfrm>
            <a:off x="6781800" y="2708275"/>
            <a:ext cx="0" cy="2895600"/>
          </a:xfrm>
          <a:prstGeom prst="line">
            <a:avLst/>
          </a:prstGeom>
          <a:noFill/>
          <a:ln w="9525">
            <a:solidFill>
              <a:schemeClr val="tx1"/>
            </a:solidFill>
            <a:miter lim="800000"/>
            <a:headEnd/>
            <a:tailEnd/>
          </a:ln>
        </p:spPr>
        <p:txBody>
          <a:bodyPr wrap="none"/>
          <a:lstStyle/>
          <a:p>
            <a:endParaRPr lang="es-AR"/>
          </a:p>
        </p:txBody>
      </p:sp>
      <p:sp>
        <p:nvSpPr>
          <p:cNvPr id="22546" name="Line 18"/>
          <p:cNvSpPr>
            <a:spLocks noChangeShapeType="1"/>
          </p:cNvSpPr>
          <p:nvPr/>
        </p:nvSpPr>
        <p:spPr bwMode="auto">
          <a:xfrm>
            <a:off x="7467600" y="2708920"/>
            <a:ext cx="0" cy="2971800"/>
          </a:xfrm>
          <a:prstGeom prst="line">
            <a:avLst/>
          </a:prstGeom>
          <a:noFill/>
          <a:ln w="9525">
            <a:solidFill>
              <a:schemeClr val="tx1"/>
            </a:solidFill>
            <a:miter lim="800000"/>
            <a:headEnd/>
            <a:tailEnd/>
          </a:ln>
        </p:spPr>
        <p:txBody>
          <a:bodyPr wrap="none"/>
          <a:lstStyle/>
          <a:p>
            <a:endParaRPr lang="es-AR"/>
          </a:p>
        </p:txBody>
      </p:sp>
      <p:sp>
        <p:nvSpPr>
          <p:cNvPr id="22547" name="Line 19"/>
          <p:cNvSpPr>
            <a:spLocks noChangeShapeType="1"/>
          </p:cNvSpPr>
          <p:nvPr/>
        </p:nvSpPr>
        <p:spPr bwMode="auto">
          <a:xfrm>
            <a:off x="8458200" y="2708275"/>
            <a:ext cx="0" cy="2971800"/>
          </a:xfrm>
          <a:prstGeom prst="line">
            <a:avLst/>
          </a:prstGeom>
          <a:noFill/>
          <a:ln w="9525">
            <a:solidFill>
              <a:schemeClr val="tx1"/>
            </a:solidFill>
            <a:miter lim="800000"/>
            <a:headEnd/>
            <a:tailEnd/>
          </a:ln>
        </p:spPr>
        <p:txBody>
          <a:bodyPr wrap="none"/>
          <a:lstStyle/>
          <a:p>
            <a:endParaRPr lang="es-AR"/>
          </a:p>
        </p:txBody>
      </p:sp>
      <p:sp>
        <p:nvSpPr>
          <p:cNvPr id="22548" name="Rectangle 20"/>
          <p:cNvSpPr>
            <a:spLocks noChangeArrowheads="1"/>
          </p:cNvSpPr>
          <p:nvPr/>
        </p:nvSpPr>
        <p:spPr bwMode="auto">
          <a:xfrm>
            <a:off x="2209800" y="4437063"/>
            <a:ext cx="990600" cy="1295400"/>
          </a:xfrm>
          <a:prstGeom prst="rect">
            <a:avLst/>
          </a:prstGeom>
          <a:solidFill>
            <a:srgbClr val="99CCFF"/>
          </a:solidFill>
          <a:ln w="9525">
            <a:solidFill>
              <a:schemeClr val="tx1"/>
            </a:solidFill>
            <a:miter lim="800000"/>
            <a:headEnd/>
            <a:tailEnd/>
          </a:ln>
        </p:spPr>
        <p:txBody>
          <a:bodyPr wrap="none" anchor="ctr"/>
          <a:lstStyle/>
          <a:p>
            <a:endParaRPr lang="en-US">
              <a:latin typeface="Calibri" pitchFamily="34" charset="0"/>
            </a:endParaRPr>
          </a:p>
        </p:txBody>
      </p:sp>
      <p:sp>
        <p:nvSpPr>
          <p:cNvPr id="22549" name="Oval 21"/>
          <p:cNvSpPr>
            <a:spLocks noChangeArrowheads="1"/>
          </p:cNvSpPr>
          <p:nvPr/>
        </p:nvSpPr>
        <p:spPr bwMode="auto">
          <a:xfrm>
            <a:off x="2209800" y="4292600"/>
            <a:ext cx="990600" cy="228600"/>
          </a:xfrm>
          <a:prstGeom prst="ellipse">
            <a:avLst/>
          </a:prstGeom>
          <a:solidFill>
            <a:srgbClr val="99CCFF"/>
          </a:solidFill>
          <a:ln w="9525">
            <a:solidFill>
              <a:schemeClr val="tx1"/>
            </a:solidFill>
            <a:miter lim="800000"/>
            <a:headEnd/>
            <a:tailEnd/>
          </a:ln>
        </p:spPr>
        <p:txBody>
          <a:bodyPr wrap="none" anchor="ctr"/>
          <a:lstStyle/>
          <a:p>
            <a:endParaRPr lang="en-US">
              <a:latin typeface="Calibri" pitchFamily="34" charset="0"/>
            </a:endParaRPr>
          </a:p>
        </p:txBody>
      </p:sp>
      <p:sp>
        <p:nvSpPr>
          <p:cNvPr id="22550" name="Oval 22"/>
          <p:cNvSpPr>
            <a:spLocks noChangeArrowheads="1"/>
          </p:cNvSpPr>
          <p:nvPr/>
        </p:nvSpPr>
        <p:spPr bwMode="auto">
          <a:xfrm>
            <a:off x="609600" y="5589588"/>
            <a:ext cx="990600" cy="228600"/>
          </a:xfrm>
          <a:prstGeom prst="ellipse">
            <a:avLst/>
          </a:prstGeom>
          <a:solidFill>
            <a:srgbClr val="99CCFF"/>
          </a:solidFill>
          <a:ln w="9525">
            <a:solidFill>
              <a:schemeClr val="tx1"/>
            </a:solidFill>
            <a:miter lim="800000"/>
            <a:headEnd/>
            <a:tailEnd/>
          </a:ln>
        </p:spPr>
        <p:txBody>
          <a:bodyPr wrap="none" anchor="ctr"/>
          <a:lstStyle/>
          <a:p>
            <a:endParaRPr lang="en-US">
              <a:latin typeface="Calibri" pitchFamily="34" charset="0"/>
            </a:endParaRPr>
          </a:p>
        </p:txBody>
      </p:sp>
      <p:sp>
        <p:nvSpPr>
          <p:cNvPr id="22551" name="Oval 23"/>
          <p:cNvSpPr>
            <a:spLocks noChangeArrowheads="1"/>
          </p:cNvSpPr>
          <p:nvPr/>
        </p:nvSpPr>
        <p:spPr bwMode="auto">
          <a:xfrm>
            <a:off x="2209800" y="5589588"/>
            <a:ext cx="990600" cy="228600"/>
          </a:xfrm>
          <a:prstGeom prst="ellipse">
            <a:avLst/>
          </a:prstGeom>
          <a:solidFill>
            <a:srgbClr val="99CCFF"/>
          </a:solidFill>
          <a:ln w="9525">
            <a:solidFill>
              <a:schemeClr val="tx1"/>
            </a:solidFill>
            <a:miter lim="800000"/>
            <a:headEnd/>
            <a:tailEnd/>
          </a:ln>
        </p:spPr>
        <p:txBody>
          <a:bodyPr wrap="none" anchor="ctr"/>
          <a:lstStyle/>
          <a:p>
            <a:endParaRPr lang="en-US">
              <a:latin typeface="Calibri" pitchFamily="34" charset="0"/>
            </a:endParaRPr>
          </a:p>
        </p:txBody>
      </p:sp>
      <p:sp>
        <p:nvSpPr>
          <p:cNvPr id="22552" name="Rectangle 24"/>
          <p:cNvSpPr>
            <a:spLocks noChangeArrowheads="1"/>
          </p:cNvSpPr>
          <p:nvPr/>
        </p:nvSpPr>
        <p:spPr bwMode="auto">
          <a:xfrm>
            <a:off x="3962400" y="4941888"/>
            <a:ext cx="990600" cy="762000"/>
          </a:xfrm>
          <a:prstGeom prst="rect">
            <a:avLst/>
          </a:prstGeom>
          <a:solidFill>
            <a:srgbClr val="99CCFF"/>
          </a:solidFill>
          <a:ln w="9525">
            <a:solidFill>
              <a:schemeClr val="tx1"/>
            </a:solidFill>
            <a:miter lim="800000"/>
            <a:headEnd/>
            <a:tailEnd/>
          </a:ln>
        </p:spPr>
        <p:txBody>
          <a:bodyPr wrap="none" anchor="ctr"/>
          <a:lstStyle/>
          <a:p>
            <a:endParaRPr lang="en-US">
              <a:latin typeface="Calibri" pitchFamily="34" charset="0"/>
            </a:endParaRPr>
          </a:p>
        </p:txBody>
      </p:sp>
      <p:sp>
        <p:nvSpPr>
          <p:cNvPr id="22553" name="Oval 25"/>
          <p:cNvSpPr>
            <a:spLocks noChangeArrowheads="1"/>
          </p:cNvSpPr>
          <p:nvPr/>
        </p:nvSpPr>
        <p:spPr bwMode="auto">
          <a:xfrm>
            <a:off x="3962400" y="4797425"/>
            <a:ext cx="990600" cy="228600"/>
          </a:xfrm>
          <a:prstGeom prst="ellipse">
            <a:avLst/>
          </a:prstGeom>
          <a:solidFill>
            <a:srgbClr val="99CCFF"/>
          </a:solidFill>
          <a:ln w="9525">
            <a:solidFill>
              <a:schemeClr val="tx1"/>
            </a:solidFill>
            <a:miter lim="800000"/>
            <a:headEnd/>
            <a:tailEnd/>
          </a:ln>
        </p:spPr>
        <p:txBody>
          <a:bodyPr wrap="none" anchor="ctr"/>
          <a:lstStyle/>
          <a:p>
            <a:endParaRPr lang="en-US">
              <a:latin typeface="Calibri" pitchFamily="34" charset="0"/>
            </a:endParaRPr>
          </a:p>
        </p:txBody>
      </p:sp>
      <p:sp>
        <p:nvSpPr>
          <p:cNvPr id="22554" name="Oval 26"/>
          <p:cNvSpPr>
            <a:spLocks noChangeArrowheads="1"/>
          </p:cNvSpPr>
          <p:nvPr/>
        </p:nvSpPr>
        <p:spPr bwMode="auto">
          <a:xfrm>
            <a:off x="3962400" y="5589588"/>
            <a:ext cx="990600" cy="228600"/>
          </a:xfrm>
          <a:prstGeom prst="ellipse">
            <a:avLst/>
          </a:prstGeom>
          <a:solidFill>
            <a:srgbClr val="99CCFF"/>
          </a:solidFill>
          <a:ln w="9525">
            <a:solidFill>
              <a:schemeClr val="tx1"/>
            </a:solidFill>
            <a:miter lim="800000"/>
            <a:headEnd/>
            <a:tailEnd/>
          </a:ln>
        </p:spPr>
        <p:txBody>
          <a:bodyPr wrap="none" anchor="ctr"/>
          <a:lstStyle/>
          <a:p>
            <a:endParaRPr lang="en-US">
              <a:latin typeface="Calibri" pitchFamily="34" charset="0"/>
            </a:endParaRPr>
          </a:p>
        </p:txBody>
      </p:sp>
      <p:sp>
        <p:nvSpPr>
          <p:cNvPr id="22555" name="Rectangle 27"/>
          <p:cNvSpPr>
            <a:spLocks noChangeArrowheads="1"/>
          </p:cNvSpPr>
          <p:nvPr/>
        </p:nvSpPr>
        <p:spPr bwMode="auto">
          <a:xfrm>
            <a:off x="5791200" y="5204048"/>
            <a:ext cx="990600" cy="457200"/>
          </a:xfrm>
          <a:prstGeom prst="rect">
            <a:avLst/>
          </a:prstGeom>
          <a:solidFill>
            <a:srgbClr val="99CCFF"/>
          </a:solidFill>
          <a:ln w="9525">
            <a:solidFill>
              <a:schemeClr val="tx1"/>
            </a:solidFill>
            <a:miter lim="800000"/>
            <a:headEnd/>
            <a:tailEnd/>
          </a:ln>
        </p:spPr>
        <p:txBody>
          <a:bodyPr wrap="none" anchor="ctr"/>
          <a:lstStyle/>
          <a:p>
            <a:endParaRPr lang="en-US">
              <a:latin typeface="Calibri" pitchFamily="34" charset="0"/>
            </a:endParaRPr>
          </a:p>
        </p:txBody>
      </p:sp>
      <p:sp>
        <p:nvSpPr>
          <p:cNvPr id="22556" name="Oval 28"/>
          <p:cNvSpPr>
            <a:spLocks noChangeArrowheads="1"/>
          </p:cNvSpPr>
          <p:nvPr/>
        </p:nvSpPr>
        <p:spPr bwMode="auto">
          <a:xfrm>
            <a:off x="5791200" y="5085184"/>
            <a:ext cx="990600" cy="228600"/>
          </a:xfrm>
          <a:prstGeom prst="ellipse">
            <a:avLst/>
          </a:prstGeom>
          <a:solidFill>
            <a:srgbClr val="99CCFF"/>
          </a:solidFill>
          <a:ln w="9525">
            <a:solidFill>
              <a:schemeClr val="tx1"/>
            </a:solidFill>
            <a:miter lim="800000"/>
            <a:headEnd/>
            <a:tailEnd/>
          </a:ln>
        </p:spPr>
        <p:txBody>
          <a:bodyPr wrap="none" anchor="ctr"/>
          <a:lstStyle/>
          <a:p>
            <a:endParaRPr lang="en-US">
              <a:latin typeface="Calibri" pitchFamily="34" charset="0"/>
            </a:endParaRPr>
          </a:p>
        </p:txBody>
      </p:sp>
      <p:sp>
        <p:nvSpPr>
          <p:cNvPr id="22557" name="Oval 29"/>
          <p:cNvSpPr>
            <a:spLocks noChangeArrowheads="1"/>
          </p:cNvSpPr>
          <p:nvPr/>
        </p:nvSpPr>
        <p:spPr bwMode="auto">
          <a:xfrm>
            <a:off x="5791200" y="5576664"/>
            <a:ext cx="990600" cy="228600"/>
          </a:xfrm>
          <a:prstGeom prst="ellipse">
            <a:avLst/>
          </a:prstGeom>
          <a:solidFill>
            <a:srgbClr val="99CCFF"/>
          </a:solidFill>
          <a:ln w="9525">
            <a:solidFill>
              <a:schemeClr val="tx1"/>
            </a:solidFill>
            <a:miter lim="800000"/>
            <a:headEnd/>
            <a:tailEnd/>
          </a:ln>
        </p:spPr>
        <p:txBody>
          <a:bodyPr wrap="none" anchor="ctr"/>
          <a:lstStyle/>
          <a:p>
            <a:endParaRPr lang="en-US">
              <a:latin typeface="Calibri" pitchFamily="34" charset="0"/>
            </a:endParaRPr>
          </a:p>
        </p:txBody>
      </p:sp>
      <p:sp>
        <p:nvSpPr>
          <p:cNvPr id="22558" name="Oval 30"/>
          <p:cNvSpPr>
            <a:spLocks noChangeArrowheads="1"/>
          </p:cNvSpPr>
          <p:nvPr/>
        </p:nvSpPr>
        <p:spPr bwMode="auto">
          <a:xfrm>
            <a:off x="7467600" y="5589588"/>
            <a:ext cx="990600" cy="228600"/>
          </a:xfrm>
          <a:prstGeom prst="ellipse">
            <a:avLst/>
          </a:prstGeom>
          <a:solidFill>
            <a:srgbClr val="FFFFFF"/>
          </a:solidFill>
          <a:ln w="9525">
            <a:solidFill>
              <a:schemeClr val="tx1"/>
            </a:solidFill>
            <a:miter lim="800000"/>
            <a:headEnd/>
            <a:tailEnd/>
          </a:ln>
        </p:spPr>
        <p:txBody>
          <a:bodyPr wrap="none" anchor="ctr"/>
          <a:lstStyle/>
          <a:p>
            <a:endParaRPr lang="en-US">
              <a:latin typeface="Calibri" pitchFamily="34" charset="0"/>
            </a:endParaRPr>
          </a:p>
        </p:txBody>
      </p:sp>
      <p:sp>
        <p:nvSpPr>
          <p:cNvPr id="22559" name="Line 31"/>
          <p:cNvSpPr>
            <a:spLocks noChangeShapeType="1"/>
          </p:cNvSpPr>
          <p:nvPr/>
        </p:nvSpPr>
        <p:spPr bwMode="auto">
          <a:xfrm>
            <a:off x="7467600" y="6019800"/>
            <a:ext cx="0" cy="0"/>
          </a:xfrm>
          <a:prstGeom prst="line">
            <a:avLst/>
          </a:prstGeom>
          <a:noFill/>
          <a:ln w="9525">
            <a:solidFill>
              <a:schemeClr val="tx1"/>
            </a:solidFill>
            <a:miter lim="800000"/>
            <a:headEnd/>
            <a:tailEnd/>
          </a:ln>
        </p:spPr>
        <p:txBody>
          <a:bodyPr wrap="none"/>
          <a:lstStyle/>
          <a:p>
            <a:endParaRPr lang="es-AR"/>
          </a:p>
        </p:txBody>
      </p:sp>
      <p:sp>
        <p:nvSpPr>
          <p:cNvPr id="176161" name="Text Box 33"/>
          <p:cNvSpPr txBox="1">
            <a:spLocks noChangeArrowheads="1"/>
          </p:cNvSpPr>
          <p:nvPr/>
        </p:nvSpPr>
        <p:spPr bwMode="auto">
          <a:xfrm>
            <a:off x="2209800" y="2852738"/>
            <a:ext cx="1022350" cy="984885"/>
          </a:xfrm>
          <a:prstGeom prst="rect">
            <a:avLst/>
          </a:prstGeom>
          <a:noFill/>
          <a:ln w="9525">
            <a:noFill/>
            <a:miter lim="800000"/>
            <a:headEnd/>
            <a:tailEnd/>
          </a:ln>
          <a:effectLst/>
        </p:spPr>
        <p:txBody>
          <a:bodyPr>
            <a:spAutoFit/>
          </a:bodyPr>
          <a:lstStyle/>
          <a:p>
            <a:pPr algn="ctr" eaLnBrk="1" hangingPunct="1">
              <a:defRPr/>
            </a:pPr>
            <a:r>
              <a:rPr lang="en-US" sz="2000" b="1" dirty="0">
                <a:latin typeface="Calibri" pitchFamily="34" charset="0"/>
                <a:ea typeface="ＭＳ Ｐゴシック" pitchFamily="-60" charset="-128"/>
                <a:cs typeface="+mn-cs"/>
              </a:rPr>
              <a:t>Semen</a:t>
            </a:r>
          </a:p>
          <a:p>
            <a:pPr algn="ctr" eaLnBrk="1" hangingPunct="1">
              <a:defRPr/>
            </a:pPr>
            <a:r>
              <a:rPr lang="en-US" sz="2000" b="1" dirty="0">
                <a:latin typeface="Calibri" pitchFamily="34" charset="0"/>
                <a:ea typeface="ＭＳ Ｐゴシック" pitchFamily="-60" charset="-128"/>
                <a:cs typeface="+mn-cs"/>
              </a:rPr>
              <a:t>11.000</a:t>
            </a:r>
          </a:p>
          <a:p>
            <a:pPr eaLnBrk="1" hangingPunct="1">
              <a:defRPr/>
            </a:pPr>
            <a:endParaRPr lang="en-US" b="1" dirty="0">
              <a:latin typeface="Calibri" pitchFamily="34" charset="0"/>
              <a:ea typeface="ＭＳ Ｐゴシック" pitchFamily="-60" charset="-128"/>
              <a:cs typeface="+mn-cs"/>
            </a:endParaRPr>
          </a:p>
        </p:txBody>
      </p:sp>
      <p:sp>
        <p:nvSpPr>
          <p:cNvPr id="176162" name="Text Box 34"/>
          <p:cNvSpPr txBox="1">
            <a:spLocks noChangeArrowheads="1"/>
          </p:cNvSpPr>
          <p:nvPr/>
        </p:nvSpPr>
        <p:spPr bwMode="auto">
          <a:xfrm>
            <a:off x="3851275" y="2924175"/>
            <a:ext cx="1225550" cy="1016000"/>
          </a:xfrm>
          <a:prstGeom prst="rect">
            <a:avLst/>
          </a:prstGeom>
          <a:noFill/>
          <a:ln w="9525">
            <a:noFill/>
            <a:miter lim="800000"/>
            <a:headEnd/>
            <a:tailEnd/>
          </a:ln>
          <a:effectLst/>
        </p:spPr>
        <p:txBody>
          <a:bodyPr>
            <a:spAutoFit/>
          </a:bodyPr>
          <a:lstStyle/>
          <a:p>
            <a:pPr algn="ctr" eaLnBrk="1" hangingPunct="1">
              <a:defRPr/>
            </a:pPr>
            <a:r>
              <a:rPr lang="es-ES" sz="2000" b="1" dirty="0">
                <a:latin typeface="Calibri" pitchFamily="34" charset="0"/>
                <a:ea typeface="ＭＳ Ｐゴシック" pitchFamily="-60" charset="-128"/>
                <a:cs typeface="+mn-cs"/>
              </a:rPr>
              <a:t>Fluidos vaginales</a:t>
            </a:r>
          </a:p>
          <a:p>
            <a:pPr algn="ctr" eaLnBrk="1" hangingPunct="1">
              <a:defRPr/>
            </a:pPr>
            <a:r>
              <a:rPr lang="es-ES" sz="2000" b="1" dirty="0">
                <a:latin typeface="Calibri" pitchFamily="34" charset="0"/>
                <a:ea typeface="ＭＳ Ｐゴシック" pitchFamily="-60" charset="-128"/>
                <a:cs typeface="+mn-cs"/>
              </a:rPr>
              <a:t>7.000</a:t>
            </a:r>
          </a:p>
        </p:txBody>
      </p:sp>
      <p:sp>
        <p:nvSpPr>
          <p:cNvPr id="176163" name="Text Box 35"/>
          <p:cNvSpPr txBox="1">
            <a:spLocks noChangeArrowheads="1"/>
          </p:cNvSpPr>
          <p:nvPr/>
        </p:nvSpPr>
        <p:spPr bwMode="auto">
          <a:xfrm>
            <a:off x="636588" y="2781300"/>
            <a:ext cx="911225" cy="708025"/>
          </a:xfrm>
          <a:prstGeom prst="rect">
            <a:avLst/>
          </a:prstGeom>
          <a:noFill/>
          <a:ln w="9525">
            <a:noFill/>
            <a:miter lim="800000"/>
            <a:headEnd/>
            <a:tailEnd/>
          </a:ln>
          <a:effectLst/>
        </p:spPr>
        <p:txBody>
          <a:bodyPr wrap="none">
            <a:spAutoFit/>
          </a:bodyPr>
          <a:lstStyle/>
          <a:p>
            <a:pPr algn="ctr" eaLnBrk="1" hangingPunct="1">
              <a:defRPr/>
            </a:pPr>
            <a:r>
              <a:rPr lang="en-US" sz="2000" b="1" dirty="0">
                <a:latin typeface="Calibri" pitchFamily="34" charset="0"/>
                <a:ea typeface="ＭＳ Ｐゴシック" pitchFamily="-60" charset="-128"/>
                <a:cs typeface="+mn-cs"/>
              </a:rPr>
              <a:t>Sangre</a:t>
            </a:r>
          </a:p>
          <a:p>
            <a:pPr algn="ctr" eaLnBrk="1" hangingPunct="1">
              <a:defRPr/>
            </a:pPr>
            <a:r>
              <a:rPr lang="en-US" sz="2000" b="1" dirty="0">
                <a:latin typeface="Calibri" pitchFamily="34" charset="0"/>
                <a:ea typeface="ＭＳ Ｐゴシック" pitchFamily="-60" charset="-128"/>
                <a:cs typeface="+mn-cs"/>
              </a:rPr>
              <a:t>18.000</a:t>
            </a:r>
          </a:p>
        </p:txBody>
      </p:sp>
      <p:sp>
        <p:nvSpPr>
          <p:cNvPr id="176164" name="Text Box 36"/>
          <p:cNvSpPr txBox="1">
            <a:spLocks noChangeArrowheads="1"/>
          </p:cNvSpPr>
          <p:nvPr/>
        </p:nvSpPr>
        <p:spPr bwMode="auto">
          <a:xfrm>
            <a:off x="5608638" y="2924175"/>
            <a:ext cx="1339850" cy="1016000"/>
          </a:xfrm>
          <a:prstGeom prst="rect">
            <a:avLst/>
          </a:prstGeom>
          <a:noFill/>
          <a:ln w="9525">
            <a:noFill/>
            <a:miter lim="800000"/>
            <a:headEnd/>
            <a:tailEnd/>
          </a:ln>
          <a:effectLst/>
        </p:spPr>
        <p:txBody>
          <a:bodyPr wrap="none">
            <a:spAutoFit/>
          </a:bodyPr>
          <a:lstStyle/>
          <a:p>
            <a:pPr algn="ctr" eaLnBrk="1" hangingPunct="1">
              <a:defRPr/>
            </a:pPr>
            <a:r>
              <a:rPr lang="es-AR" sz="2000" b="1" dirty="0">
                <a:latin typeface="Calibri" pitchFamily="34" charset="0"/>
                <a:ea typeface="ＭＳ Ｐゴシック" pitchFamily="-60" charset="-128"/>
                <a:cs typeface="+mn-cs"/>
              </a:rPr>
              <a:t>Líquido </a:t>
            </a:r>
          </a:p>
          <a:p>
            <a:pPr algn="ctr" eaLnBrk="1" hangingPunct="1">
              <a:defRPr/>
            </a:pPr>
            <a:r>
              <a:rPr lang="es-AR" sz="2000" b="1" dirty="0">
                <a:latin typeface="Calibri" pitchFamily="34" charset="0"/>
                <a:ea typeface="ＭＳ Ｐゴシック" pitchFamily="-60" charset="-128"/>
                <a:cs typeface="+mn-cs"/>
              </a:rPr>
              <a:t>Amniótico </a:t>
            </a:r>
          </a:p>
          <a:p>
            <a:pPr algn="ctr" eaLnBrk="1" hangingPunct="1">
              <a:defRPr/>
            </a:pPr>
            <a:r>
              <a:rPr lang="es-AR" sz="2000" b="1" dirty="0">
                <a:latin typeface="Calibri" pitchFamily="34" charset="0"/>
                <a:ea typeface="ＭＳ Ｐゴシック" pitchFamily="-60" charset="-128"/>
                <a:cs typeface="+mn-cs"/>
              </a:rPr>
              <a:t>4.000</a:t>
            </a:r>
          </a:p>
        </p:txBody>
      </p:sp>
      <p:sp>
        <p:nvSpPr>
          <p:cNvPr id="176165" name="Text Box 37"/>
          <p:cNvSpPr txBox="1">
            <a:spLocks noChangeArrowheads="1"/>
          </p:cNvSpPr>
          <p:nvPr/>
        </p:nvSpPr>
        <p:spPr bwMode="auto">
          <a:xfrm>
            <a:off x="7585075" y="2924175"/>
            <a:ext cx="803275" cy="708025"/>
          </a:xfrm>
          <a:prstGeom prst="rect">
            <a:avLst/>
          </a:prstGeom>
          <a:noFill/>
          <a:ln w="9525">
            <a:noFill/>
            <a:miter lim="800000"/>
            <a:headEnd/>
            <a:tailEnd/>
          </a:ln>
          <a:effectLst/>
        </p:spPr>
        <p:txBody>
          <a:bodyPr wrap="none">
            <a:spAutoFit/>
          </a:bodyPr>
          <a:lstStyle/>
          <a:p>
            <a:pPr algn="ctr" eaLnBrk="1" hangingPunct="1">
              <a:defRPr/>
            </a:pPr>
            <a:r>
              <a:rPr lang="en-US" sz="2000" b="1" dirty="0">
                <a:latin typeface="Calibri" pitchFamily="34" charset="0"/>
                <a:ea typeface="ＭＳ Ｐゴシック" pitchFamily="-60" charset="-128"/>
                <a:cs typeface="+mn-cs"/>
              </a:rPr>
              <a:t>Saliva</a:t>
            </a:r>
          </a:p>
          <a:p>
            <a:pPr algn="ctr" eaLnBrk="1" hangingPunct="1">
              <a:defRPr/>
            </a:pPr>
            <a:r>
              <a:rPr lang="en-US" sz="2000" b="1" dirty="0">
                <a:latin typeface="Calibri" pitchFamily="34" charset="0"/>
                <a:ea typeface="ＭＳ Ｐゴシック" pitchFamily="-60" charset="-128"/>
                <a:cs typeface="+mn-cs"/>
              </a:rPr>
              <a:t>1</a:t>
            </a:r>
          </a:p>
        </p:txBody>
      </p:sp>
      <p:sp>
        <p:nvSpPr>
          <p:cNvPr id="176166" name="Text Box 38"/>
          <p:cNvSpPr txBox="1">
            <a:spLocks noChangeArrowheads="1"/>
          </p:cNvSpPr>
          <p:nvPr/>
        </p:nvSpPr>
        <p:spPr bwMode="auto">
          <a:xfrm>
            <a:off x="611188" y="1677853"/>
            <a:ext cx="8027987" cy="369332"/>
          </a:xfrm>
          <a:prstGeom prst="rect">
            <a:avLst/>
          </a:prstGeom>
          <a:noFill/>
          <a:ln w="9525">
            <a:noFill/>
            <a:miter lim="800000"/>
            <a:headEnd/>
            <a:tailEnd/>
          </a:ln>
          <a:effectLst/>
        </p:spPr>
        <p:txBody>
          <a:bodyPr>
            <a:spAutoFit/>
          </a:bodyPr>
          <a:lstStyle/>
          <a:p>
            <a:pPr algn="ctr" eaLnBrk="1" hangingPunct="1">
              <a:defRPr/>
            </a:pPr>
            <a:r>
              <a:rPr lang="es-AR" b="1" dirty="0">
                <a:latin typeface="Calibri" pitchFamily="34" charset="0"/>
                <a:ea typeface="ＭＳ Ｐゴシック" pitchFamily="-60" charset="-128"/>
                <a:cs typeface="+mn-cs"/>
              </a:rPr>
              <a:t>Número promedio de partículas de VIH por ml de los siguientes fluidos corporales</a:t>
            </a:r>
          </a:p>
        </p:txBody>
      </p:sp>
    </p:spTree>
    <p:extLst>
      <p:ext uri="{BB962C8B-B14F-4D97-AF65-F5344CB8AC3E}">
        <p14:creationId xmlns:p14="http://schemas.microsoft.com/office/powerpoint/2010/main" val="14647862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40" t="46051" r="14215" b="13837"/>
          <a:stretch/>
        </p:blipFill>
        <p:spPr bwMode="auto">
          <a:xfrm>
            <a:off x="107505" y="44624"/>
            <a:ext cx="8496944" cy="2594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6" t="17511" r="39268" b="75560"/>
          <a:stretch/>
        </p:blipFill>
        <p:spPr bwMode="auto">
          <a:xfrm>
            <a:off x="636961" y="981210"/>
            <a:ext cx="7438031" cy="506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403648" y="3068960"/>
            <a:ext cx="5976664" cy="1569660"/>
          </a:xfrm>
          <a:prstGeom prst="rect">
            <a:avLst/>
          </a:prstGeom>
          <a:solidFill>
            <a:schemeClr val="accent5">
              <a:lumMod val="20000"/>
              <a:lumOff val="80000"/>
            </a:schemeClr>
          </a:solidFill>
        </p:spPr>
        <p:txBody>
          <a:bodyPr wrap="square" rtlCol="0">
            <a:spAutoFit/>
          </a:bodyPr>
          <a:lstStyle/>
          <a:p>
            <a:r>
              <a:rPr lang="es-AR" sz="2400" b="1" dirty="0" smtClean="0"/>
              <a:t>Riesgo de algún accidente</a:t>
            </a:r>
          </a:p>
          <a:p>
            <a:r>
              <a:rPr lang="es-AR" sz="2400" dirty="0" smtClean="0"/>
              <a:t>Paramédico                            180-360/1000 años</a:t>
            </a:r>
          </a:p>
          <a:p>
            <a:r>
              <a:rPr lang="es-AR" sz="2400" dirty="0" smtClean="0"/>
              <a:t>Bombero paramédico          	104/1000 años</a:t>
            </a:r>
          </a:p>
          <a:p>
            <a:r>
              <a:rPr lang="es-AR" sz="2400" dirty="0" smtClean="0"/>
              <a:t>Bombero NO paramédico          11/1000 años</a:t>
            </a:r>
          </a:p>
        </p:txBody>
      </p:sp>
    </p:spTree>
    <p:extLst>
      <p:ext uri="{BB962C8B-B14F-4D97-AF65-F5344CB8AC3E}">
        <p14:creationId xmlns:p14="http://schemas.microsoft.com/office/powerpoint/2010/main" val="1358181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457200" y="274638"/>
            <a:ext cx="8229600" cy="1143000"/>
          </a:xfrm>
        </p:spPr>
        <p:txBody>
          <a:bodyPr vert="horz" lIns="91440" tIns="45720" rIns="91440" bIns="45720" rtlCol="0" anchor="ctr">
            <a:normAutofit/>
          </a:bodyPr>
          <a:lstStyle/>
          <a:p>
            <a:r>
              <a:rPr lang="es-AR" b="1" dirty="0" smtClean="0">
                <a:solidFill>
                  <a:schemeClr val="accent5">
                    <a:lumMod val="75000"/>
                  </a:schemeClr>
                </a:solidFill>
                <a:latin typeface="Calibri" pitchFamily="34" charset="0"/>
              </a:rPr>
              <a:t>Medidas inmediatas</a:t>
            </a:r>
            <a:endParaRPr lang="es-AR" b="1" dirty="0">
              <a:solidFill>
                <a:schemeClr val="accent5">
                  <a:lumMod val="75000"/>
                </a:schemeClr>
              </a:solidFill>
              <a:latin typeface="Calibri" pitchFamily="34" charset="0"/>
            </a:endParaRPr>
          </a:p>
        </p:txBody>
      </p:sp>
      <p:pic>
        <p:nvPicPr>
          <p:cNvPr id="6" name="Picture 7" descr="mordida_370x270"/>
          <p:cNvPicPr>
            <a:picLocks noChangeAspect="1" noChangeArrowheads="1"/>
          </p:cNvPicPr>
          <p:nvPr/>
        </p:nvPicPr>
        <p:blipFill rotWithShape="1">
          <a:blip r:embed="rId2">
            <a:extLst>
              <a:ext uri="{28A0092B-C50C-407E-A947-70E740481C1C}">
                <a14:useLocalDpi xmlns:a14="http://schemas.microsoft.com/office/drawing/2010/main" val="0"/>
              </a:ext>
            </a:extLst>
          </a:blip>
          <a:srcRect l="2849" t="4005" r="6556" b="8396"/>
          <a:stretch/>
        </p:blipFill>
        <p:spPr bwMode="auto">
          <a:xfrm>
            <a:off x="6372200" y="3933056"/>
            <a:ext cx="2490394" cy="17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611560" y="1772816"/>
            <a:ext cx="6480720" cy="2554545"/>
          </a:xfrm>
          <a:prstGeom prst="rect">
            <a:avLst/>
          </a:prstGeom>
          <a:noFill/>
        </p:spPr>
        <p:txBody>
          <a:bodyPr wrap="square" rtlCol="0">
            <a:spAutoFit/>
          </a:bodyPr>
          <a:lstStyle/>
          <a:p>
            <a:pPr marL="342900" indent="-342900">
              <a:buAutoNum type="arabicParenR"/>
            </a:pPr>
            <a:r>
              <a:rPr lang="es-AR" sz="3200" dirty="0" smtClean="0"/>
              <a:t>Identificar la fuente</a:t>
            </a:r>
          </a:p>
          <a:p>
            <a:pPr marL="342900" indent="-342900">
              <a:buAutoNum type="arabicParenR"/>
            </a:pPr>
            <a:r>
              <a:rPr lang="es-AR" sz="3200" dirty="0" smtClean="0"/>
              <a:t>Lavar con agua y jabón</a:t>
            </a:r>
          </a:p>
          <a:p>
            <a:pPr marL="342900" indent="-342900">
              <a:buAutoNum type="arabicParenR"/>
            </a:pPr>
            <a:r>
              <a:rPr lang="es-AR" sz="3200" dirty="0" smtClean="0"/>
              <a:t>Notificar el accidente</a:t>
            </a:r>
          </a:p>
          <a:p>
            <a:pPr marL="342900" indent="-342900">
              <a:buAutoNum type="arabicParenR"/>
            </a:pPr>
            <a:r>
              <a:rPr lang="es-AR" sz="3200" dirty="0" smtClean="0"/>
              <a:t>Acudir a urgencias lo antes posible</a:t>
            </a:r>
          </a:p>
          <a:p>
            <a:pPr lvl="1"/>
            <a:endParaRPr lang="es-AR" sz="3200" dirty="0" smtClean="0"/>
          </a:p>
        </p:txBody>
      </p:sp>
    </p:spTree>
    <p:extLst>
      <p:ext uri="{BB962C8B-B14F-4D97-AF65-F5344CB8AC3E}">
        <p14:creationId xmlns:p14="http://schemas.microsoft.com/office/powerpoint/2010/main" val="213170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62880" y="269776"/>
            <a:ext cx="8229600" cy="1143000"/>
          </a:xfrm>
        </p:spPr>
        <p:txBody>
          <a:bodyPr>
            <a:normAutofit fontScale="90000"/>
          </a:bodyPr>
          <a:lstStyle/>
          <a:p>
            <a:r>
              <a:rPr lang="es-AR" b="1" dirty="0" smtClean="0">
                <a:solidFill>
                  <a:schemeClr val="accent5">
                    <a:lumMod val="75000"/>
                  </a:schemeClr>
                </a:solidFill>
                <a:latin typeface="Calibri" pitchFamily="34" charset="0"/>
              </a:rPr>
              <a:t>La fuente es necesaria para definir la conducta (HIV-HBV-HCV)</a:t>
            </a:r>
            <a:endParaRPr lang="es-ES" altLang="es-AR" b="1" dirty="0" smtClean="0">
              <a:solidFill>
                <a:schemeClr val="bg1"/>
              </a:solidFill>
            </a:endParaRPr>
          </a:p>
        </p:txBody>
      </p:sp>
      <p:pic>
        <p:nvPicPr>
          <p:cNvPr id="6" name="Picture 2" descr="Stick figure positions set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l="-1" r="78816" b="55854"/>
          <a:stretch/>
        </p:blipFill>
        <p:spPr bwMode="auto">
          <a:xfrm>
            <a:off x="443591" y="1356760"/>
            <a:ext cx="565719" cy="11264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tick figure positions set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l="79282" t="52590"/>
          <a:stretch/>
        </p:blipFill>
        <p:spPr bwMode="auto">
          <a:xfrm>
            <a:off x="418226" y="5218536"/>
            <a:ext cx="553265" cy="12097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tick figure positions set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l="27633" t="54757" r="50000" b="4204"/>
          <a:stretch/>
        </p:blipFill>
        <p:spPr bwMode="auto">
          <a:xfrm>
            <a:off x="400598" y="2541799"/>
            <a:ext cx="597293" cy="1047211"/>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147129" y="5176478"/>
            <a:ext cx="546258" cy="923330"/>
          </a:xfrm>
          <a:prstGeom prst="rect">
            <a:avLst/>
          </a:prstGeom>
          <a:noFill/>
        </p:spPr>
        <p:txBody>
          <a:bodyPr wrap="square" rtlCol="0">
            <a:spAutoFit/>
          </a:bodyPr>
          <a:lstStyle/>
          <a:p>
            <a:r>
              <a:rPr lang="es-AR" sz="5400" b="1" dirty="0" smtClean="0">
                <a:solidFill>
                  <a:srgbClr val="FF0000"/>
                </a:solidFill>
              </a:rPr>
              <a:t>+</a:t>
            </a:r>
            <a:endParaRPr lang="es-AR" b="1" dirty="0">
              <a:solidFill>
                <a:srgbClr val="FF0000"/>
              </a:solidFill>
            </a:endParaRPr>
          </a:p>
        </p:txBody>
      </p:sp>
      <p:sp>
        <p:nvSpPr>
          <p:cNvPr id="15" name="14 CuadroTexto"/>
          <p:cNvSpPr txBox="1"/>
          <p:nvPr/>
        </p:nvSpPr>
        <p:spPr>
          <a:xfrm>
            <a:off x="1220138" y="1294158"/>
            <a:ext cx="1263630" cy="923330"/>
          </a:xfrm>
          <a:prstGeom prst="rect">
            <a:avLst/>
          </a:prstGeom>
          <a:noFill/>
        </p:spPr>
        <p:txBody>
          <a:bodyPr wrap="square" rtlCol="0">
            <a:spAutoFit/>
          </a:bodyPr>
          <a:lstStyle/>
          <a:p>
            <a:r>
              <a:rPr lang="es-AR" sz="5400" b="1" dirty="0" smtClean="0">
                <a:solidFill>
                  <a:schemeClr val="bg1"/>
                </a:solidFill>
              </a:rPr>
              <a:t>-</a:t>
            </a:r>
            <a:endParaRPr lang="es-AR" b="1" dirty="0">
              <a:solidFill>
                <a:schemeClr val="bg1"/>
              </a:solidFill>
            </a:endParaRPr>
          </a:p>
        </p:txBody>
      </p:sp>
      <p:sp>
        <p:nvSpPr>
          <p:cNvPr id="16" name="15 CuadroTexto"/>
          <p:cNvSpPr txBox="1"/>
          <p:nvPr/>
        </p:nvSpPr>
        <p:spPr>
          <a:xfrm>
            <a:off x="1220138" y="2676899"/>
            <a:ext cx="1551661" cy="769441"/>
          </a:xfrm>
          <a:prstGeom prst="rect">
            <a:avLst/>
          </a:prstGeom>
          <a:noFill/>
        </p:spPr>
        <p:txBody>
          <a:bodyPr wrap="square" rtlCol="0">
            <a:spAutoFit/>
          </a:bodyPr>
          <a:lstStyle/>
          <a:p>
            <a:r>
              <a:rPr lang="es-AR" sz="4400" b="1" dirty="0" smtClean="0">
                <a:solidFill>
                  <a:schemeClr val="tx2"/>
                </a:solidFill>
              </a:rPr>
              <a:t>?</a:t>
            </a:r>
            <a:r>
              <a:rPr lang="es-AR" sz="3200" b="1" dirty="0" smtClean="0">
                <a:solidFill>
                  <a:schemeClr val="tx2"/>
                </a:solidFill>
                <a:sym typeface="Wingdings" panose="05000000000000000000" pitchFamily="2" charset="2"/>
              </a:rPr>
              <a:t> </a:t>
            </a:r>
            <a:r>
              <a:rPr lang="es-AR" sz="4000" b="1" dirty="0" smtClean="0">
                <a:solidFill>
                  <a:schemeClr val="tx2"/>
                </a:solidFill>
                <a:sym typeface="Wingdings" panose="05000000000000000000" pitchFamily="2" charset="2"/>
              </a:rPr>
              <a:t>-</a:t>
            </a:r>
            <a:r>
              <a:rPr lang="es-AR" sz="3200" b="1" dirty="0" smtClean="0">
                <a:solidFill>
                  <a:schemeClr val="tx2"/>
                </a:solidFill>
                <a:sym typeface="Wingdings" panose="05000000000000000000" pitchFamily="2" charset="2"/>
              </a:rPr>
              <a:t>/</a:t>
            </a:r>
            <a:r>
              <a:rPr lang="es-AR" sz="3200" b="1" dirty="0" smtClean="0">
                <a:solidFill>
                  <a:srgbClr val="FF0000"/>
                </a:solidFill>
                <a:sym typeface="Wingdings" panose="05000000000000000000" pitchFamily="2" charset="2"/>
              </a:rPr>
              <a:t>+ </a:t>
            </a:r>
            <a:endParaRPr lang="es-AR" sz="1400" b="1" dirty="0">
              <a:solidFill>
                <a:srgbClr val="FF0000"/>
              </a:solidFill>
            </a:endParaRPr>
          </a:p>
        </p:txBody>
      </p:sp>
      <p:sp>
        <p:nvSpPr>
          <p:cNvPr id="21" name="20 CuadroTexto"/>
          <p:cNvSpPr txBox="1"/>
          <p:nvPr/>
        </p:nvSpPr>
        <p:spPr>
          <a:xfrm>
            <a:off x="1278560" y="3948435"/>
            <a:ext cx="1349223" cy="769441"/>
          </a:xfrm>
          <a:prstGeom prst="rect">
            <a:avLst/>
          </a:prstGeom>
          <a:noFill/>
        </p:spPr>
        <p:txBody>
          <a:bodyPr wrap="square" rtlCol="0">
            <a:spAutoFit/>
          </a:bodyPr>
          <a:lstStyle/>
          <a:p>
            <a:r>
              <a:rPr lang="es-AR" sz="4400" b="1" dirty="0" smtClean="0">
                <a:solidFill>
                  <a:schemeClr val="tx2"/>
                </a:solidFill>
              </a:rPr>
              <a:t>?</a:t>
            </a:r>
            <a:r>
              <a:rPr lang="es-AR" sz="3200" b="1" dirty="0" smtClean="0">
                <a:solidFill>
                  <a:schemeClr val="tx2"/>
                </a:solidFill>
                <a:sym typeface="Wingdings" panose="05000000000000000000" pitchFamily="2" charset="2"/>
              </a:rPr>
              <a:t> </a:t>
            </a:r>
            <a:r>
              <a:rPr lang="es-AR" sz="4400" b="1" dirty="0">
                <a:solidFill>
                  <a:schemeClr val="tx2"/>
                </a:solidFill>
              </a:rPr>
              <a:t>?</a:t>
            </a:r>
            <a:endParaRPr lang="es-AR" sz="1400" b="1" dirty="0">
              <a:solidFill>
                <a:schemeClr val="tx2"/>
              </a:solidFill>
            </a:endParaRPr>
          </a:p>
        </p:txBody>
      </p:sp>
      <p:sp>
        <p:nvSpPr>
          <p:cNvPr id="4" name="3 CuadroTexto"/>
          <p:cNvSpPr txBox="1"/>
          <p:nvPr/>
        </p:nvSpPr>
        <p:spPr>
          <a:xfrm>
            <a:off x="3020308" y="1616907"/>
            <a:ext cx="4197561" cy="523220"/>
          </a:xfrm>
          <a:prstGeom prst="rect">
            <a:avLst/>
          </a:prstGeom>
          <a:noFill/>
        </p:spPr>
        <p:txBody>
          <a:bodyPr wrap="square" rtlCol="0">
            <a:spAutoFit/>
          </a:bodyPr>
          <a:lstStyle/>
          <a:p>
            <a:r>
              <a:rPr lang="es-AR" sz="2800" dirty="0" smtClean="0"/>
              <a:t>No preocupa</a:t>
            </a:r>
            <a:endParaRPr lang="es-AR" dirty="0"/>
          </a:p>
        </p:txBody>
      </p:sp>
      <p:sp>
        <p:nvSpPr>
          <p:cNvPr id="23" name="22 CuadroTexto"/>
          <p:cNvSpPr txBox="1"/>
          <p:nvPr/>
        </p:nvSpPr>
        <p:spPr>
          <a:xfrm>
            <a:off x="3004320" y="2551460"/>
            <a:ext cx="5240088" cy="954107"/>
          </a:xfrm>
          <a:prstGeom prst="rect">
            <a:avLst/>
          </a:prstGeom>
          <a:noFill/>
        </p:spPr>
        <p:txBody>
          <a:bodyPr wrap="square" rtlCol="0">
            <a:spAutoFit/>
          </a:bodyPr>
          <a:lstStyle/>
          <a:p>
            <a:r>
              <a:rPr lang="es-AR" sz="2800" dirty="0" smtClean="0"/>
              <a:t>Buscar la fuente para hacer el </a:t>
            </a:r>
            <a:r>
              <a:rPr lang="es-AR" sz="2800" dirty="0" smtClean="0"/>
              <a:t>test (rápido para HIV y HBV)</a:t>
            </a:r>
            <a:endParaRPr lang="es-AR" dirty="0"/>
          </a:p>
        </p:txBody>
      </p:sp>
      <p:sp>
        <p:nvSpPr>
          <p:cNvPr id="24" name="23 CuadroTexto"/>
          <p:cNvSpPr txBox="1"/>
          <p:nvPr/>
        </p:nvSpPr>
        <p:spPr>
          <a:xfrm>
            <a:off x="3020308" y="3913296"/>
            <a:ext cx="4197561" cy="954107"/>
          </a:xfrm>
          <a:prstGeom prst="rect">
            <a:avLst/>
          </a:prstGeom>
          <a:noFill/>
        </p:spPr>
        <p:txBody>
          <a:bodyPr wrap="square" rtlCol="0">
            <a:spAutoFit/>
          </a:bodyPr>
          <a:lstStyle/>
          <a:p>
            <a:r>
              <a:rPr lang="es-AR" sz="2800" dirty="0" smtClean="0"/>
              <a:t>Decidir profilaxis según el riesgo</a:t>
            </a:r>
            <a:endParaRPr lang="es-AR" dirty="0"/>
          </a:p>
        </p:txBody>
      </p:sp>
      <p:sp>
        <p:nvSpPr>
          <p:cNvPr id="25" name="24 CuadroTexto"/>
          <p:cNvSpPr txBox="1"/>
          <p:nvPr/>
        </p:nvSpPr>
        <p:spPr>
          <a:xfrm>
            <a:off x="3004319" y="5234932"/>
            <a:ext cx="4197561" cy="954107"/>
          </a:xfrm>
          <a:prstGeom prst="rect">
            <a:avLst/>
          </a:prstGeom>
          <a:noFill/>
        </p:spPr>
        <p:txBody>
          <a:bodyPr wrap="square" rtlCol="0">
            <a:spAutoFit/>
          </a:bodyPr>
          <a:lstStyle/>
          <a:p>
            <a:r>
              <a:rPr lang="es-AR" sz="2800" dirty="0" smtClean="0"/>
              <a:t>Iniciar </a:t>
            </a:r>
            <a:r>
              <a:rPr lang="es-AR" sz="2800" dirty="0" smtClean="0"/>
              <a:t>profilaxis lo antes </a:t>
            </a:r>
            <a:r>
              <a:rPr lang="es-AR" sz="2800" dirty="0" smtClean="0"/>
              <a:t>posible (1 a 72hs)</a:t>
            </a:r>
            <a:endParaRPr lang="es-AR" dirty="0"/>
          </a:p>
        </p:txBody>
      </p:sp>
      <p:pic>
        <p:nvPicPr>
          <p:cNvPr id="17" name="Picture 2" descr="Stick figure positions set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l="-1" r="78816" b="55854"/>
          <a:stretch/>
        </p:blipFill>
        <p:spPr bwMode="auto">
          <a:xfrm>
            <a:off x="443591" y="3827106"/>
            <a:ext cx="565719" cy="112648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67544" y="3717032"/>
            <a:ext cx="540533" cy="1015663"/>
          </a:xfrm>
          <a:prstGeom prst="rect">
            <a:avLst/>
          </a:prstGeom>
        </p:spPr>
        <p:txBody>
          <a:bodyPr wrap="none">
            <a:spAutoFit/>
          </a:bodyPr>
          <a:lstStyle/>
          <a:p>
            <a:r>
              <a:rPr lang="es-AR" sz="6000" b="1" dirty="0">
                <a:solidFill>
                  <a:srgbClr val="FF0000"/>
                </a:solidFill>
              </a:rPr>
              <a:t>?</a:t>
            </a:r>
            <a:endParaRPr lang="es-AR" sz="2400" b="1" dirty="0">
              <a:solidFill>
                <a:srgbClr val="FF0000"/>
              </a:solidFill>
            </a:endParaRPr>
          </a:p>
        </p:txBody>
      </p:sp>
    </p:spTree>
    <p:extLst>
      <p:ext uri="{BB962C8B-B14F-4D97-AF65-F5344CB8AC3E}">
        <p14:creationId xmlns:p14="http://schemas.microsoft.com/office/powerpoint/2010/main" val="14482725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21" grpId="0"/>
      <p:bldP spid="4" grpId="0"/>
      <p:bldP spid="23" grpId="0"/>
      <p:bldP spid="24" grpId="0"/>
      <p:bldP spid="25"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ext Box 2"/>
          <p:cNvSpPr txBox="1">
            <a:spLocks noChangeArrowheads="1"/>
          </p:cNvSpPr>
          <p:nvPr/>
        </p:nvSpPr>
        <p:spPr bwMode="auto">
          <a:xfrm>
            <a:off x="467544" y="478413"/>
            <a:ext cx="8424936" cy="646331"/>
          </a:xfrm>
          <a:prstGeom prst="rect">
            <a:avLst/>
          </a:prstGeom>
          <a:noFill/>
          <a:ln w="9525">
            <a:noFill/>
            <a:miter lim="800000"/>
            <a:headEnd/>
            <a:tailEnd/>
          </a:ln>
          <a:effectLst/>
        </p:spPr>
        <p:txBody>
          <a:bodyPr wrap="square">
            <a:spAutoFit/>
          </a:bodyPr>
          <a:lstStyle/>
          <a:p>
            <a:pPr algn="ctr">
              <a:defRPr/>
            </a:pPr>
            <a:r>
              <a:rPr lang="es-ES_tradnl" sz="3600" b="1" dirty="0" smtClean="0">
                <a:solidFill>
                  <a:schemeClr val="accent5">
                    <a:lumMod val="75000"/>
                  </a:schemeClr>
                </a:solidFill>
                <a:latin typeface="Calibri" pitchFamily="34" charset="0"/>
                <a:ea typeface="+mj-ea"/>
                <a:cs typeface="+mj-cs"/>
              </a:rPr>
              <a:t>¿Qué se hace?</a:t>
            </a:r>
            <a:endParaRPr lang="es-ES" sz="3600" b="1" dirty="0">
              <a:solidFill>
                <a:schemeClr val="accent5">
                  <a:lumMod val="75000"/>
                </a:schemeClr>
              </a:solidFill>
              <a:latin typeface="Calibri" pitchFamily="34" charset="0"/>
              <a:ea typeface="+mj-ea"/>
              <a:cs typeface="+mj-cs"/>
            </a:endParaRPr>
          </a:p>
        </p:txBody>
      </p:sp>
      <p:sp>
        <p:nvSpPr>
          <p:cNvPr id="3" name="2 CuadroTexto"/>
          <p:cNvSpPr txBox="1"/>
          <p:nvPr/>
        </p:nvSpPr>
        <p:spPr>
          <a:xfrm>
            <a:off x="827584" y="1303595"/>
            <a:ext cx="7776864" cy="5293757"/>
          </a:xfrm>
          <a:prstGeom prst="rect">
            <a:avLst/>
          </a:prstGeom>
          <a:noFill/>
        </p:spPr>
        <p:txBody>
          <a:bodyPr wrap="square" rtlCol="0">
            <a:spAutoFit/>
          </a:bodyPr>
          <a:lstStyle/>
          <a:p>
            <a:pPr marL="342900" indent="-342900">
              <a:buAutoNum type="arabicParenR"/>
            </a:pPr>
            <a:r>
              <a:rPr lang="es-AR" sz="3200" dirty="0" smtClean="0"/>
              <a:t>Se evalúa la fuente (test rápido)</a:t>
            </a:r>
          </a:p>
          <a:p>
            <a:pPr marL="342900" indent="-342900">
              <a:buAutoNum type="arabicParenR"/>
            </a:pPr>
            <a:r>
              <a:rPr lang="es-AR" sz="3200" dirty="0" smtClean="0"/>
              <a:t>Se evalúa el paciente </a:t>
            </a:r>
          </a:p>
          <a:p>
            <a:pPr marL="342900" indent="-342900">
              <a:buAutoNum type="arabicParenR"/>
            </a:pPr>
            <a:r>
              <a:rPr lang="es-AR" sz="3200" dirty="0" smtClean="0"/>
              <a:t>Se inicia tratamiento inmediato (kits de emergencia para 3 días)</a:t>
            </a:r>
          </a:p>
          <a:p>
            <a:pPr marL="342900" indent="-342900">
              <a:buAutoNum type="arabicParenR"/>
            </a:pPr>
            <a:r>
              <a:rPr lang="es-AR" sz="3200" dirty="0" smtClean="0"/>
              <a:t>Se cita con un Infectólogo dentro de las 72 </a:t>
            </a:r>
            <a:r>
              <a:rPr lang="es-AR" sz="3200" dirty="0" err="1" smtClean="0"/>
              <a:t>hs</a:t>
            </a:r>
            <a:r>
              <a:rPr lang="es-AR" sz="3200" dirty="0" smtClean="0"/>
              <a:t> para decidir si continua el esquema</a:t>
            </a:r>
          </a:p>
          <a:p>
            <a:pPr marL="342900" indent="-342900">
              <a:buAutoNum type="arabicParenR"/>
            </a:pPr>
            <a:r>
              <a:rPr lang="es-AR" sz="3200" dirty="0" smtClean="0"/>
              <a:t>El </a:t>
            </a:r>
            <a:r>
              <a:rPr lang="es-AR" sz="3200" dirty="0" err="1" smtClean="0"/>
              <a:t>infectólogo</a:t>
            </a:r>
            <a:r>
              <a:rPr lang="es-AR" sz="3200" dirty="0" smtClean="0"/>
              <a:t> indican tratamiento para HIV durante un mes si corresponde y evalúa serologías y hepatitis</a:t>
            </a:r>
          </a:p>
          <a:p>
            <a:pPr marL="342900" indent="-342900">
              <a:buAutoNum type="arabicParenR"/>
            </a:pPr>
            <a:r>
              <a:rPr lang="es-AR" sz="3200" dirty="0" smtClean="0"/>
              <a:t>Control al mes, a los 3 meses y 6 meses</a:t>
            </a:r>
          </a:p>
          <a:p>
            <a:endParaRPr lang="es-AR" dirty="0"/>
          </a:p>
        </p:txBody>
      </p:sp>
      <p:pic>
        <p:nvPicPr>
          <p:cNvPr id="18" name="Picture 4" descr="Unigold-k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282806"/>
            <a:ext cx="1255606" cy="211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9133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79" t="11195" r="22904" b="11193"/>
          <a:stretch/>
        </p:blipFill>
        <p:spPr bwMode="auto">
          <a:xfrm>
            <a:off x="395536" y="116632"/>
            <a:ext cx="8568952" cy="666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p:cNvCxnSpPr/>
          <p:nvPr/>
        </p:nvCxnSpPr>
        <p:spPr>
          <a:xfrm>
            <a:off x="3347864" y="4509120"/>
            <a:ext cx="540060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512256" y="4691736"/>
            <a:ext cx="8424936" cy="1800200"/>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9603487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¿Como prepararse para los riesgos?</a:t>
            </a:r>
            <a:endParaRPr lang="es-AR" dirty="0"/>
          </a:p>
        </p:txBody>
      </p:sp>
      <p:sp>
        <p:nvSpPr>
          <p:cNvPr id="3" name="2 Marcador de contenido"/>
          <p:cNvSpPr>
            <a:spLocks noGrp="1"/>
          </p:cNvSpPr>
          <p:nvPr>
            <p:ph idx="1"/>
          </p:nvPr>
        </p:nvSpPr>
        <p:spPr/>
        <p:txBody>
          <a:bodyPr/>
          <a:lstStyle/>
          <a:p>
            <a:r>
              <a:rPr lang="es-AR" dirty="0" smtClean="0"/>
              <a:t>Vacuna de Hepatitis B </a:t>
            </a:r>
          </a:p>
          <a:p>
            <a:r>
              <a:rPr lang="es-AR" dirty="0" smtClean="0"/>
              <a:t>Contar con un plan de prevención escrito</a:t>
            </a:r>
          </a:p>
          <a:p>
            <a:r>
              <a:rPr lang="es-AR" dirty="0"/>
              <a:t>Establecer circuitos y responsables</a:t>
            </a:r>
            <a:endParaRPr lang="es-AR" dirty="0" smtClean="0"/>
          </a:p>
          <a:p>
            <a:r>
              <a:rPr lang="es-AR" dirty="0" smtClean="0"/>
              <a:t>Contar con kits de emergencia</a:t>
            </a:r>
          </a:p>
          <a:p>
            <a:pPr marL="0" indent="0">
              <a:buNone/>
            </a:pPr>
            <a:endParaRPr lang="es-AR" dirty="0" smtClean="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272" t="13060" r="26260" b="8209"/>
          <a:stretch/>
        </p:blipFill>
        <p:spPr bwMode="auto">
          <a:xfrm>
            <a:off x="7115808" y="3450096"/>
            <a:ext cx="1835696" cy="2582213"/>
          </a:xfrm>
          <a:prstGeom prst="rect">
            <a:avLst/>
          </a:prstGeom>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864" t="10619" r="10420" b="7794"/>
          <a:stretch/>
        </p:blipFill>
        <p:spPr bwMode="auto">
          <a:xfrm>
            <a:off x="4283968" y="4386850"/>
            <a:ext cx="2528602" cy="1618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7517" t="31716" r="42414" b="22761"/>
          <a:stretch/>
        </p:blipFill>
        <p:spPr bwMode="auto">
          <a:xfrm>
            <a:off x="1421874" y="4326458"/>
            <a:ext cx="2610717" cy="1667579"/>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244156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78" t="13619" r="14197" b="8022"/>
          <a:stretch/>
        </p:blipFill>
        <p:spPr bwMode="auto">
          <a:xfrm>
            <a:off x="35496" y="332656"/>
            <a:ext cx="8993875" cy="5732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5 Conector recto"/>
          <p:cNvCxnSpPr/>
          <p:nvPr/>
        </p:nvCxnSpPr>
        <p:spPr>
          <a:xfrm>
            <a:off x="1187624" y="3861048"/>
            <a:ext cx="1584176"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1203544" y="4108984"/>
            <a:ext cx="5096648"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3415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0" y="2276475"/>
            <a:ext cx="9144000" cy="1754326"/>
          </a:xfrm>
          <a:prstGeom prst="rect">
            <a:avLst/>
          </a:prstGeom>
          <a:noFill/>
          <a:ln w="9525">
            <a:noFill/>
            <a:miter lim="800000"/>
            <a:headEnd/>
            <a:tailEnd/>
          </a:ln>
        </p:spPr>
        <p:txBody>
          <a:bodyPr>
            <a:spAutoFit/>
          </a:bodyPr>
          <a:lstStyle/>
          <a:p>
            <a:pPr algn="ctr">
              <a:spcBef>
                <a:spcPts val="0"/>
              </a:spcBef>
              <a:defRPr/>
            </a:pPr>
            <a:r>
              <a:rPr lang="es-AR" sz="5400" b="1" dirty="0" smtClean="0">
                <a:solidFill>
                  <a:srgbClr val="FF0000"/>
                </a:solidFill>
                <a:latin typeface="Calibri" pitchFamily="34" charset="0"/>
              </a:rPr>
              <a:t>El cambio del VIH de </a:t>
            </a:r>
            <a:r>
              <a:rPr lang="es-AR" sz="5400" b="1" dirty="0" smtClean="0">
                <a:solidFill>
                  <a:srgbClr val="FF0000"/>
                </a:solidFill>
                <a:latin typeface="Calibri" pitchFamily="34" charset="0"/>
              </a:rPr>
              <a:t>enfermedad aguda a crónica</a:t>
            </a:r>
            <a:endParaRPr lang="es-AR" sz="2800" dirty="0">
              <a:solidFill>
                <a:srgbClr val="FF0000"/>
              </a:solidFill>
              <a:latin typeface="Calibri" pitchFamily="34" charset="0"/>
              <a:ea typeface="ＭＳ Ｐゴシック" pitchFamily="-60" charset="-128"/>
              <a:cs typeface="Calibri" pitchFamily="34" charset="0"/>
            </a:endParaRPr>
          </a:p>
        </p:txBody>
      </p:sp>
    </p:spTree>
    <p:extLst>
      <p:ext uri="{BB962C8B-B14F-4D97-AF65-F5344CB8AC3E}">
        <p14:creationId xmlns:p14="http://schemas.microsoft.com/office/powerpoint/2010/main" val="241113055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ChangeArrowheads="1"/>
          </p:cNvSpPr>
          <p:nvPr/>
        </p:nvSpPr>
        <p:spPr bwMode="blackWhite">
          <a:xfrm>
            <a:off x="423863" y="3040063"/>
            <a:ext cx="8720137" cy="776287"/>
          </a:xfrm>
          <a:prstGeom prst="rightArrow">
            <a:avLst>
              <a:gd name="adj1" fmla="val 52509"/>
              <a:gd name="adj2" fmla="val 92881"/>
            </a:avLst>
          </a:prstGeom>
          <a:solidFill>
            <a:schemeClr val="accent2"/>
          </a:solidFill>
          <a:ln w="25400">
            <a:solidFill>
              <a:srgbClr val="000000"/>
            </a:solidFill>
            <a:miter lim="800000"/>
            <a:headEnd/>
            <a:tailEnd/>
          </a:ln>
          <a:effectLst>
            <a:outerShdw dist="53882" dir="2700000" algn="ctr" rotWithShape="0">
              <a:schemeClr val="bg2"/>
            </a:outerShdw>
          </a:effec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endParaRPr lang="es-AR" altLang="es-AR" sz="1600" smtClean="0">
              <a:solidFill>
                <a:srgbClr val="000000"/>
              </a:solidFill>
              <a:latin typeface="Arial" pitchFamily="34" charset="0"/>
            </a:endParaRPr>
          </a:p>
        </p:txBody>
      </p:sp>
      <p:sp>
        <p:nvSpPr>
          <p:cNvPr id="74755" name="Line 3"/>
          <p:cNvSpPr>
            <a:spLocks noChangeShapeType="1"/>
          </p:cNvSpPr>
          <p:nvPr/>
        </p:nvSpPr>
        <p:spPr bwMode="auto">
          <a:xfrm flipH="1" flipV="1">
            <a:off x="8494713" y="3695700"/>
            <a:ext cx="1587" cy="14335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756" name="Rectangle 4"/>
          <p:cNvSpPr>
            <a:spLocks noChangeArrowheads="1"/>
          </p:cNvSpPr>
          <p:nvPr/>
        </p:nvSpPr>
        <p:spPr bwMode="blackWhite">
          <a:xfrm>
            <a:off x="325438" y="3327400"/>
            <a:ext cx="4032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’87</a:t>
            </a:r>
          </a:p>
        </p:txBody>
      </p:sp>
      <p:sp>
        <p:nvSpPr>
          <p:cNvPr id="74757" name="Rectangle 5"/>
          <p:cNvSpPr>
            <a:spLocks noChangeArrowheads="1"/>
          </p:cNvSpPr>
          <p:nvPr/>
        </p:nvSpPr>
        <p:spPr bwMode="blackWhite">
          <a:xfrm>
            <a:off x="1946275" y="3327400"/>
            <a:ext cx="4048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’91</a:t>
            </a:r>
          </a:p>
        </p:txBody>
      </p:sp>
      <p:sp>
        <p:nvSpPr>
          <p:cNvPr id="74758" name="Rectangle 6"/>
          <p:cNvSpPr>
            <a:spLocks noChangeArrowheads="1"/>
          </p:cNvSpPr>
          <p:nvPr/>
        </p:nvSpPr>
        <p:spPr bwMode="blackWhite">
          <a:xfrm>
            <a:off x="2352675" y="3327400"/>
            <a:ext cx="4032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’92</a:t>
            </a:r>
          </a:p>
        </p:txBody>
      </p:sp>
      <p:sp>
        <p:nvSpPr>
          <p:cNvPr id="74759" name="Rectangle 7"/>
          <p:cNvSpPr>
            <a:spLocks noChangeArrowheads="1"/>
          </p:cNvSpPr>
          <p:nvPr/>
        </p:nvSpPr>
        <p:spPr bwMode="blackWhite">
          <a:xfrm>
            <a:off x="3165475" y="3327400"/>
            <a:ext cx="40163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’94</a:t>
            </a:r>
          </a:p>
        </p:txBody>
      </p:sp>
      <p:sp>
        <p:nvSpPr>
          <p:cNvPr id="74760" name="Rectangle 8"/>
          <p:cNvSpPr>
            <a:spLocks noChangeArrowheads="1"/>
          </p:cNvSpPr>
          <p:nvPr/>
        </p:nvSpPr>
        <p:spPr bwMode="blackWhite">
          <a:xfrm>
            <a:off x="3570288" y="3327400"/>
            <a:ext cx="4032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’95</a:t>
            </a:r>
          </a:p>
        </p:txBody>
      </p:sp>
      <p:sp>
        <p:nvSpPr>
          <p:cNvPr id="74761" name="Rectangle 9"/>
          <p:cNvSpPr>
            <a:spLocks noChangeArrowheads="1"/>
          </p:cNvSpPr>
          <p:nvPr/>
        </p:nvSpPr>
        <p:spPr bwMode="blackWhite">
          <a:xfrm>
            <a:off x="3975100" y="3327400"/>
            <a:ext cx="4048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’96</a:t>
            </a:r>
          </a:p>
        </p:txBody>
      </p:sp>
      <p:sp>
        <p:nvSpPr>
          <p:cNvPr id="74762" name="Rectangle 10"/>
          <p:cNvSpPr>
            <a:spLocks noChangeArrowheads="1"/>
          </p:cNvSpPr>
          <p:nvPr/>
        </p:nvSpPr>
        <p:spPr bwMode="blackWhite">
          <a:xfrm>
            <a:off x="4381500" y="3327400"/>
            <a:ext cx="4032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’97</a:t>
            </a:r>
          </a:p>
        </p:txBody>
      </p:sp>
      <p:sp>
        <p:nvSpPr>
          <p:cNvPr id="74763" name="Rectangle 11"/>
          <p:cNvSpPr>
            <a:spLocks noChangeArrowheads="1"/>
          </p:cNvSpPr>
          <p:nvPr/>
        </p:nvSpPr>
        <p:spPr bwMode="blackWhite">
          <a:xfrm>
            <a:off x="4789488" y="3327400"/>
            <a:ext cx="40163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’98</a:t>
            </a:r>
          </a:p>
        </p:txBody>
      </p:sp>
      <p:sp>
        <p:nvSpPr>
          <p:cNvPr id="74764" name="Rectangle 12"/>
          <p:cNvSpPr>
            <a:spLocks noChangeArrowheads="1"/>
          </p:cNvSpPr>
          <p:nvPr/>
        </p:nvSpPr>
        <p:spPr bwMode="blackWhite">
          <a:xfrm>
            <a:off x="5192713" y="3327400"/>
            <a:ext cx="4032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’99</a:t>
            </a:r>
          </a:p>
        </p:txBody>
      </p:sp>
      <p:sp>
        <p:nvSpPr>
          <p:cNvPr id="74765" name="Rectangle 13"/>
          <p:cNvSpPr>
            <a:spLocks noChangeArrowheads="1"/>
          </p:cNvSpPr>
          <p:nvPr/>
        </p:nvSpPr>
        <p:spPr bwMode="blackWhite">
          <a:xfrm>
            <a:off x="5599113" y="3327400"/>
            <a:ext cx="4032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’00</a:t>
            </a:r>
          </a:p>
        </p:txBody>
      </p:sp>
      <p:sp>
        <p:nvSpPr>
          <p:cNvPr id="74766" name="Rectangle 14"/>
          <p:cNvSpPr>
            <a:spLocks noChangeArrowheads="1"/>
          </p:cNvSpPr>
          <p:nvPr/>
        </p:nvSpPr>
        <p:spPr bwMode="blackWhite">
          <a:xfrm>
            <a:off x="731838" y="3327400"/>
            <a:ext cx="4032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’88</a:t>
            </a:r>
          </a:p>
        </p:txBody>
      </p:sp>
      <p:sp>
        <p:nvSpPr>
          <p:cNvPr id="74767" name="Rectangle 15"/>
          <p:cNvSpPr>
            <a:spLocks noChangeArrowheads="1"/>
          </p:cNvSpPr>
          <p:nvPr/>
        </p:nvSpPr>
        <p:spPr bwMode="blackWhite">
          <a:xfrm>
            <a:off x="1136650" y="3327400"/>
            <a:ext cx="40163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’89</a:t>
            </a:r>
          </a:p>
        </p:txBody>
      </p:sp>
      <p:sp>
        <p:nvSpPr>
          <p:cNvPr id="74768" name="Rectangle 16"/>
          <p:cNvSpPr>
            <a:spLocks noChangeArrowheads="1"/>
          </p:cNvSpPr>
          <p:nvPr/>
        </p:nvSpPr>
        <p:spPr bwMode="blackWhite">
          <a:xfrm>
            <a:off x="1541463" y="3327400"/>
            <a:ext cx="4032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’90</a:t>
            </a:r>
          </a:p>
        </p:txBody>
      </p:sp>
      <p:sp>
        <p:nvSpPr>
          <p:cNvPr id="74769" name="Rectangle 17"/>
          <p:cNvSpPr>
            <a:spLocks noChangeArrowheads="1"/>
          </p:cNvSpPr>
          <p:nvPr/>
        </p:nvSpPr>
        <p:spPr bwMode="blackWhite">
          <a:xfrm>
            <a:off x="6003925" y="3327400"/>
            <a:ext cx="4048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’01</a:t>
            </a:r>
          </a:p>
        </p:txBody>
      </p:sp>
      <p:sp>
        <p:nvSpPr>
          <p:cNvPr id="74770" name="Rectangle 18"/>
          <p:cNvSpPr>
            <a:spLocks noChangeArrowheads="1"/>
          </p:cNvSpPr>
          <p:nvPr/>
        </p:nvSpPr>
        <p:spPr bwMode="blackWhite">
          <a:xfrm>
            <a:off x="6392863" y="3327400"/>
            <a:ext cx="4032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’02</a:t>
            </a:r>
          </a:p>
        </p:txBody>
      </p:sp>
      <p:sp>
        <p:nvSpPr>
          <p:cNvPr id="74771" name="Rectangle 19"/>
          <p:cNvSpPr>
            <a:spLocks noChangeArrowheads="1"/>
          </p:cNvSpPr>
          <p:nvPr/>
        </p:nvSpPr>
        <p:spPr bwMode="blackWhite">
          <a:xfrm>
            <a:off x="6804025" y="3327400"/>
            <a:ext cx="4032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’03</a:t>
            </a:r>
          </a:p>
        </p:txBody>
      </p:sp>
      <p:sp>
        <p:nvSpPr>
          <p:cNvPr id="74772" name="Rectangle 20"/>
          <p:cNvSpPr>
            <a:spLocks noChangeArrowheads="1"/>
          </p:cNvSpPr>
          <p:nvPr/>
        </p:nvSpPr>
        <p:spPr bwMode="blackWhite">
          <a:xfrm>
            <a:off x="2760663" y="3324225"/>
            <a:ext cx="4032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’93</a:t>
            </a:r>
          </a:p>
        </p:txBody>
      </p:sp>
      <p:sp>
        <p:nvSpPr>
          <p:cNvPr id="74773" name="Rectangle 21"/>
          <p:cNvSpPr>
            <a:spLocks noChangeArrowheads="1"/>
          </p:cNvSpPr>
          <p:nvPr/>
        </p:nvSpPr>
        <p:spPr bwMode="blackWhite">
          <a:xfrm>
            <a:off x="7513638" y="3324225"/>
            <a:ext cx="4032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’05</a:t>
            </a:r>
          </a:p>
        </p:txBody>
      </p:sp>
      <p:sp>
        <p:nvSpPr>
          <p:cNvPr id="74774" name="Rectangle 22"/>
          <p:cNvSpPr>
            <a:spLocks noChangeArrowheads="1"/>
          </p:cNvSpPr>
          <p:nvPr/>
        </p:nvSpPr>
        <p:spPr bwMode="blackWhite">
          <a:xfrm>
            <a:off x="7142163" y="3324225"/>
            <a:ext cx="4032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’04</a:t>
            </a:r>
          </a:p>
        </p:txBody>
      </p:sp>
      <p:sp>
        <p:nvSpPr>
          <p:cNvPr id="74775" name="Line 23"/>
          <p:cNvSpPr>
            <a:spLocks noChangeShapeType="1"/>
          </p:cNvSpPr>
          <p:nvPr/>
        </p:nvSpPr>
        <p:spPr bwMode="auto">
          <a:xfrm flipH="1">
            <a:off x="3836988" y="3052763"/>
            <a:ext cx="9525"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776" name="Line 24"/>
          <p:cNvSpPr>
            <a:spLocks noChangeShapeType="1"/>
          </p:cNvSpPr>
          <p:nvPr/>
        </p:nvSpPr>
        <p:spPr bwMode="auto">
          <a:xfrm>
            <a:off x="7164388" y="3175000"/>
            <a:ext cx="0" cy="254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777" name="Rectangle 25"/>
          <p:cNvSpPr>
            <a:spLocks noChangeArrowheads="1"/>
          </p:cNvSpPr>
          <p:nvPr/>
        </p:nvSpPr>
        <p:spPr bwMode="blackWhite">
          <a:xfrm>
            <a:off x="7869238" y="3335338"/>
            <a:ext cx="4032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’06</a:t>
            </a:r>
          </a:p>
        </p:txBody>
      </p:sp>
      <p:sp>
        <p:nvSpPr>
          <p:cNvPr id="74778" name="Line 26"/>
          <p:cNvSpPr>
            <a:spLocks noChangeShapeType="1"/>
          </p:cNvSpPr>
          <p:nvPr/>
        </p:nvSpPr>
        <p:spPr bwMode="blackWhite">
          <a:xfrm flipV="1">
            <a:off x="5946775" y="3695700"/>
            <a:ext cx="0" cy="44767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AR" smtClean="0">
              <a:solidFill>
                <a:srgbClr val="FFFFFF"/>
              </a:solidFill>
              <a:latin typeface="Calibri" pitchFamily="34" charset="0"/>
            </a:endParaRPr>
          </a:p>
        </p:txBody>
      </p:sp>
      <p:sp>
        <p:nvSpPr>
          <p:cNvPr id="74779" name="Line 27"/>
          <p:cNvSpPr>
            <a:spLocks noChangeShapeType="1"/>
          </p:cNvSpPr>
          <p:nvPr/>
        </p:nvSpPr>
        <p:spPr bwMode="blackWhite">
          <a:xfrm>
            <a:off x="2192338" y="2998788"/>
            <a:ext cx="0" cy="28575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AR" smtClean="0">
              <a:solidFill>
                <a:srgbClr val="FFFFFF"/>
              </a:solidFill>
              <a:latin typeface="Calibri" pitchFamily="34" charset="0"/>
            </a:endParaRPr>
          </a:p>
        </p:txBody>
      </p:sp>
      <p:sp>
        <p:nvSpPr>
          <p:cNvPr id="74780" name="AutoShape 28"/>
          <p:cNvSpPr>
            <a:spLocks noChangeArrowheads="1"/>
          </p:cNvSpPr>
          <p:nvPr/>
        </p:nvSpPr>
        <p:spPr bwMode="blackWhite">
          <a:xfrm>
            <a:off x="2330450" y="2533650"/>
            <a:ext cx="696913" cy="207963"/>
          </a:xfrm>
          <a:prstGeom prst="roundRect">
            <a:avLst>
              <a:gd name="adj" fmla="val 16667"/>
            </a:avLst>
          </a:prstGeom>
          <a:solidFill>
            <a:schemeClr val="hlink"/>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ddC</a:t>
            </a:r>
          </a:p>
        </p:txBody>
      </p:sp>
      <p:sp>
        <p:nvSpPr>
          <p:cNvPr id="74781" name="AutoShape 29"/>
          <p:cNvSpPr>
            <a:spLocks noChangeArrowheads="1"/>
          </p:cNvSpPr>
          <p:nvPr/>
        </p:nvSpPr>
        <p:spPr bwMode="blackWhite">
          <a:xfrm>
            <a:off x="3598863" y="2922588"/>
            <a:ext cx="635000" cy="260350"/>
          </a:xfrm>
          <a:prstGeom prst="roundRect">
            <a:avLst>
              <a:gd name="adj" fmla="val 16667"/>
            </a:avLst>
          </a:prstGeom>
          <a:solidFill>
            <a:schemeClr val="hlink"/>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3TC</a:t>
            </a:r>
          </a:p>
        </p:txBody>
      </p:sp>
      <p:sp>
        <p:nvSpPr>
          <p:cNvPr id="74782" name="AutoShape 30"/>
          <p:cNvSpPr>
            <a:spLocks noChangeArrowheads="1"/>
          </p:cNvSpPr>
          <p:nvPr/>
        </p:nvSpPr>
        <p:spPr bwMode="blackWhite">
          <a:xfrm>
            <a:off x="765175" y="4289425"/>
            <a:ext cx="865188" cy="247650"/>
          </a:xfrm>
          <a:prstGeom prst="roundRect">
            <a:avLst>
              <a:gd name="adj" fmla="val 16667"/>
            </a:avLst>
          </a:prstGeom>
          <a:solidFill>
            <a:schemeClr val="tx2"/>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NNRTI</a:t>
            </a:r>
          </a:p>
        </p:txBody>
      </p:sp>
      <p:sp>
        <p:nvSpPr>
          <p:cNvPr id="74783" name="AutoShape 31"/>
          <p:cNvSpPr>
            <a:spLocks noChangeArrowheads="1"/>
          </p:cNvSpPr>
          <p:nvPr/>
        </p:nvSpPr>
        <p:spPr bwMode="blackWhite">
          <a:xfrm>
            <a:off x="765175" y="3932238"/>
            <a:ext cx="865188" cy="246062"/>
          </a:xfrm>
          <a:prstGeom prst="roundRect">
            <a:avLst>
              <a:gd name="adj" fmla="val 16667"/>
            </a:avLst>
          </a:prstGeom>
          <a:solidFill>
            <a:schemeClr val="hlink"/>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z="2000" smtClean="0">
                <a:solidFill>
                  <a:srgbClr val="000000"/>
                </a:solidFill>
                <a:latin typeface="Arial" pitchFamily="34" charset="0"/>
              </a:rPr>
              <a:t>NRTI</a:t>
            </a:r>
          </a:p>
        </p:txBody>
      </p:sp>
      <p:sp>
        <p:nvSpPr>
          <p:cNvPr id="74784" name="AutoShape 32"/>
          <p:cNvSpPr>
            <a:spLocks noChangeArrowheads="1"/>
          </p:cNvSpPr>
          <p:nvPr/>
        </p:nvSpPr>
        <p:spPr bwMode="blackWhite">
          <a:xfrm>
            <a:off x="765175" y="4675188"/>
            <a:ext cx="865188" cy="246062"/>
          </a:xfrm>
          <a:prstGeom prst="roundRect">
            <a:avLst>
              <a:gd name="adj" fmla="val 16667"/>
            </a:avLst>
          </a:prstGeom>
          <a:solidFill>
            <a:schemeClr val="bg2"/>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PI</a:t>
            </a:r>
          </a:p>
        </p:txBody>
      </p:sp>
      <p:sp>
        <p:nvSpPr>
          <p:cNvPr id="74785" name="Oval 33"/>
          <p:cNvSpPr>
            <a:spLocks noChangeArrowheads="1"/>
          </p:cNvSpPr>
          <p:nvPr/>
        </p:nvSpPr>
        <p:spPr bwMode="auto">
          <a:xfrm>
            <a:off x="668338" y="5033963"/>
            <a:ext cx="1087437" cy="50323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nchorCtr="1"/>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lnSpc>
                <a:spcPct val="90000"/>
              </a:lnSpc>
              <a:spcBef>
                <a:spcPct val="0"/>
              </a:spcBef>
              <a:spcAft>
                <a:spcPct val="0"/>
              </a:spcAft>
            </a:pPr>
            <a:r>
              <a:rPr lang="en-US" altLang="es-AR" sz="1700" smtClean="0">
                <a:solidFill>
                  <a:srgbClr val="000000"/>
                </a:solidFill>
                <a:latin typeface="Arial" pitchFamily="34" charset="0"/>
              </a:rPr>
              <a:t>Entry </a:t>
            </a:r>
            <a:br>
              <a:rPr lang="en-US" altLang="es-AR" sz="1700" smtClean="0">
                <a:solidFill>
                  <a:srgbClr val="000000"/>
                </a:solidFill>
                <a:latin typeface="Arial" pitchFamily="34" charset="0"/>
              </a:rPr>
            </a:br>
            <a:r>
              <a:rPr lang="en-US" altLang="es-AR" sz="1700" smtClean="0">
                <a:solidFill>
                  <a:srgbClr val="000000"/>
                </a:solidFill>
                <a:latin typeface="Arial" pitchFamily="34" charset="0"/>
              </a:rPr>
              <a:t>inhibitor</a:t>
            </a:r>
          </a:p>
        </p:txBody>
      </p:sp>
      <p:cxnSp>
        <p:nvCxnSpPr>
          <p:cNvPr id="74786" name="AutoShape 34"/>
          <p:cNvCxnSpPr>
            <a:cxnSpLocks noChangeShapeType="1"/>
          </p:cNvCxnSpPr>
          <p:nvPr/>
        </p:nvCxnSpPr>
        <p:spPr bwMode="auto">
          <a:xfrm>
            <a:off x="1949450" y="3128963"/>
            <a:ext cx="6350" cy="2794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4787" name="Line 35"/>
          <p:cNvSpPr>
            <a:spLocks noChangeShapeType="1"/>
          </p:cNvSpPr>
          <p:nvPr/>
        </p:nvSpPr>
        <p:spPr bwMode="auto">
          <a:xfrm>
            <a:off x="522288" y="2949575"/>
            <a:ext cx="0" cy="4587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788" name="Line 36"/>
          <p:cNvSpPr>
            <a:spLocks noChangeShapeType="1"/>
          </p:cNvSpPr>
          <p:nvPr/>
        </p:nvSpPr>
        <p:spPr bwMode="auto">
          <a:xfrm flipH="1" flipV="1">
            <a:off x="4683125" y="3695700"/>
            <a:ext cx="1588" cy="1920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789" name="Line 37"/>
          <p:cNvSpPr>
            <a:spLocks noChangeShapeType="1"/>
          </p:cNvSpPr>
          <p:nvPr/>
        </p:nvSpPr>
        <p:spPr bwMode="auto">
          <a:xfrm>
            <a:off x="2633663" y="2770188"/>
            <a:ext cx="0" cy="638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790" name="Line 38"/>
          <p:cNvSpPr>
            <a:spLocks noChangeShapeType="1"/>
          </p:cNvSpPr>
          <p:nvPr/>
        </p:nvSpPr>
        <p:spPr bwMode="auto">
          <a:xfrm>
            <a:off x="4681538" y="2305050"/>
            <a:ext cx="12700" cy="11033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791" name="Line 39"/>
          <p:cNvSpPr>
            <a:spLocks noChangeShapeType="1"/>
          </p:cNvSpPr>
          <p:nvPr/>
        </p:nvSpPr>
        <p:spPr bwMode="auto">
          <a:xfrm flipH="1">
            <a:off x="4292600" y="2582863"/>
            <a:ext cx="4763" cy="8255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792" name="Line 40"/>
          <p:cNvSpPr>
            <a:spLocks noChangeShapeType="1"/>
          </p:cNvSpPr>
          <p:nvPr/>
        </p:nvSpPr>
        <p:spPr bwMode="auto">
          <a:xfrm>
            <a:off x="3425825" y="2844800"/>
            <a:ext cx="0" cy="5635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793" name="Line 41"/>
          <p:cNvSpPr>
            <a:spLocks noChangeShapeType="1"/>
          </p:cNvSpPr>
          <p:nvPr/>
        </p:nvSpPr>
        <p:spPr bwMode="auto">
          <a:xfrm flipV="1">
            <a:off x="4270375" y="3695700"/>
            <a:ext cx="1588" cy="11715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794" name="Line 42"/>
          <p:cNvSpPr>
            <a:spLocks noChangeShapeType="1"/>
          </p:cNvSpPr>
          <p:nvPr/>
        </p:nvSpPr>
        <p:spPr bwMode="auto">
          <a:xfrm flipH="1">
            <a:off x="5048250" y="3084513"/>
            <a:ext cx="3175" cy="3238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795" name="Line 43"/>
          <p:cNvSpPr>
            <a:spLocks noChangeShapeType="1"/>
          </p:cNvSpPr>
          <p:nvPr/>
        </p:nvSpPr>
        <p:spPr bwMode="auto">
          <a:xfrm flipV="1">
            <a:off x="7038975" y="3695700"/>
            <a:ext cx="11113" cy="4619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796" name="Line 44"/>
          <p:cNvSpPr>
            <a:spLocks noChangeShapeType="1"/>
          </p:cNvSpPr>
          <p:nvPr/>
        </p:nvSpPr>
        <p:spPr bwMode="auto">
          <a:xfrm flipH="1" flipV="1">
            <a:off x="5510213" y="3695700"/>
            <a:ext cx="1587" cy="9588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797" name="AutoShape 45"/>
          <p:cNvSpPr>
            <a:spLocks noChangeArrowheads="1"/>
          </p:cNvSpPr>
          <p:nvPr/>
        </p:nvSpPr>
        <p:spPr bwMode="blackWhite">
          <a:xfrm>
            <a:off x="1824038" y="2819400"/>
            <a:ext cx="736600" cy="246063"/>
          </a:xfrm>
          <a:prstGeom prst="roundRect">
            <a:avLst>
              <a:gd name="adj" fmla="val 16667"/>
            </a:avLst>
          </a:prstGeom>
          <a:solidFill>
            <a:schemeClr val="hlink"/>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ddI</a:t>
            </a:r>
          </a:p>
        </p:txBody>
      </p:sp>
      <p:sp>
        <p:nvSpPr>
          <p:cNvPr id="74798" name="Line 46"/>
          <p:cNvSpPr>
            <a:spLocks noChangeShapeType="1"/>
          </p:cNvSpPr>
          <p:nvPr/>
        </p:nvSpPr>
        <p:spPr bwMode="auto">
          <a:xfrm flipV="1">
            <a:off x="7129463" y="3695700"/>
            <a:ext cx="0" cy="8080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799" name="Line 47"/>
          <p:cNvSpPr>
            <a:spLocks noChangeShapeType="1"/>
          </p:cNvSpPr>
          <p:nvPr/>
        </p:nvSpPr>
        <p:spPr bwMode="auto">
          <a:xfrm flipV="1">
            <a:off x="4194175" y="3695700"/>
            <a:ext cx="4763" cy="16668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800" name="AutoShape 48"/>
          <p:cNvSpPr>
            <a:spLocks noChangeArrowheads="1"/>
          </p:cNvSpPr>
          <p:nvPr/>
        </p:nvSpPr>
        <p:spPr bwMode="blackWhite">
          <a:xfrm>
            <a:off x="3852863" y="5210175"/>
            <a:ext cx="800100" cy="284163"/>
          </a:xfrm>
          <a:prstGeom prst="roundRect">
            <a:avLst>
              <a:gd name="adj" fmla="val 16667"/>
            </a:avLst>
          </a:prstGeom>
          <a:solidFill>
            <a:schemeClr val="bg2"/>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IDV</a:t>
            </a:r>
          </a:p>
        </p:txBody>
      </p:sp>
      <p:sp>
        <p:nvSpPr>
          <p:cNvPr id="74801" name="AutoShape 49"/>
          <p:cNvSpPr>
            <a:spLocks noChangeArrowheads="1"/>
          </p:cNvSpPr>
          <p:nvPr/>
        </p:nvSpPr>
        <p:spPr bwMode="blackWhite">
          <a:xfrm>
            <a:off x="3325813" y="3908425"/>
            <a:ext cx="823912" cy="258763"/>
          </a:xfrm>
          <a:prstGeom prst="roundRect">
            <a:avLst>
              <a:gd name="adj" fmla="val 16667"/>
            </a:avLst>
          </a:prstGeom>
          <a:solidFill>
            <a:schemeClr val="bg2"/>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SQR</a:t>
            </a:r>
          </a:p>
        </p:txBody>
      </p:sp>
      <p:sp>
        <p:nvSpPr>
          <p:cNvPr id="74802" name="Line 50"/>
          <p:cNvSpPr>
            <a:spLocks noChangeShapeType="1"/>
          </p:cNvSpPr>
          <p:nvPr/>
        </p:nvSpPr>
        <p:spPr bwMode="auto">
          <a:xfrm flipH="1" flipV="1">
            <a:off x="3817938" y="3695700"/>
            <a:ext cx="4762" cy="2190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803" name="AutoShape 51"/>
          <p:cNvSpPr>
            <a:spLocks noChangeArrowheads="1"/>
          </p:cNvSpPr>
          <p:nvPr/>
        </p:nvSpPr>
        <p:spPr bwMode="blackWhite">
          <a:xfrm>
            <a:off x="5635625" y="3900488"/>
            <a:ext cx="735013" cy="285750"/>
          </a:xfrm>
          <a:prstGeom prst="roundRect">
            <a:avLst>
              <a:gd name="adj" fmla="val 16667"/>
            </a:avLst>
          </a:prstGeom>
          <a:solidFill>
            <a:schemeClr val="bg2"/>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LPV/r</a:t>
            </a:r>
          </a:p>
        </p:txBody>
      </p:sp>
      <p:sp>
        <p:nvSpPr>
          <p:cNvPr id="74804" name="Line 52"/>
          <p:cNvSpPr>
            <a:spLocks noChangeShapeType="1"/>
          </p:cNvSpPr>
          <p:nvPr/>
        </p:nvSpPr>
        <p:spPr bwMode="auto">
          <a:xfrm flipV="1">
            <a:off x="5946775" y="3695700"/>
            <a:ext cx="0" cy="1920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805" name="Line 53"/>
          <p:cNvSpPr>
            <a:spLocks noChangeShapeType="1"/>
          </p:cNvSpPr>
          <p:nvPr/>
        </p:nvSpPr>
        <p:spPr bwMode="auto">
          <a:xfrm>
            <a:off x="6300788" y="2673350"/>
            <a:ext cx="4762" cy="7556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806" name="AutoShape 54"/>
          <p:cNvSpPr>
            <a:spLocks noChangeArrowheads="1"/>
          </p:cNvSpPr>
          <p:nvPr/>
        </p:nvSpPr>
        <p:spPr bwMode="blackWhite">
          <a:xfrm>
            <a:off x="6018213" y="2490788"/>
            <a:ext cx="754062" cy="246062"/>
          </a:xfrm>
          <a:prstGeom prst="roundRect">
            <a:avLst>
              <a:gd name="adj" fmla="val 16667"/>
            </a:avLst>
          </a:prstGeom>
          <a:solidFill>
            <a:schemeClr val="hlink"/>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TDF</a:t>
            </a:r>
          </a:p>
        </p:txBody>
      </p:sp>
      <p:sp>
        <p:nvSpPr>
          <p:cNvPr id="74807" name="AutoShape 55"/>
          <p:cNvSpPr>
            <a:spLocks noChangeArrowheads="1"/>
          </p:cNvSpPr>
          <p:nvPr/>
        </p:nvSpPr>
        <p:spPr bwMode="blackWhite">
          <a:xfrm>
            <a:off x="3522663" y="2392363"/>
            <a:ext cx="1012825" cy="246062"/>
          </a:xfrm>
          <a:prstGeom prst="roundRect">
            <a:avLst>
              <a:gd name="adj" fmla="val 16667"/>
            </a:avLst>
          </a:prstGeom>
          <a:solidFill>
            <a:schemeClr val="tx2"/>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NVP</a:t>
            </a:r>
          </a:p>
        </p:txBody>
      </p:sp>
      <p:sp>
        <p:nvSpPr>
          <p:cNvPr id="74808" name="Line 56"/>
          <p:cNvSpPr>
            <a:spLocks noChangeShapeType="1"/>
          </p:cNvSpPr>
          <p:nvPr/>
        </p:nvSpPr>
        <p:spPr bwMode="auto">
          <a:xfrm flipH="1" flipV="1">
            <a:off x="8237538" y="3695700"/>
            <a:ext cx="3175" cy="8016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809" name="AutoShape 57"/>
          <p:cNvSpPr>
            <a:spLocks noChangeArrowheads="1"/>
          </p:cNvSpPr>
          <p:nvPr/>
        </p:nvSpPr>
        <p:spPr bwMode="blackWhite">
          <a:xfrm>
            <a:off x="7934325" y="4300538"/>
            <a:ext cx="838200" cy="257175"/>
          </a:xfrm>
          <a:prstGeom prst="roundRect">
            <a:avLst>
              <a:gd name="adj" fmla="val 16667"/>
            </a:avLst>
          </a:prstGeom>
          <a:solidFill>
            <a:schemeClr val="bg2"/>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DRV</a:t>
            </a:r>
          </a:p>
        </p:txBody>
      </p:sp>
      <p:sp>
        <p:nvSpPr>
          <p:cNvPr id="74810" name="Line 58"/>
          <p:cNvSpPr>
            <a:spLocks noChangeShapeType="1"/>
          </p:cNvSpPr>
          <p:nvPr/>
        </p:nvSpPr>
        <p:spPr bwMode="auto">
          <a:xfrm flipH="1" flipV="1">
            <a:off x="7854950" y="3695700"/>
            <a:ext cx="3175" cy="10445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811" name="AutoShape 59"/>
          <p:cNvSpPr>
            <a:spLocks noChangeArrowheads="1"/>
          </p:cNvSpPr>
          <p:nvPr/>
        </p:nvSpPr>
        <p:spPr bwMode="blackWhite">
          <a:xfrm>
            <a:off x="7483475" y="4660900"/>
            <a:ext cx="790575" cy="257175"/>
          </a:xfrm>
          <a:prstGeom prst="roundRect">
            <a:avLst>
              <a:gd name="adj" fmla="val 16667"/>
            </a:avLst>
          </a:prstGeom>
          <a:solidFill>
            <a:schemeClr val="bg2"/>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TPV</a:t>
            </a:r>
          </a:p>
        </p:txBody>
      </p:sp>
      <p:sp>
        <p:nvSpPr>
          <p:cNvPr id="74812" name="Line 60"/>
          <p:cNvSpPr>
            <a:spLocks noChangeShapeType="1"/>
          </p:cNvSpPr>
          <p:nvPr/>
        </p:nvSpPr>
        <p:spPr bwMode="auto">
          <a:xfrm flipH="1" flipV="1">
            <a:off x="7226300" y="3695700"/>
            <a:ext cx="6350" cy="15097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813" name="Oval 61"/>
          <p:cNvSpPr>
            <a:spLocks noChangeArrowheads="1"/>
          </p:cNvSpPr>
          <p:nvPr/>
        </p:nvSpPr>
        <p:spPr bwMode="auto">
          <a:xfrm>
            <a:off x="6596063" y="5033963"/>
            <a:ext cx="1087437" cy="50323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nchorCtr="1"/>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altLang="es-AR" smtClean="0">
                <a:solidFill>
                  <a:srgbClr val="000000"/>
                </a:solidFill>
                <a:latin typeface="Arial" pitchFamily="34" charset="0"/>
              </a:rPr>
              <a:t>T-20</a:t>
            </a:r>
          </a:p>
        </p:txBody>
      </p:sp>
      <p:sp>
        <p:nvSpPr>
          <p:cNvPr id="74814" name="AutoShape 62"/>
          <p:cNvSpPr>
            <a:spLocks noChangeArrowheads="1"/>
          </p:cNvSpPr>
          <p:nvPr/>
        </p:nvSpPr>
        <p:spPr bwMode="blackWhite">
          <a:xfrm>
            <a:off x="420688" y="2755900"/>
            <a:ext cx="865187" cy="246063"/>
          </a:xfrm>
          <a:prstGeom prst="roundRect">
            <a:avLst>
              <a:gd name="adj" fmla="val 16667"/>
            </a:avLst>
          </a:prstGeom>
          <a:solidFill>
            <a:schemeClr val="hlink"/>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ZDV</a:t>
            </a:r>
          </a:p>
        </p:txBody>
      </p:sp>
      <p:sp>
        <p:nvSpPr>
          <p:cNvPr id="74815" name="AutoShape 63"/>
          <p:cNvSpPr>
            <a:spLocks noChangeArrowheads="1"/>
          </p:cNvSpPr>
          <p:nvPr/>
        </p:nvSpPr>
        <p:spPr bwMode="blackWhite">
          <a:xfrm>
            <a:off x="3125788" y="2670175"/>
            <a:ext cx="622300" cy="246063"/>
          </a:xfrm>
          <a:prstGeom prst="roundRect">
            <a:avLst>
              <a:gd name="adj" fmla="val 16667"/>
            </a:avLst>
          </a:prstGeom>
          <a:solidFill>
            <a:schemeClr val="hlink"/>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d4T</a:t>
            </a:r>
          </a:p>
        </p:txBody>
      </p:sp>
      <p:sp>
        <p:nvSpPr>
          <p:cNvPr id="74816" name="Line 64"/>
          <p:cNvSpPr>
            <a:spLocks noChangeShapeType="1"/>
          </p:cNvSpPr>
          <p:nvPr/>
        </p:nvSpPr>
        <p:spPr bwMode="auto">
          <a:xfrm>
            <a:off x="5151438" y="2674938"/>
            <a:ext cx="4762" cy="7334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817" name="AutoShape 65"/>
          <p:cNvSpPr>
            <a:spLocks noChangeArrowheads="1"/>
          </p:cNvSpPr>
          <p:nvPr/>
        </p:nvSpPr>
        <p:spPr bwMode="blackWhite">
          <a:xfrm>
            <a:off x="5006975" y="2528888"/>
            <a:ext cx="736600" cy="246062"/>
          </a:xfrm>
          <a:prstGeom prst="roundRect">
            <a:avLst>
              <a:gd name="adj" fmla="val 16667"/>
            </a:avLst>
          </a:prstGeom>
          <a:solidFill>
            <a:schemeClr val="hlink"/>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ABC</a:t>
            </a:r>
          </a:p>
        </p:txBody>
      </p:sp>
      <p:sp>
        <p:nvSpPr>
          <p:cNvPr id="74818" name="AutoShape 66"/>
          <p:cNvSpPr>
            <a:spLocks noChangeArrowheads="1"/>
          </p:cNvSpPr>
          <p:nvPr/>
        </p:nvSpPr>
        <p:spPr bwMode="blackWhite">
          <a:xfrm>
            <a:off x="4294188" y="2117725"/>
            <a:ext cx="1066800" cy="230188"/>
          </a:xfrm>
          <a:prstGeom prst="roundRect">
            <a:avLst>
              <a:gd name="adj" fmla="val 16667"/>
            </a:avLst>
          </a:prstGeom>
          <a:solidFill>
            <a:schemeClr val="tx2"/>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DLV</a:t>
            </a:r>
          </a:p>
        </p:txBody>
      </p:sp>
      <p:sp>
        <p:nvSpPr>
          <p:cNvPr id="74819" name="AutoShape 67"/>
          <p:cNvSpPr>
            <a:spLocks noChangeArrowheads="1"/>
          </p:cNvSpPr>
          <p:nvPr/>
        </p:nvSpPr>
        <p:spPr bwMode="blackWhite">
          <a:xfrm>
            <a:off x="4643438" y="2852738"/>
            <a:ext cx="736600" cy="244475"/>
          </a:xfrm>
          <a:prstGeom prst="roundRect">
            <a:avLst>
              <a:gd name="adj" fmla="val 16667"/>
            </a:avLst>
          </a:prstGeom>
          <a:solidFill>
            <a:schemeClr val="tx2"/>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EFV</a:t>
            </a:r>
          </a:p>
        </p:txBody>
      </p:sp>
      <p:sp>
        <p:nvSpPr>
          <p:cNvPr id="74820" name="AutoShape 68"/>
          <p:cNvSpPr>
            <a:spLocks noChangeArrowheads="1"/>
          </p:cNvSpPr>
          <p:nvPr/>
        </p:nvSpPr>
        <p:spPr bwMode="blackWhite">
          <a:xfrm>
            <a:off x="6696075" y="2884488"/>
            <a:ext cx="863600" cy="246062"/>
          </a:xfrm>
          <a:prstGeom prst="roundRect">
            <a:avLst>
              <a:gd name="adj" fmla="val 16667"/>
            </a:avLst>
          </a:prstGeom>
          <a:solidFill>
            <a:schemeClr val="hlink"/>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FTC</a:t>
            </a:r>
          </a:p>
        </p:txBody>
      </p:sp>
      <p:sp>
        <p:nvSpPr>
          <p:cNvPr id="74821" name="AutoShape 69"/>
          <p:cNvSpPr>
            <a:spLocks noChangeArrowheads="1"/>
          </p:cNvSpPr>
          <p:nvPr/>
        </p:nvSpPr>
        <p:spPr bwMode="blackWhite">
          <a:xfrm>
            <a:off x="3927475" y="4694238"/>
            <a:ext cx="735013" cy="284162"/>
          </a:xfrm>
          <a:prstGeom prst="roundRect">
            <a:avLst>
              <a:gd name="adj" fmla="val 16667"/>
            </a:avLst>
          </a:prstGeom>
          <a:solidFill>
            <a:schemeClr val="bg2"/>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RTV</a:t>
            </a:r>
          </a:p>
        </p:txBody>
      </p:sp>
      <p:sp>
        <p:nvSpPr>
          <p:cNvPr id="74822" name="AutoShape 70"/>
          <p:cNvSpPr>
            <a:spLocks noChangeArrowheads="1"/>
          </p:cNvSpPr>
          <p:nvPr/>
        </p:nvSpPr>
        <p:spPr bwMode="blackWhite">
          <a:xfrm>
            <a:off x="4319588" y="3892550"/>
            <a:ext cx="879475" cy="296863"/>
          </a:xfrm>
          <a:prstGeom prst="roundRect">
            <a:avLst>
              <a:gd name="adj" fmla="val 16667"/>
            </a:avLst>
          </a:prstGeom>
          <a:solidFill>
            <a:schemeClr val="bg2"/>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NFV</a:t>
            </a:r>
          </a:p>
        </p:txBody>
      </p:sp>
      <p:sp>
        <p:nvSpPr>
          <p:cNvPr id="74823" name="AutoShape 71"/>
          <p:cNvSpPr>
            <a:spLocks noChangeArrowheads="1"/>
          </p:cNvSpPr>
          <p:nvPr/>
        </p:nvSpPr>
        <p:spPr bwMode="blackWhite">
          <a:xfrm>
            <a:off x="6559550" y="3908425"/>
            <a:ext cx="992188" cy="284163"/>
          </a:xfrm>
          <a:prstGeom prst="roundRect">
            <a:avLst>
              <a:gd name="adj" fmla="val 16667"/>
            </a:avLst>
          </a:prstGeom>
          <a:solidFill>
            <a:schemeClr val="bg2"/>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ATV</a:t>
            </a:r>
          </a:p>
        </p:txBody>
      </p:sp>
      <p:sp>
        <p:nvSpPr>
          <p:cNvPr id="74824" name="AutoShape 72"/>
          <p:cNvSpPr>
            <a:spLocks noChangeArrowheads="1"/>
          </p:cNvSpPr>
          <p:nvPr/>
        </p:nvSpPr>
        <p:spPr bwMode="blackWhite">
          <a:xfrm>
            <a:off x="6737350" y="4357688"/>
            <a:ext cx="747713" cy="269875"/>
          </a:xfrm>
          <a:prstGeom prst="roundRect">
            <a:avLst>
              <a:gd name="adj" fmla="val 16667"/>
            </a:avLst>
          </a:prstGeom>
          <a:solidFill>
            <a:schemeClr val="bg2"/>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FPV</a:t>
            </a:r>
          </a:p>
        </p:txBody>
      </p:sp>
      <p:sp>
        <p:nvSpPr>
          <p:cNvPr id="74825" name="Rectangle 73"/>
          <p:cNvSpPr>
            <a:spLocks noChangeArrowheads="1"/>
          </p:cNvSpPr>
          <p:nvPr/>
        </p:nvSpPr>
        <p:spPr bwMode="blackWhite">
          <a:xfrm>
            <a:off x="8204200" y="3336925"/>
            <a:ext cx="4032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’07</a:t>
            </a:r>
          </a:p>
        </p:txBody>
      </p:sp>
      <p:sp>
        <p:nvSpPr>
          <p:cNvPr id="74826" name="Oval 74"/>
          <p:cNvSpPr>
            <a:spLocks noChangeArrowheads="1"/>
          </p:cNvSpPr>
          <p:nvPr/>
        </p:nvSpPr>
        <p:spPr bwMode="auto">
          <a:xfrm>
            <a:off x="7756525" y="5033963"/>
            <a:ext cx="1087438" cy="50323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nchorCtr="1"/>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altLang="es-AR" smtClean="0">
                <a:solidFill>
                  <a:srgbClr val="000000"/>
                </a:solidFill>
                <a:latin typeface="Arial" pitchFamily="34" charset="0"/>
              </a:rPr>
              <a:t>MVC</a:t>
            </a:r>
          </a:p>
        </p:txBody>
      </p:sp>
      <p:sp>
        <p:nvSpPr>
          <p:cNvPr id="74827" name="Rectangle 75"/>
          <p:cNvSpPr>
            <a:spLocks noGrp="1" noChangeArrowheads="1"/>
          </p:cNvSpPr>
          <p:nvPr>
            <p:ph type="title"/>
          </p:nvPr>
        </p:nvSpPr>
        <p:spPr>
          <a:xfrm>
            <a:off x="382588" y="333375"/>
            <a:ext cx="8464550" cy="1103313"/>
          </a:xfrm>
        </p:spPr>
        <p:txBody>
          <a:bodyPr/>
          <a:lstStyle/>
          <a:p>
            <a:pPr eaLnBrk="1" hangingPunct="1"/>
            <a:r>
              <a:rPr lang="en-US" altLang="es-AR" dirty="0" smtClean="0"/>
              <a:t>En 30 </a:t>
            </a:r>
            <a:r>
              <a:rPr lang="en-US" altLang="es-AR" dirty="0" err="1" smtClean="0"/>
              <a:t>años</a:t>
            </a:r>
            <a:r>
              <a:rPr lang="en-US" altLang="es-AR" dirty="0" smtClean="0"/>
              <a:t> mas de 25 </a:t>
            </a:r>
            <a:r>
              <a:rPr lang="en-US" altLang="es-AR" dirty="0" err="1" smtClean="0"/>
              <a:t>fármacos</a:t>
            </a:r>
            <a:r>
              <a:rPr lang="en-US" altLang="es-AR" dirty="0" smtClean="0"/>
              <a:t> </a:t>
            </a:r>
            <a:r>
              <a:rPr lang="en-US" altLang="es-AR" dirty="0" err="1" smtClean="0"/>
              <a:t>para</a:t>
            </a:r>
            <a:r>
              <a:rPr lang="en-US" altLang="es-AR" dirty="0" smtClean="0"/>
              <a:t> </a:t>
            </a:r>
            <a:r>
              <a:rPr lang="en-US" altLang="es-AR" dirty="0" err="1" smtClean="0"/>
              <a:t>tratar</a:t>
            </a:r>
            <a:r>
              <a:rPr lang="en-US" altLang="es-AR" dirty="0" smtClean="0"/>
              <a:t> el VIH</a:t>
            </a:r>
            <a:endParaRPr lang="en-US" altLang="es-AR" dirty="0" smtClean="0"/>
          </a:p>
        </p:txBody>
      </p:sp>
      <p:sp>
        <p:nvSpPr>
          <p:cNvPr id="74828" name="AutoShape 76"/>
          <p:cNvSpPr>
            <a:spLocks noChangeArrowheads="1"/>
          </p:cNvSpPr>
          <p:nvPr/>
        </p:nvSpPr>
        <p:spPr bwMode="blackWhite">
          <a:xfrm>
            <a:off x="5019675" y="4629150"/>
            <a:ext cx="1160463" cy="284163"/>
          </a:xfrm>
          <a:prstGeom prst="roundRect">
            <a:avLst>
              <a:gd name="adj" fmla="val 16667"/>
            </a:avLst>
          </a:prstGeom>
          <a:solidFill>
            <a:schemeClr val="bg2"/>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APV</a:t>
            </a:r>
          </a:p>
        </p:txBody>
      </p:sp>
      <p:sp>
        <p:nvSpPr>
          <p:cNvPr id="74829" name="Text Box 77"/>
          <p:cNvSpPr txBox="1">
            <a:spLocks noChangeArrowheads="1"/>
          </p:cNvSpPr>
          <p:nvPr/>
        </p:nvSpPr>
        <p:spPr bwMode="auto">
          <a:xfrm>
            <a:off x="8027988" y="2636838"/>
            <a:ext cx="749300" cy="3381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en-US" altLang="es-AR" sz="1600" dirty="0" smtClean="0">
                <a:solidFill>
                  <a:srgbClr val="000066"/>
                </a:solidFill>
                <a:latin typeface="Arial" pitchFamily="34" charset="0"/>
              </a:rPr>
              <a:t>RTGV</a:t>
            </a:r>
          </a:p>
        </p:txBody>
      </p:sp>
      <p:sp>
        <p:nvSpPr>
          <p:cNvPr id="74830" name="Line 78"/>
          <p:cNvSpPr>
            <a:spLocks noChangeShapeType="1"/>
          </p:cNvSpPr>
          <p:nvPr/>
        </p:nvSpPr>
        <p:spPr bwMode="auto">
          <a:xfrm>
            <a:off x="8388350" y="2959100"/>
            <a:ext cx="0" cy="254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831" name="Rectangle 79"/>
          <p:cNvSpPr>
            <a:spLocks noChangeArrowheads="1"/>
          </p:cNvSpPr>
          <p:nvPr/>
        </p:nvSpPr>
        <p:spPr bwMode="blackWhite">
          <a:xfrm>
            <a:off x="8561388" y="3284538"/>
            <a:ext cx="4032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08</a:t>
            </a:r>
          </a:p>
        </p:txBody>
      </p:sp>
      <p:sp>
        <p:nvSpPr>
          <p:cNvPr id="74832" name="AutoShape 80"/>
          <p:cNvSpPr>
            <a:spLocks noChangeArrowheads="1"/>
          </p:cNvSpPr>
          <p:nvPr/>
        </p:nvSpPr>
        <p:spPr bwMode="blackWhite">
          <a:xfrm>
            <a:off x="8372475" y="2276475"/>
            <a:ext cx="736600" cy="244475"/>
          </a:xfrm>
          <a:prstGeom prst="roundRect">
            <a:avLst>
              <a:gd name="adj" fmla="val 16667"/>
            </a:avLst>
          </a:prstGeom>
          <a:solidFill>
            <a:schemeClr val="tx2"/>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dirty="0" smtClean="0">
                <a:solidFill>
                  <a:srgbClr val="000000"/>
                </a:solidFill>
                <a:latin typeface="Arial" pitchFamily="34" charset="0"/>
              </a:rPr>
              <a:t>ETV</a:t>
            </a:r>
          </a:p>
        </p:txBody>
      </p:sp>
      <p:sp>
        <p:nvSpPr>
          <p:cNvPr id="74833" name="Line 81"/>
          <p:cNvSpPr>
            <a:spLocks noChangeShapeType="1"/>
          </p:cNvSpPr>
          <p:nvPr/>
        </p:nvSpPr>
        <p:spPr bwMode="auto">
          <a:xfrm>
            <a:off x="8888413" y="2565400"/>
            <a:ext cx="4762" cy="7556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latin typeface="Calibri" pitchFamily="34" charset="0"/>
            </a:endParaRPr>
          </a:p>
        </p:txBody>
      </p:sp>
      <p:sp>
        <p:nvSpPr>
          <p:cNvPr id="74834" name="Text Box 82"/>
          <p:cNvSpPr txBox="1">
            <a:spLocks noChangeArrowheads="1"/>
          </p:cNvSpPr>
          <p:nvPr/>
        </p:nvSpPr>
        <p:spPr bwMode="auto">
          <a:xfrm>
            <a:off x="684213" y="5756275"/>
            <a:ext cx="1041400"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en-US" altLang="es-AR" sz="1600" smtClean="0">
                <a:solidFill>
                  <a:srgbClr val="000066"/>
                </a:solidFill>
                <a:latin typeface="Arial" pitchFamily="34" charset="0"/>
              </a:rPr>
              <a:t>Integrase</a:t>
            </a:r>
          </a:p>
          <a:p>
            <a:pPr eaLnBrk="1" fontAlgn="base" hangingPunct="1">
              <a:spcBef>
                <a:spcPct val="0"/>
              </a:spcBef>
              <a:spcAft>
                <a:spcPct val="0"/>
              </a:spcAft>
            </a:pPr>
            <a:r>
              <a:rPr lang="en-US" altLang="es-AR" sz="1600" smtClean="0">
                <a:solidFill>
                  <a:srgbClr val="000066"/>
                </a:solidFill>
                <a:latin typeface="Arial" pitchFamily="34" charset="0"/>
              </a:rPr>
              <a:t>inhibitor</a:t>
            </a:r>
          </a:p>
        </p:txBody>
      </p:sp>
      <p:sp>
        <p:nvSpPr>
          <p:cNvPr id="74835" name="AutoShape 83"/>
          <p:cNvSpPr>
            <a:spLocks noChangeArrowheads="1"/>
          </p:cNvSpPr>
          <p:nvPr/>
        </p:nvSpPr>
        <p:spPr bwMode="blackWhite">
          <a:xfrm>
            <a:off x="755650" y="4292600"/>
            <a:ext cx="865188" cy="247650"/>
          </a:xfrm>
          <a:prstGeom prst="roundRect">
            <a:avLst>
              <a:gd name="adj" fmla="val 16667"/>
            </a:avLst>
          </a:prstGeom>
          <a:solidFill>
            <a:schemeClr val="tx2"/>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NNRTI</a:t>
            </a:r>
          </a:p>
        </p:txBody>
      </p:sp>
      <p:sp>
        <p:nvSpPr>
          <p:cNvPr id="74836" name="AutoShape 84"/>
          <p:cNvSpPr>
            <a:spLocks noChangeArrowheads="1"/>
          </p:cNvSpPr>
          <p:nvPr/>
        </p:nvSpPr>
        <p:spPr bwMode="blackWhite">
          <a:xfrm>
            <a:off x="755650" y="3935413"/>
            <a:ext cx="865188" cy="246062"/>
          </a:xfrm>
          <a:prstGeom prst="roundRect">
            <a:avLst>
              <a:gd name="adj" fmla="val 16667"/>
            </a:avLst>
          </a:prstGeom>
          <a:solidFill>
            <a:schemeClr val="hlink"/>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z="2000" smtClean="0">
                <a:solidFill>
                  <a:srgbClr val="000000"/>
                </a:solidFill>
                <a:latin typeface="Arial" pitchFamily="34" charset="0"/>
              </a:rPr>
              <a:t>NRTI</a:t>
            </a:r>
          </a:p>
        </p:txBody>
      </p:sp>
      <p:sp>
        <p:nvSpPr>
          <p:cNvPr id="74837" name="AutoShape 85"/>
          <p:cNvSpPr>
            <a:spLocks noChangeArrowheads="1"/>
          </p:cNvSpPr>
          <p:nvPr/>
        </p:nvSpPr>
        <p:spPr bwMode="blackWhite">
          <a:xfrm>
            <a:off x="755650" y="4652963"/>
            <a:ext cx="865188" cy="246062"/>
          </a:xfrm>
          <a:prstGeom prst="roundRect">
            <a:avLst>
              <a:gd name="adj" fmla="val 16667"/>
            </a:avLst>
          </a:prstGeom>
          <a:solidFill>
            <a:schemeClr val="bg2"/>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PI</a:t>
            </a:r>
          </a:p>
        </p:txBody>
      </p:sp>
      <p:sp>
        <p:nvSpPr>
          <p:cNvPr id="74838" name="AutoShape 86"/>
          <p:cNvSpPr>
            <a:spLocks noChangeArrowheads="1"/>
          </p:cNvSpPr>
          <p:nvPr/>
        </p:nvSpPr>
        <p:spPr bwMode="blackWhite">
          <a:xfrm>
            <a:off x="746125" y="3913188"/>
            <a:ext cx="865188" cy="246062"/>
          </a:xfrm>
          <a:prstGeom prst="roundRect">
            <a:avLst>
              <a:gd name="adj" fmla="val 16667"/>
            </a:avLst>
          </a:prstGeom>
          <a:solidFill>
            <a:schemeClr val="hlink"/>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z="2000" smtClean="0">
                <a:solidFill>
                  <a:srgbClr val="000000"/>
                </a:solidFill>
                <a:latin typeface="Arial" pitchFamily="34" charset="0"/>
              </a:rPr>
              <a:t>NRTI</a:t>
            </a:r>
          </a:p>
        </p:txBody>
      </p:sp>
      <p:sp>
        <p:nvSpPr>
          <p:cNvPr id="74839" name="Oval 87"/>
          <p:cNvSpPr>
            <a:spLocks noChangeArrowheads="1"/>
          </p:cNvSpPr>
          <p:nvPr/>
        </p:nvSpPr>
        <p:spPr bwMode="auto">
          <a:xfrm>
            <a:off x="684213" y="5013325"/>
            <a:ext cx="1087437" cy="5032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nchorCtr="1"/>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lnSpc>
                <a:spcPct val="90000"/>
              </a:lnSpc>
              <a:spcBef>
                <a:spcPct val="0"/>
              </a:spcBef>
              <a:spcAft>
                <a:spcPct val="0"/>
              </a:spcAft>
            </a:pPr>
            <a:r>
              <a:rPr lang="en-US" altLang="es-AR" sz="1700" smtClean="0">
                <a:solidFill>
                  <a:srgbClr val="000000"/>
                </a:solidFill>
                <a:latin typeface="Arial" pitchFamily="34" charset="0"/>
              </a:rPr>
              <a:t>Entry </a:t>
            </a:r>
            <a:br>
              <a:rPr lang="en-US" altLang="es-AR" sz="1700" smtClean="0">
                <a:solidFill>
                  <a:srgbClr val="000000"/>
                </a:solidFill>
                <a:latin typeface="Arial" pitchFamily="34" charset="0"/>
              </a:rPr>
            </a:br>
            <a:r>
              <a:rPr lang="en-US" altLang="es-AR" sz="1700" smtClean="0">
                <a:solidFill>
                  <a:srgbClr val="000000"/>
                </a:solidFill>
                <a:latin typeface="Arial" pitchFamily="34" charset="0"/>
              </a:rPr>
              <a:t>inhibitor</a:t>
            </a:r>
          </a:p>
        </p:txBody>
      </p:sp>
      <p:sp>
        <p:nvSpPr>
          <p:cNvPr id="74840" name="AutoShape 88"/>
          <p:cNvSpPr>
            <a:spLocks noChangeArrowheads="1"/>
          </p:cNvSpPr>
          <p:nvPr/>
        </p:nvSpPr>
        <p:spPr bwMode="blackWhite">
          <a:xfrm>
            <a:off x="771525" y="4632325"/>
            <a:ext cx="865188" cy="246063"/>
          </a:xfrm>
          <a:prstGeom prst="roundRect">
            <a:avLst>
              <a:gd name="adj" fmla="val 16667"/>
            </a:avLst>
          </a:prstGeom>
          <a:solidFill>
            <a:schemeClr val="bg2"/>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mtClean="0">
                <a:solidFill>
                  <a:srgbClr val="000000"/>
                </a:solidFill>
                <a:latin typeface="Arial" pitchFamily="34" charset="0"/>
              </a:rPr>
              <a:t>PI</a:t>
            </a:r>
          </a:p>
        </p:txBody>
      </p:sp>
      <p:sp>
        <p:nvSpPr>
          <p:cNvPr id="74841" name="AutoShape 89"/>
          <p:cNvSpPr>
            <a:spLocks noChangeArrowheads="1"/>
          </p:cNvSpPr>
          <p:nvPr/>
        </p:nvSpPr>
        <p:spPr bwMode="blackWhite">
          <a:xfrm>
            <a:off x="762000" y="3892550"/>
            <a:ext cx="865188" cy="246063"/>
          </a:xfrm>
          <a:prstGeom prst="roundRect">
            <a:avLst>
              <a:gd name="adj" fmla="val 16667"/>
            </a:avLst>
          </a:prstGeom>
          <a:solidFill>
            <a:schemeClr val="hlink"/>
          </a:solidFill>
          <a:ln w="12700">
            <a:solidFill>
              <a:srgbClr val="000000"/>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50000"/>
              </a:spcBef>
              <a:spcAft>
                <a:spcPct val="0"/>
              </a:spcAft>
            </a:pPr>
            <a:r>
              <a:rPr lang="en-US" altLang="es-AR" sz="2000" smtClean="0">
                <a:solidFill>
                  <a:srgbClr val="000000"/>
                </a:solidFill>
                <a:latin typeface="Arial" pitchFamily="34" charset="0"/>
              </a:rPr>
              <a:t>NRTI</a:t>
            </a:r>
          </a:p>
        </p:txBody>
      </p:sp>
    </p:spTree>
    <p:extLst>
      <p:ext uri="{BB962C8B-B14F-4D97-AF65-F5344CB8AC3E}">
        <p14:creationId xmlns:p14="http://schemas.microsoft.com/office/powerpoint/2010/main" val="2709146590"/>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idx="4294967295"/>
          </p:nvPr>
        </p:nvSpPr>
        <p:spPr>
          <a:xfrm>
            <a:off x="0" y="152400"/>
            <a:ext cx="8001000" cy="1143000"/>
          </a:xfrm>
        </p:spPr>
        <p:txBody>
          <a:bodyPr lIns="91440" rIns="91440" bIns="45720" anchor="ctr"/>
          <a:lstStyle/>
          <a:p>
            <a:pPr algn="ctr"/>
            <a:r>
              <a:rPr lang="es-MX" altLang="es-AR" sz="2400" b="1" dirty="0" smtClean="0">
                <a:solidFill>
                  <a:schemeClr val="tx1"/>
                </a:solidFill>
                <a:latin typeface="Arial" charset="0"/>
              </a:rPr>
              <a:t>Situación de la epidemia de VIH en la Argentina</a:t>
            </a:r>
            <a:r>
              <a:rPr lang="es-MX" altLang="es-AR" sz="4600" dirty="0" smtClean="0"/>
              <a:t> </a:t>
            </a:r>
          </a:p>
        </p:txBody>
      </p:sp>
      <p:cxnSp>
        <p:nvCxnSpPr>
          <p:cNvPr id="27" name="26 Conector recto"/>
          <p:cNvCxnSpPr/>
          <p:nvPr/>
        </p:nvCxnSpPr>
        <p:spPr>
          <a:xfrm rot="5400000" flipH="1" flipV="1">
            <a:off x="7142956" y="5430044"/>
            <a:ext cx="4287838" cy="0"/>
          </a:xfrm>
          <a:prstGeom prst="line">
            <a:avLst/>
          </a:prstGeom>
        </p:spPr>
        <p:style>
          <a:lnRef idx="1">
            <a:schemeClr val="accent1"/>
          </a:lnRef>
          <a:fillRef idx="0">
            <a:schemeClr val="accent1"/>
          </a:fillRef>
          <a:effectRef idx="0">
            <a:schemeClr val="accent1"/>
          </a:effectRef>
          <a:fontRef idx="minor">
            <a:schemeClr val="tx1"/>
          </a:fontRef>
        </p:style>
      </p:cxnSp>
      <p:sp>
        <p:nvSpPr>
          <p:cNvPr id="12293" name="32 Rectángulo"/>
          <p:cNvSpPr>
            <a:spLocks noChangeArrowheads="1"/>
          </p:cNvSpPr>
          <p:nvPr/>
        </p:nvSpPr>
        <p:spPr bwMode="auto">
          <a:xfrm>
            <a:off x="4377033" y="3357976"/>
            <a:ext cx="2413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a:spcAft>
                <a:spcPts val="1200"/>
              </a:spcAft>
            </a:pPr>
            <a:r>
              <a:rPr lang="es-ES" altLang="es-AR" sz="2400" b="1" dirty="0">
                <a:solidFill>
                  <a:srgbClr val="FF0000"/>
                </a:solidFill>
                <a:latin typeface="Calibri" pitchFamily="34" charset="0"/>
              </a:rPr>
              <a:t>0,4%</a:t>
            </a:r>
            <a:r>
              <a:rPr lang="es-ES" altLang="es-AR" sz="2000" dirty="0">
                <a:latin typeface="Calibri" pitchFamily="34" charset="0"/>
              </a:rPr>
              <a:t> de los </a:t>
            </a:r>
            <a:r>
              <a:rPr lang="es-ES" altLang="es-AR" sz="2000" dirty="0" smtClean="0">
                <a:latin typeface="Calibri" pitchFamily="34" charset="0"/>
              </a:rPr>
              <a:t>adultos</a:t>
            </a:r>
            <a:endParaRPr lang="es-ES" altLang="es-AR" sz="2000" dirty="0">
              <a:latin typeface="Calibri" pitchFamily="34" charset="0"/>
            </a:endParaRPr>
          </a:p>
        </p:txBody>
      </p:sp>
      <p:sp>
        <p:nvSpPr>
          <p:cNvPr id="36" name="35 Rectángulo"/>
          <p:cNvSpPr/>
          <p:nvPr/>
        </p:nvSpPr>
        <p:spPr>
          <a:xfrm>
            <a:off x="1507603" y="1301850"/>
            <a:ext cx="4189288"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2800" b="1" spc="50" dirty="0" smtClean="0">
                <a:ln w="11430"/>
                <a:gradFill>
                  <a:gsLst>
                    <a:gs pos="25000">
                      <a:schemeClr val="accent2">
                        <a:satMod val="155000"/>
                      </a:schemeClr>
                    </a:gs>
                    <a:gs pos="100000">
                      <a:schemeClr val="accent2">
                        <a:shade val="45000"/>
                        <a:satMod val="165000"/>
                      </a:schemeClr>
                    </a:gs>
                  </a:gsLst>
                  <a:lin ang="5400000"/>
                </a:gradFill>
              </a:rPr>
              <a:t>110.000 </a:t>
            </a:r>
            <a:r>
              <a:rPr lang="es-ES" sz="2800" b="1" spc="50" dirty="0">
                <a:ln w="11430"/>
                <a:gradFill>
                  <a:gsLst>
                    <a:gs pos="25000">
                      <a:schemeClr val="accent2">
                        <a:satMod val="155000"/>
                      </a:schemeClr>
                    </a:gs>
                    <a:gs pos="100000">
                      <a:schemeClr val="accent2">
                        <a:shade val="45000"/>
                        <a:satMod val="165000"/>
                      </a:schemeClr>
                    </a:gs>
                  </a:gsLst>
                  <a:lin ang="5400000"/>
                </a:gradFill>
              </a:rPr>
              <a:t>personas con VIH</a:t>
            </a:r>
          </a:p>
        </p:txBody>
      </p:sp>
      <p:graphicFrame>
        <p:nvGraphicFramePr>
          <p:cNvPr id="9" name="8 Gráfico"/>
          <p:cNvGraphicFramePr>
            <a:graphicFrameLocks/>
          </p:cNvGraphicFramePr>
          <p:nvPr>
            <p:extLst>
              <p:ext uri="{D42A27DB-BD31-4B8C-83A1-F6EECF244321}">
                <p14:modId xmlns:p14="http://schemas.microsoft.com/office/powerpoint/2010/main" val="182887456"/>
              </p:ext>
            </p:extLst>
          </p:nvPr>
        </p:nvGraphicFramePr>
        <p:xfrm>
          <a:off x="1714500" y="1801925"/>
          <a:ext cx="2928938" cy="22860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62492" t="25880" r="12332" b="50725"/>
          <a:stretch>
            <a:fillRect/>
          </a:stretch>
        </p:blipFill>
        <p:spPr bwMode="auto">
          <a:xfrm>
            <a:off x="1134082" y="4429332"/>
            <a:ext cx="3225410" cy="168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62492" t="49223" r="9244" b="26923"/>
          <a:stretch>
            <a:fillRect/>
          </a:stretch>
        </p:blipFill>
        <p:spPr bwMode="auto">
          <a:xfrm>
            <a:off x="4342819" y="4438254"/>
            <a:ext cx="3524250"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0510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260647"/>
            <a:ext cx="9144000" cy="792089"/>
          </a:xfrm>
        </p:spPr>
        <p:txBody>
          <a:bodyPr/>
          <a:lstStyle/>
          <a:p>
            <a:r>
              <a:rPr lang="es-ES" sz="4000" b="1" dirty="0" smtClean="0">
                <a:solidFill>
                  <a:schemeClr val="accent5">
                    <a:lumMod val="75000"/>
                  </a:schemeClr>
                </a:solidFill>
                <a:latin typeface="Calibri" pitchFamily="34" charset="0"/>
              </a:rPr>
              <a:t>Tratamiento antirretroviral</a:t>
            </a:r>
          </a:p>
        </p:txBody>
      </p:sp>
      <p:sp>
        <p:nvSpPr>
          <p:cNvPr id="6" name="Rectangle 3"/>
          <p:cNvSpPr txBox="1">
            <a:spLocks noChangeArrowheads="1"/>
          </p:cNvSpPr>
          <p:nvPr/>
        </p:nvSpPr>
        <p:spPr>
          <a:xfrm>
            <a:off x="0" y="1412776"/>
            <a:ext cx="9144000" cy="4320257"/>
          </a:xfrm>
          <a:prstGeom prst="rect">
            <a:avLst/>
          </a:prstGeom>
        </p:spPr>
        <p:txBody>
          <a:bodyPr/>
          <a:lstStyle/>
          <a:p>
            <a:pPr marL="342900" marR="0" lvl="0" indent="-342900" algn="l" defTabSz="914400" rtl="0" eaLnBrk="1" fontAlgn="auto" latinLnBrk="0" hangingPunct="1">
              <a:lnSpc>
                <a:spcPct val="100000"/>
              </a:lnSpc>
              <a:spcBef>
                <a:spcPts val="600"/>
              </a:spcBef>
              <a:spcAft>
                <a:spcPts val="60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Calibri" pitchFamily="34" charset="0"/>
                <a:ea typeface="+mn-ea"/>
                <a:cs typeface="+mn-cs"/>
              </a:rPr>
              <a:t>Son drogas que actúan en distintos lugares del ciclo viral. </a:t>
            </a:r>
          </a:p>
          <a:p>
            <a:pPr marL="342900" marR="0" lvl="0" indent="-342900" algn="l" defTabSz="914400" rtl="0" eaLnBrk="1" fontAlgn="auto" latinLnBrk="0" hangingPunct="1">
              <a:lnSpc>
                <a:spcPct val="100000"/>
              </a:lnSpc>
              <a:spcBef>
                <a:spcPts val="600"/>
              </a:spcBef>
              <a:spcAft>
                <a:spcPts val="60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Calibri" pitchFamily="34" charset="0"/>
                <a:ea typeface="+mn-ea"/>
                <a:cs typeface="+mn-cs"/>
              </a:rPr>
              <a:t>Siempre se usan en combinación (al menos tres drogas)</a:t>
            </a:r>
          </a:p>
          <a:p>
            <a:pPr marL="342900" marR="0" lvl="0" indent="-342900" algn="l" defTabSz="914400" rtl="0" eaLnBrk="1" fontAlgn="auto" latinLnBrk="0" hangingPunct="1">
              <a:lnSpc>
                <a:spcPct val="100000"/>
              </a:lnSpc>
              <a:spcBef>
                <a:spcPts val="600"/>
              </a:spcBef>
              <a:spcAft>
                <a:spcPts val="60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Calibri" pitchFamily="34" charset="0"/>
                <a:ea typeface="+mn-ea"/>
                <a:cs typeface="+mn-cs"/>
              </a:rPr>
              <a:t>Objetivos:</a:t>
            </a:r>
          </a:p>
          <a:p>
            <a:pPr marL="742950" marR="0" lvl="1" indent="-285750" algn="l" defTabSz="914400" rtl="0" eaLnBrk="1" fontAlgn="auto" latinLnBrk="0" hangingPunct="1">
              <a:lnSpc>
                <a:spcPct val="100000"/>
              </a:lnSpc>
              <a:spcBef>
                <a:spcPts val="600"/>
              </a:spcBef>
              <a:spcAft>
                <a:spcPts val="60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Calibri" pitchFamily="34" charset="0"/>
                <a:ea typeface="+mn-ea"/>
                <a:cs typeface="+mn-cs"/>
              </a:rPr>
              <a:t>Disminuir la carga viral</a:t>
            </a:r>
          </a:p>
          <a:p>
            <a:pPr marL="742950" marR="0" lvl="1" indent="-285750" algn="l" defTabSz="914400" rtl="0" eaLnBrk="1" fontAlgn="auto" latinLnBrk="0" hangingPunct="1">
              <a:lnSpc>
                <a:spcPct val="100000"/>
              </a:lnSpc>
              <a:spcBef>
                <a:spcPts val="600"/>
              </a:spcBef>
              <a:spcAft>
                <a:spcPts val="60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Calibri" pitchFamily="34" charset="0"/>
                <a:ea typeface="+mn-ea"/>
                <a:cs typeface="+mn-cs"/>
              </a:rPr>
              <a:t>Aumentar los CD4</a:t>
            </a:r>
          </a:p>
          <a:p>
            <a:pPr marL="742950" marR="0" lvl="1" indent="-285750" algn="l" defTabSz="914400" rtl="0" eaLnBrk="1" fontAlgn="auto" latinLnBrk="0" hangingPunct="1">
              <a:lnSpc>
                <a:spcPct val="100000"/>
              </a:lnSpc>
              <a:spcBef>
                <a:spcPts val="600"/>
              </a:spcBef>
              <a:spcAft>
                <a:spcPts val="60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Calibri" pitchFamily="34" charset="0"/>
                <a:ea typeface="+mn-ea"/>
                <a:cs typeface="+mn-cs"/>
              </a:rPr>
              <a:t>Evitar infecciones oportunistas y otras complicaciones asociadas al VIH</a:t>
            </a:r>
          </a:p>
        </p:txBody>
      </p:sp>
    </p:spTree>
    <p:extLst>
      <p:ext uri="{BB962C8B-B14F-4D97-AF65-F5344CB8AC3E}">
        <p14:creationId xmlns:p14="http://schemas.microsoft.com/office/powerpoint/2010/main" val="2769234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xfrm>
            <a:off x="0" y="178759"/>
            <a:ext cx="8964488" cy="720081"/>
          </a:xfrm>
        </p:spPr>
        <p:txBody>
          <a:bodyPr>
            <a:normAutofit/>
          </a:bodyPr>
          <a:lstStyle/>
          <a:p>
            <a:r>
              <a:rPr lang="es-AR" sz="4000" b="1" dirty="0" smtClean="0">
                <a:solidFill>
                  <a:schemeClr val="accent5">
                    <a:lumMod val="75000"/>
                  </a:schemeClr>
                </a:solidFill>
                <a:latin typeface="Calibri" pitchFamily="34" charset="0"/>
              </a:rPr>
              <a:t>Ciclo Vital del VIH</a:t>
            </a:r>
          </a:p>
        </p:txBody>
      </p:sp>
      <p:sp>
        <p:nvSpPr>
          <p:cNvPr id="48132" name="Text Box 4"/>
          <p:cNvSpPr txBox="1">
            <a:spLocks noChangeArrowheads="1"/>
          </p:cNvSpPr>
          <p:nvPr/>
        </p:nvSpPr>
        <p:spPr bwMode="auto">
          <a:xfrm>
            <a:off x="0" y="4125913"/>
            <a:ext cx="1641475" cy="584200"/>
          </a:xfrm>
          <a:prstGeom prst="rect">
            <a:avLst/>
          </a:prstGeom>
          <a:noFill/>
          <a:ln w="12700">
            <a:noFill/>
            <a:miter lim="800000"/>
            <a:headEnd/>
            <a:tailEnd/>
          </a:ln>
        </p:spPr>
        <p:txBody>
          <a:bodyPr anchor="ctr">
            <a:spAutoFit/>
          </a:bodyPr>
          <a:lstStyle/>
          <a:p>
            <a:r>
              <a:rPr lang="es-AR" sz="1600" b="1">
                <a:solidFill>
                  <a:srgbClr val="FFFFFF"/>
                </a:solidFill>
                <a:latin typeface="Calibri" pitchFamily="34" charset="0"/>
              </a:rPr>
              <a:t>LIBERACIÓN DE PROGENIE VIRAL</a:t>
            </a:r>
          </a:p>
        </p:txBody>
      </p:sp>
      <p:sp>
        <p:nvSpPr>
          <p:cNvPr id="48133" name="Line 5"/>
          <p:cNvSpPr>
            <a:spLocks noChangeShapeType="1"/>
          </p:cNvSpPr>
          <p:nvPr/>
        </p:nvSpPr>
        <p:spPr bwMode="auto">
          <a:xfrm flipH="1" flipV="1">
            <a:off x="1187450" y="4724400"/>
            <a:ext cx="576263" cy="358775"/>
          </a:xfrm>
          <a:prstGeom prst="line">
            <a:avLst/>
          </a:prstGeom>
          <a:noFill/>
          <a:ln w="25400">
            <a:solidFill>
              <a:schemeClr val="bg1"/>
            </a:solidFill>
            <a:round/>
            <a:headEnd/>
            <a:tailEnd type="triangle" w="med" len="med"/>
          </a:ln>
        </p:spPr>
        <p:txBody>
          <a:bodyPr wrap="none" anchor="ctr"/>
          <a:lstStyle/>
          <a:p>
            <a:endParaRPr lang="es-AR">
              <a:solidFill>
                <a:srgbClr val="FFFFFF"/>
              </a:solidFill>
            </a:endParaRPr>
          </a:p>
        </p:txBody>
      </p:sp>
      <p:sp>
        <p:nvSpPr>
          <p:cNvPr id="48134" name="Text Box 6"/>
          <p:cNvSpPr txBox="1">
            <a:spLocks noChangeArrowheads="1"/>
          </p:cNvSpPr>
          <p:nvPr/>
        </p:nvSpPr>
        <p:spPr bwMode="auto">
          <a:xfrm>
            <a:off x="250825" y="5661025"/>
            <a:ext cx="1582738" cy="336550"/>
          </a:xfrm>
          <a:prstGeom prst="rect">
            <a:avLst/>
          </a:prstGeom>
          <a:noFill/>
          <a:ln w="12700">
            <a:noFill/>
            <a:miter lim="800000"/>
            <a:headEnd/>
            <a:tailEnd/>
          </a:ln>
        </p:spPr>
        <p:txBody>
          <a:bodyPr anchor="ctr">
            <a:spAutoFit/>
          </a:bodyPr>
          <a:lstStyle/>
          <a:p>
            <a:r>
              <a:rPr lang="es-AR" sz="1600" b="1">
                <a:solidFill>
                  <a:srgbClr val="FFFFFF"/>
                </a:solidFill>
                <a:latin typeface="Calibri" pitchFamily="34" charset="0"/>
              </a:rPr>
              <a:t>NUEVO  HIV-1</a:t>
            </a:r>
          </a:p>
        </p:txBody>
      </p:sp>
      <p:sp>
        <p:nvSpPr>
          <p:cNvPr id="48135" name="Line 7"/>
          <p:cNvSpPr>
            <a:spLocks noChangeShapeType="1"/>
          </p:cNvSpPr>
          <p:nvPr/>
        </p:nvSpPr>
        <p:spPr bwMode="auto">
          <a:xfrm flipH="1">
            <a:off x="1258888" y="5373688"/>
            <a:ext cx="431800" cy="287337"/>
          </a:xfrm>
          <a:prstGeom prst="line">
            <a:avLst/>
          </a:prstGeom>
          <a:noFill/>
          <a:ln w="28575">
            <a:solidFill>
              <a:schemeClr val="bg1"/>
            </a:solidFill>
            <a:round/>
            <a:headEnd/>
            <a:tailEnd type="triangle" w="med" len="med"/>
          </a:ln>
        </p:spPr>
        <p:txBody>
          <a:bodyPr/>
          <a:lstStyle/>
          <a:p>
            <a:endParaRPr lang="es-AR">
              <a:solidFill>
                <a:srgbClr val="FFFFFF"/>
              </a:solidFill>
            </a:endParaRPr>
          </a:p>
        </p:txBody>
      </p:sp>
      <p:sp>
        <p:nvSpPr>
          <p:cNvPr id="48136" name="Text Box 8"/>
          <p:cNvSpPr txBox="1">
            <a:spLocks noChangeArrowheads="1"/>
          </p:cNvSpPr>
          <p:nvPr/>
        </p:nvSpPr>
        <p:spPr bwMode="auto">
          <a:xfrm>
            <a:off x="2484438" y="5300663"/>
            <a:ext cx="2192337" cy="336550"/>
          </a:xfrm>
          <a:prstGeom prst="rect">
            <a:avLst/>
          </a:prstGeom>
          <a:noFill/>
          <a:ln w="12700">
            <a:noFill/>
            <a:miter lim="800000"/>
            <a:headEnd/>
            <a:tailEnd/>
          </a:ln>
        </p:spPr>
        <p:txBody>
          <a:bodyPr anchor="ctr">
            <a:spAutoFit/>
          </a:bodyPr>
          <a:lstStyle/>
          <a:p>
            <a:r>
              <a:rPr lang="es-AR" sz="1600" b="1">
                <a:solidFill>
                  <a:srgbClr val="FFFFFF"/>
                </a:solidFill>
                <a:latin typeface="Calibri" pitchFamily="34" charset="0"/>
              </a:rPr>
              <a:t>GEMACIÓN</a:t>
            </a:r>
          </a:p>
        </p:txBody>
      </p:sp>
      <p:sp>
        <p:nvSpPr>
          <p:cNvPr id="48138" name="Text Box 10"/>
          <p:cNvSpPr txBox="1">
            <a:spLocks noChangeArrowheads="1"/>
          </p:cNvSpPr>
          <p:nvPr/>
        </p:nvSpPr>
        <p:spPr bwMode="auto">
          <a:xfrm>
            <a:off x="5219700" y="5373688"/>
            <a:ext cx="2808288" cy="581025"/>
          </a:xfrm>
          <a:prstGeom prst="rect">
            <a:avLst/>
          </a:prstGeom>
          <a:noFill/>
          <a:ln w="12700">
            <a:noFill/>
            <a:miter lim="800000"/>
            <a:headEnd/>
            <a:tailEnd/>
          </a:ln>
        </p:spPr>
        <p:txBody>
          <a:bodyPr anchor="ctr">
            <a:spAutoFit/>
          </a:bodyPr>
          <a:lstStyle/>
          <a:p>
            <a:r>
              <a:rPr lang="es-AR" sz="1600" b="1">
                <a:solidFill>
                  <a:srgbClr val="FFFFFF"/>
                </a:solidFill>
                <a:latin typeface="Calibri" pitchFamily="34" charset="0"/>
              </a:rPr>
              <a:t>ARMADO DE PROTEÍNAS Y GENOMA</a:t>
            </a:r>
          </a:p>
        </p:txBody>
      </p:sp>
      <p:sp>
        <p:nvSpPr>
          <p:cNvPr id="48140" name="Text Box 12"/>
          <p:cNvSpPr txBox="1">
            <a:spLocks noChangeArrowheads="1"/>
          </p:cNvSpPr>
          <p:nvPr/>
        </p:nvSpPr>
        <p:spPr bwMode="auto">
          <a:xfrm>
            <a:off x="2555875" y="4221163"/>
            <a:ext cx="2235200" cy="581025"/>
          </a:xfrm>
          <a:prstGeom prst="rect">
            <a:avLst/>
          </a:prstGeom>
          <a:noFill/>
          <a:ln w="12700">
            <a:noFill/>
            <a:miter lim="800000"/>
            <a:headEnd/>
            <a:tailEnd/>
          </a:ln>
        </p:spPr>
        <p:txBody>
          <a:bodyPr anchor="ctr">
            <a:spAutoFit/>
          </a:bodyPr>
          <a:lstStyle/>
          <a:p>
            <a:pPr algn="r"/>
            <a:r>
              <a:rPr lang="es-AR" sz="1600" b="1">
                <a:solidFill>
                  <a:srgbClr val="FFFFFF"/>
                </a:solidFill>
                <a:latin typeface="Calibri" pitchFamily="34" charset="0"/>
              </a:rPr>
              <a:t>PROCESAMIENTO </a:t>
            </a:r>
            <a:br>
              <a:rPr lang="es-AR" sz="1600" b="1">
                <a:solidFill>
                  <a:srgbClr val="FFFFFF"/>
                </a:solidFill>
                <a:latin typeface="Calibri" pitchFamily="34" charset="0"/>
              </a:rPr>
            </a:br>
            <a:r>
              <a:rPr lang="es-AR" sz="1600" b="1">
                <a:solidFill>
                  <a:srgbClr val="FFFFFF"/>
                </a:solidFill>
                <a:latin typeface="Calibri" pitchFamily="34" charset="0"/>
              </a:rPr>
              <a:t>DE PROTEÍNAS</a:t>
            </a:r>
          </a:p>
        </p:txBody>
      </p:sp>
      <p:sp>
        <p:nvSpPr>
          <p:cNvPr id="48141" name="Text Box 13"/>
          <p:cNvSpPr txBox="1">
            <a:spLocks noChangeArrowheads="1"/>
          </p:cNvSpPr>
          <p:nvPr/>
        </p:nvSpPr>
        <p:spPr bwMode="auto">
          <a:xfrm>
            <a:off x="5867400" y="4292600"/>
            <a:ext cx="1717675" cy="336550"/>
          </a:xfrm>
          <a:prstGeom prst="rect">
            <a:avLst/>
          </a:prstGeom>
          <a:noFill/>
          <a:ln w="12700">
            <a:noFill/>
            <a:miter lim="800000"/>
            <a:headEnd/>
            <a:tailEnd/>
          </a:ln>
        </p:spPr>
        <p:txBody>
          <a:bodyPr anchor="ctr">
            <a:spAutoFit/>
          </a:bodyPr>
          <a:lstStyle/>
          <a:p>
            <a:r>
              <a:rPr lang="es-AR" sz="1600" b="1">
                <a:solidFill>
                  <a:srgbClr val="FFFFFF"/>
                </a:solidFill>
                <a:latin typeface="Calibri" pitchFamily="34" charset="0"/>
              </a:rPr>
              <a:t>TRADUCCIÓN</a:t>
            </a:r>
          </a:p>
        </p:txBody>
      </p:sp>
      <p:sp>
        <p:nvSpPr>
          <p:cNvPr id="48142" name="Line 14"/>
          <p:cNvSpPr>
            <a:spLocks noChangeShapeType="1"/>
          </p:cNvSpPr>
          <p:nvPr/>
        </p:nvSpPr>
        <p:spPr bwMode="auto">
          <a:xfrm>
            <a:off x="6443663" y="4005263"/>
            <a:ext cx="73025" cy="287337"/>
          </a:xfrm>
          <a:prstGeom prst="line">
            <a:avLst/>
          </a:prstGeom>
          <a:noFill/>
          <a:ln w="25400">
            <a:solidFill>
              <a:schemeClr val="bg1"/>
            </a:solidFill>
            <a:round/>
            <a:headEnd/>
            <a:tailEnd type="triangle" w="med" len="med"/>
          </a:ln>
        </p:spPr>
        <p:txBody>
          <a:bodyPr wrap="none" anchor="ctr"/>
          <a:lstStyle/>
          <a:p>
            <a:endParaRPr lang="es-AR">
              <a:solidFill>
                <a:srgbClr val="FFFFFF"/>
              </a:solidFill>
            </a:endParaRPr>
          </a:p>
        </p:txBody>
      </p:sp>
      <p:sp>
        <p:nvSpPr>
          <p:cNvPr id="48143" name="Text Box 15"/>
          <p:cNvSpPr txBox="1">
            <a:spLocks noChangeArrowheads="1"/>
          </p:cNvSpPr>
          <p:nvPr/>
        </p:nvSpPr>
        <p:spPr bwMode="auto">
          <a:xfrm>
            <a:off x="3492500" y="3789363"/>
            <a:ext cx="2078038" cy="336550"/>
          </a:xfrm>
          <a:prstGeom prst="rect">
            <a:avLst/>
          </a:prstGeom>
          <a:noFill/>
          <a:ln w="12700">
            <a:noFill/>
            <a:miter lim="800000"/>
            <a:headEnd/>
            <a:tailEnd/>
          </a:ln>
        </p:spPr>
        <p:txBody>
          <a:bodyPr anchor="ctr">
            <a:spAutoFit/>
          </a:bodyPr>
          <a:lstStyle/>
          <a:p>
            <a:pPr algn="r"/>
            <a:r>
              <a:rPr lang="es-AR" sz="1600" b="1">
                <a:solidFill>
                  <a:srgbClr val="FFFFFF"/>
                </a:solidFill>
                <a:latin typeface="Calibri" pitchFamily="34" charset="0"/>
              </a:rPr>
              <a:t>TRANSCRIPCIÓN</a:t>
            </a:r>
          </a:p>
        </p:txBody>
      </p:sp>
      <p:sp>
        <p:nvSpPr>
          <p:cNvPr id="48145" name="Text Box 17"/>
          <p:cNvSpPr txBox="1">
            <a:spLocks noChangeArrowheads="1"/>
          </p:cNvSpPr>
          <p:nvPr/>
        </p:nvSpPr>
        <p:spPr bwMode="auto">
          <a:xfrm>
            <a:off x="6516688" y="3573463"/>
            <a:ext cx="1733550" cy="336550"/>
          </a:xfrm>
          <a:prstGeom prst="rect">
            <a:avLst/>
          </a:prstGeom>
          <a:noFill/>
          <a:ln w="12700">
            <a:noFill/>
            <a:miter lim="800000"/>
            <a:headEnd/>
            <a:tailEnd/>
          </a:ln>
        </p:spPr>
        <p:txBody>
          <a:bodyPr anchor="ctr">
            <a:spAutoFit/>
          </a:bodyPr>
          <a:lstStyle/>
          <a:p>
            <a:pPr algn="r"/>
            <a:r>
              <a:rPr lang="es-AR" sz="1600" b="1">
                <a:solidFill>
                  <a:srgbClr val="FFFFFF"/>
                </a:solidFill>
                <a:latin typeface="Calibri" pitchFamily="34" charset="0"/>
              </a:rPr>
              <a:t>INTEGRACIÓN</a:t>
            </a:r>
          </a:p>
        </p:txBody>
      </p:sp>
      <p:sp>
        <p:nvSpPr>
          <p:cNvPr id="48146" name="Line 18"/>
          <p:cNvSpPr>
            <a:spLocks noChangeShapeType="1"/>
          </p:cNvSpPr>
          <p:nvPr/>
        </p:nvSpPr>
        <p:spPr bwMode="auto">
          <a:xfrm>
            <a:off x="5435600" y="3141663"/>
            <a:ext cx="468313" cy="184150"/>
          </a:xfrm>
          <a:prstGeom prst="line">
            <a:avLst/>
          </a:prstGeom>
          <a:noFill/>
          <a:ln w="25400">
            <a:solidFill>
              <a:schemeClr val="bg1"/>
            </a:solidFill>
            <a:round/>
            <a:headEnd/>
            <a:tailEnd type="triangle" w="med" len="med"/>
          </a:ln>
        </p:spPr>
        <p:txBody>
          <a:bodyPr wrap="none" anchor="ctr"/>
          <a:lstStyle/>
          <a:p>
            <a:endParaRPr lang="es-AR">
              <a:solidFill>
                <a:srgbClr val="FFFFFF"/>
              </a:solidFill>
            </a:endParaRPr>
          </a:p>
        </p:txBody>
      </p:sp>
      <p:sp>
        <p:nvSpPr>
          <p:cNvPr id="48147" name="Text Box 19"/>
          <p:cNvSpPr txBox="1">
            <a:spLocks noChangeArrowheads="1"/>
          </p:cNvSpPr>
          <p:nvPr/>
        </p:nvSpPr>
        <p:spPr bwMode="auto">
          <a:xfrm>
            <a:off x="2484438" y="2686050"/>
            <a:ext cx="2232025" cy="339725"/>
          </a:xfrm>
          <a:prstGeom prst="rect">
            <a:avLst/>
          </a:prstGeom>
          <a:noFill/>
          <a:ln w="12700">
            <a:noFill/>
            <a:miter lim="800000"/>
            <a:headEnd/>
            <a:tailEnd/>
          </a:ln>
        </p:spPr>
        <p:txBody>
          <a:bodyPr anchor="ctr">
            <a:spAutoFit/>
          </a:bodyPr>
          <a:lstStyle/>
          <a:p>
            <a:r>
              <a:rPr lang="es-AR" sz="1600" b="1">
                <a:solidFill>
                  <a:srgbClr val="FFFFFF"/>
                </a:solidFill>
                <a:latin typeface="Calibri" pitchFamily="34" charset="0"/>
              </a:rPr>
              <a:t>RETRO TRANSCRIPCIÓN</a:t>
            </a:r>
          </a:p>
        </p:txBody>
      </p:sp>
      <p:sp>
        <p:nvSpPr>
          <p:cNvPr id="48148" name="Line 20"/>
          <p:cNvSpPr>
            <a:spLocks noChangeShapeType="1"/>
          </p:cNvSpPr>
          <p:nvPr/>
        </p:nvSpPr>
        <p:spPr bwMode="auto">
          <a:xfrm flipH="1">
            <a:off x="5292725" y="2349500"/>
            <a:ext cx="215900" cy="431800"/>
          </a:xfrm>
          <a:prstGeom prst="line">
            <a:avLst/>
          </a:prstGeom>
          <a:noFill/>
          <a:ln w="25400">
            <a:solidFill>
              <a:schemeClr val="bg1"/>
            </a:solidFill>
            <a:round/>
            <a:headEnd/>
            <a:tailEnd type="triangle" w="med" len="med"/>
          </a:ln>
        </p:spPr>
        <p:txBody>
          <a:bodyPr wrap="none" anchor="ctr"/>
          <a:lstStyle/>
          <a:p>
            <a:endParaRPr lang="es-AR">
              <a:solidFill>
                <a:srgbClr val="FFFFFF"/>
              </a:solidFill>
            </a:endParaRPr>
          </a:p>
        </p:txBody>
      </p:sp>
      <p:sp>
        <p:nvSpPr>
          <p:cNvPr id="48149" name="Text Box 21"/>
          <p:cNvSpPr txBox="1">
            <a:spLocks noChangeArrowheads="1"/>
          </p:cNvSpPr>
          <p:nvPr/>
        </p:nvSpPr>
        <p:spPr bwMode="auto">
          <a:xfrm>
            <a:off x="5724525" y="1557338"/>
            <a:ext cx="2620963" cy="336550"/>
          </a:xfrm>
          <a:prstGeom prst="rect">
            <a:avLst/>
          </a:prstGeom>
          <a:noFill/>
          <a:ln w="12700">
            <a:noFill/>
            <a:miter lim="800000"/>
            <a:headEnd/>
            <a:tailEnd/>
          </a:ln>
        </p:spPr>
        <p:txBody>
          <a:bodyPr anchor="ctr">
            <a:spAutoFit/>
          </a:bodyPr>
          <a:lstStyle/>
          <a:p>
            <a:r>
              <a:rPr lang="es-AR" sz="1600" b="1">
                <a:solidFill>
                  <a:srgbClr val="FFFFFF"/>
                </a:solidFill>
                <a:latin typeface="Calibri" pitchFamily="34" charset="0"/>
              </a:rPr>
              <a:t>FUSIÓN Y  ENTRADA</a:t>
            </a:r>
          </a:p>
        </p:txBody>
      </p:sp>
      <p:sp>
        <p:nvSpPr>
          <p:cNvPr id="48150" name="Text Box 22"/>
          <p:cNvSpPr txBox="1">
            <a:spLocks noChangeArrowheads="1"/>
          </p:cNvSpPr>
          <p:nvPr/>
        </p:nvSpPr>
        <p:spPr bwMode="auto">
          <a:xfrm>
            <a:off x="1547813" y="1412875"/>
            <a:ext cx="1887537" cy="336550"/>
          </a:xfrm>
          <a:prstGeom prst="rect">
            <a:avLst/>
          </a:prstGeom>
          <a:noFill/>
          <a:ln w="12700">
            <a:noFill/>
            <a:miter lim="800000"/>
            <a:headEnd/>
            <a:tailEnd/>
          </a:ln>
        </p:spPr>
        <p:txBody>
          <a:bodyPr anchor="ctr">
            <a:spAutoFit/>
          </a:bodyPr>
          <a:lstStyle/>
          <a:p>
            <a:r>
              <a:rPr lang="es-AR" sz="1600" b="1">
                <a:solidFill>
                  <a:srgbClr val="FFFFFF"/>
                </a:solidFill>
                <a:latin typeface="Calibri" pitchFamily="34" charset="0"/>
              </a:rPr>
              <a:t>CONTACTO</a:t>
            </a:r>
          </a:p>
        </p:txBody>
      </p:sp>
      <p:sp>
        <p:nvSpPr>
          <p:cNvPr id="48151" name="Line 23"/>
          <p:cNvSpPr>
            <a:spLocks noChangeShapeType="1"/>
          </p:cNvSpPr>
          <p:nvPr/>
        </p:nvSpPr>
        <p:spPr bwMode="auto">
          <a:xfrm flipH="1" flipV="1">
            <a:off x="5435600" y="4437063"/>
            <a:ext cx="493713" cy="1587"/>
          </a:xfrm>
          <a:prstGeom prst="line">
            <a:avLst/>
          </a:prstGeom>
          <a:noFill/>
          <a:ln w="25400">
            <a:solidFill>
              <a:schemeClr val="bg1"/>
            </a:solidFill>
            <a:round/>
            <a:headEnd/>
            <a:tailEnd type="triangle" w="med" len="med"/>
          </a:ln>
        </p:spPr>
        <p:txBody>
          <a:bodyPr wrap="none" anchor="ctr"/>
          <a:lstStyle/>
          <a:p>
            <a:endParaRPr lang="es-AR">
              <a:solidFill>
                <a:srgbClr val="FFFFFF"/>
              </a:solidFill>
            </a:endParaRPr>
          </a:p>
        </p:txBody>
      </p:sp>
      <p:sp>
        <p:nvSpPr>
          <p:cNvPr id="48156" name="Line 28"/>
          <p:cNvSpPr>
            <a:spLocks noChangeShapeType="1"/>
          </p:cNvSpPr>
          <p:nvPr/>
        </p:nvSpPr>
        <p:spPr bwMode="auto">
          <a:xfrm>
            <a:off x="6300788" y="3429000"/>
            <a:ext cx="73025" cy="287338"/>
          </a:xfrm>
          <a:prstGeom prst="line">
            <a:avLst/>
          </a:prstGeom>
          <a:noFill/>
          <a:ln w="25400">
            <a:solidFill>
              <a:schemeClr val="bg1"/>
            </a:solidFill>
            <a:round/>
            <a:headEnd/>
            <a:tailEnd type="triangle" w="med" len="med"/>
          </a:ln>
        </p:spPr>
        <p:txBody>
          <a:bodyPr wrap="none" anchor="ctr"/>
          <a:lstStyle/>
          <a:p>
            <a:endParaRPr lang="es-AR">
              <a:solidFill>
                <a:srgbClr val="FFFFFF"/>
              </a:solidFill>
            </a:endParaRPr>
          </a:p>
        </p:txBody>
      </p:sp>
      <p:sp>
        <p:nvSpPr>
          <p:cNvPr id="48157" name="Line 29"/>
          <p:cNvSpPr>
            <a:spLocks noChangeShapeType="1"/>
          </p:cNvSpPr>
          <p:nvPr/>
        </p:nvSpPr>
        <p:spPr bwMode="auto">
          <a:xfrm flipH="1">
            <a:off x="4932363" y="4797425"/>
            <a:ext cx="144462" cy="287338"/>
          </a:xfrm>
          <a:prstGeom prst="line">
            <a:avLst/>
          </a:prstGeom>
          <a:noFill/>
          <a:ln w="25400">
            <a:solidFill>
              <a:schemeClr val="bg1"/>
            </a:solidFill>
            <a:round/>
            <a:headEnd/>
            <a:tailEnd type="triangle" w="med" len="med"/>
          </a:ln>
        </p:spPr>
        <p:txBody>
          <a:bodyPr wrap="none" anchor="ctr"/>
          <a:lstStyle/>
          <a:p>
            <a:endParaRPr lang="es-AR">
              <a:solidFill>
                <a:srgbClr val="FFFFFF"/>
              </a:solidFill>
            </a:endParaRPr>
          </a:p>
        </p:txBody>
      </p:sp>
      <p:sp>
        <p:nvSpPr>
          <p:cNvPr id="48158" name="Line 30"/>
          <p:cNvSpPr>
            <a:spLocks noChangeShapeType="1"/>
          </p:cNvSpPr>
          <p:nvPr/>
        </p:nvSpPr>
        <p:spPr bwMode="auto">
          <a:xfrm flipH="1" flipV="1">
            <a:off x="3635375" y="5157788"/>
            <a:ext cx="936625" cy="0"/>
          </a:xfrm>
          <a:prstGeom prst="line">
            <a:avLst/>
          </a:prstGeom>
          <a:noFill/>
          <a:ln w="25400">
            <a:solidFill>
              <a:schemeClr val="bg1"/>
            </a:solidFill>
            <a:round/>
            <a:headEnd/>
            <a:tailEnd type="triangle" w="med" len="med"/>
          </a:ln>
        </p:spPr>
        <p:txBody>
          <a:bodyPr wrap="none" anchor="ctr"/>
          <a:lstStyle/>
          <a:p>
            <a:endParaRPr lang="es-AR">
              <a:solidFill>
                <a:srgbClr val="FFFFFF"/>
              </a:solidFill>
            </a:endParaRPr>
          </a:p>
        </p:txBody>
      </p:sp>
      <p:pic>
        <p:nvPicPr>
          <p:cNvPr id="284674" name="Picture 2"/>
          <p:cNvPicPr>
            <a:picLocks noChangeAspect="1" noChangeArrowheads="1"/>
          </p:cNvPicPr>
          <p:nvPr/>
        </p:nvPicPr>
        <p:blipFill>
          <a:blip r:embed="rId3" cstate="print"/>
          <a:srcRect/>
          <a:stretch>
            <a:fillRect/>
          </a:stretch>
        </p:blipFill>
        <p:spPr bwMode="auto">
          <a:xfrm>
            <a:off x="18080" y="1268760"/>
            <a:ext cx="9144000" cy="5112568"/>
          </a:xfrm>
          <a:prstGeom prst="rect">
            <a:avLst/>
          </a:prstGeom>
          <a:noFill/>
          <a:ln w="9525">
            <a:noFill/>
            <a:miter lim="800000"/>
            <a:headEnd/>
            <a:tailEnd/>
          </a:ln>
          <a:effectLst/>
        </p:spPr>
      </p:pic>
      <p:sp>
        <p:nvSpPr>
          <p:cNvPr id="5" name="4 Flecha abajo"/>
          <p:cNvSpPr/>
          <p:nvPr/>
        </p:nvSpPr>
        <p:spPr>
          <a:xfrm>
            <a:off x="1044575" y="3789363"/>
            <a:ext cx="142875" cy="336042"/>
          </a:xfrm>
          <a:prstGeom prst="downArrow">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FFFF"/>
              </a:solidFill>
            </a:endParaRPr>
          </a:p>
        </p:txBody>
      </p:sp>
      <p:sp>
        <p:nvSpPr>
          <p:cNvPr id="29" name="28 Flecha abajo"/>
          <p:cNvSpPr/>
          <p:nvPr/>
        </p:nvSpPr>
        <p:spPr>
          <a:xfrm>
            <a:off x="4178757" y="1565275"/>
            <a:ext cx="142875" cy="481013"/>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FFFF"/>
              </a:solidFill>
            </a:endParaRPr>
          </a:p>
        </p:txBody>
      </p:sp>
      <p:sp>
        <p:nvSpPr>
          <p:cNvPr id="30" name="29 Flecha abajo"/>
          <p:cNvSpPr/>
          <p:nvPr/>
        </p:nvSpPr>
        <p:spPr>
          <a:xfrm>
            <a:off x="1868873" y="1174374"/>
            <a:ext cx="142875" cy="481013"/>
          </a:xfrm>
          <a:prstGeom prst="downArrow">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FFFF"/>
              </a:solidFill>
            </a:endParaRPr>
          </a:p>
        </p:txBody>
      </p:sp>
      <p:sp>
        <p:nvSpPr>
          <p:cNvPr id="31" name="30 Flecha abajo"/>
          <p:cNvSpPr/>
          <p:nvPr/>
        </p:nvSpPr>
        <p:spPr>
          <a:xfrm flipV="1">
            <a:off x="4645149" y="4985675"/>
            <a:ext cx="71437" cy="638026"/>
          </a:xfrm>
          <a:prstGeom prst="downArrow">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FFFF"/>
              </a:solidFill>
            </a:endParaRPr>
          </a:p>
        </p:txBody>
      </p:sp>
      <p:sp>
        <p:nvSpPr>
          <p:cNvPr id="6" name="5 CuadroTexto"/>
          <p:cNvSpPr txBox="1"/>
          <p:nvPr/>
        </p:nvSpPr>
        <p:spPr>
          <a:xfrm>
            <a:off x="448096" y="825408"/>
            <a:ext cx="2818606" cy="369332"/>
          </a:xfrm>
          <a:prstGeom prst="rect">
            <a:avLst/>
          </a:prstGeom>
          <a:solidFill>
            <a:schemeClr val="tx2">
              <a:lumMod val="60000"/>
              <a:lumOff val="40000"/>
            </a:schemeClr>
          </a:solidFill>
        </p:spPr>
        <p:txBody>
          <a:bodyPr wrap="square" rtlCol="0">
            <a:spAutoFit/>
          </a:bodyPr>
          <a:lstStyle>
            <a:defPPr>
              <a:defRPr lang="es-ES"/>
            </a:defPPr>
            <a:lvl1pPr algn="ctr">
              <a:defRPr b="1">
                <a:solidFill>
                  <a:srgbClr val="FFFFFF"/>
                </a:solidFill>
              </a:defRPr>
            </a:lvl1pPr>
          </a:lstStyle>
          <a:p>
            <a:r>
              <a:rPr lang="es-AR" dirty="0"/>
              <a:t>Inhibidores de la entrada</a:t>
            </a:r>
          </a:p>
        </p:txBody>
      </p:sp>
      <p:sp>
        <p:nvSpPr>
          <p:cNvPr id="33" name="32 CuadroTexto"/>
          <p:cNvSpPr txBox="1"/>
          <p:nvPr/>
        </p:nvSpPr>
        <p:spPr>
          <a:xfrm>
            <a:off x="54576" y="3466176"/>
            <a:ext cx="2172224" cy="369332"/>
          </a:xfrm>
          <a:prstGeom prst="rect">
            <a:avLst/>
          </a:prstGeom>
          <a:solidFill>
            <a:schemeClr val="tx2">
              <a:lumMod val="60000"/>
              <a:lumOff val="40000"/>
            </a:schemeClr>
          </a:solidFill>
        </p:spPr>
        <p:txBody>
          <a:bodyPr wrap="square" rtlCol="0">
            <a:spAutoFit/>
          </a:bodyPr>
          <a:lstStyle>
            <a:defPPr>
              <a:defRPr lang="es-ES"/>
            </a:defPPr>
            <a:lvl1pPr algn="ctr">
              <a:defRPr b="1">
                <a:solidFill>
                  <a:srgbClr val="FFFFFF"/>
                </a:solidFill>
              </a:defRPr>
            </a:lvl1pPr>
          </a:lstStyle>
          <a:p>
            <a:r>
              <a:rPr lang="es-AR" dirty="0"/>
              <a:t>Inhibidores de la TR</a:t>
            </a:r>
          </a:p>
        </p:txBody>
      </p:sp>
      <p:sp>
        <p:nvSpPr>
          <p:cNvPr id="34" name="33 CuadroTexto"/>
          <p:cNvSpPr txBox="1"/>
          <p:nvPr/>
        </p:nvSpPr>
        <p:spPr>
          <a:xfrm>
            <a:off x="3127648" y="5638480"/>
            <a:ext cx="2035744" cy="646331"/>
          </a:xfrm>
          <a:prstGeom prst="rect">
            <a:avLst/>
          </a:prstGeom>
          <a:solidFill>
            <a:schemeClr val="tx2">
              <a:lumMod val="60000"/>
              <a:lumOff val="40000"/>
            </a:schemeClr>
          </a:solidFill>
        </p:spPr>
        <p:txBody>
          <a:bodyPr wrap="square" rtlCol="0">
            <a:spAutoFit/>
          </a:bodyPr>
          <a:lstStyle>
            <a:defPPr>
              <a:defRPr lang="es-ES"/>
            </a:defPPr>
            <a:lvl1pPr algn="ctr">
              <a:defRPr b="1">
                <a:solidFill>
                  <a:srgbClr val="FFFFFF"/>
                </a:solidFill>
              </a:defRPr>
            </a:lvl1pPr>
          </a:lstStyle>
          <a:p>
            <a:r>
              <a:rPr lang="es-AR" dirty="0"/>
              <a:t>Inhibidores de la Proteasa</a:t>
            </a:r>
          </a:p>
        </p:txBody>
      </p:sp>
      <p:sp>
        <p:nvSpPr>
          <p:cNvPr id="35" name="34 CuadroTexto"/>
          <p:cNvSpPr txBox="1"/>
          <p:nvPr/>
        </p:nvSpPr>
        <p:spPr>
          <a:xfrm>
            <a:off x="3232322" y="1054477"/>
            <a:ext cx="2035744" cy="646331"/>
          </a:xfrm>
          <a:prstGeom prst="rect">
            <a:avLst/>
          </a:prstGeom>
          <a:solidFill>
            <a:schemeClr val="tx2">
              <a:lumMod val="60000"/>
              <a:lumOff val="40000"/>
            </a:schemeClr>
          </a:solidFill>
        </p:spPr>
        <p:txBody>
          <a:bodyPr wrap="square" rtlCol="0">
            <a:spAutoFit/>
          </a:bodyPr>
          <a:lstStyle/>
          <a:p>
            <a:pPr algn="ctr"/>
            <a:r>
              <a:rPr lang="es-AR" b="1" dirty="0" smtClean="0">
                <a:solidFill>
                  <a:srgbClr val="FFFFFF"/>
                </a:solidFill>
              </a:rPr>
              <a:t>Inhibidores de la </a:t>
            </a:r>
            <a:r>
              <a:rPr lang="es-AR" b="1" dirty="0" err="1" smtClean="0">
                <a:solidFill>
                  <a:srgbClr val="FFFFFF"/>
                </a:solidFill>
              </a:rPr>
              <a:t>Integrasa</a:t>
            </a:r>
            <a:endParaRPr lang="es-AR" b="1" dirty="0">
              <a:solidFill>
                <a:srgbClr val="FFFFFF"/>
              </a:solidFill>
            </a:endParaRPr>
          </a:p>
        </p:txBody>
      </p:sp>
    </p:spTree>
    <p:extLst>
      <p:ext uri="{BB962C8B-B14F-4D97-AF65-F5344CB8AC3E}">
        <p14:creationId xmlns:p14="http://schemas.microsoft.com/office/powerpoint/2010/main" val="2559981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30" grpId="0" animBg="1"/>
      <p:bldP spid="31" grpId="0" animBg="1"/>
      <p:bldP spid="6" grpId="0" animBg="1"/>
      <p:bldP spid="33" grpId="0" animBg="1"/>
      <p:bldP spid="34" grpId="0" animBg="1"/>
      <p:bldP spid="3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0" y="260647"/>
            <a:ext cx="9144000" cy="918865"/>
          </a:xfrm>
        </p:spPr>
        <p:txBody>
          <a:bodyPr/>
          <a:lstStyle/>
          <a:p>
            <a:pPr eaLnBrk="1" hangingPunct="1"/>
            <a:r>
              <a:rPr lang="es-ES" sz="4000" b="1" dirty="0" smtClean="0">
                <a:solidFill>
                  <a:schemeClr val="accent5">
                    <a:lumMod val="75000"/>
                  </a:schemeClr>
                </a:solidFill>
                <a:latin typeface="Calibri" pitchFamily="34" charset="0"/>
              </a:rPr>
              <a:t>Beneficios de la Terapia Antirretroviral</a:t>
            </a:r>
          </a:p>
        </p:txBody>
      </p:sp>
      <p:sp>
        <p:nvSpPr>
          <p:cNvPr id="6" name="AutoShape 3"/>
          <p:cNvSpPr>
            <a:spLocks noChangeArrowheads="1"/>
          </p:cNvSpPr>
          <p:nvPr/>
        </p:nvSpPr>
        <p:spPr bwMode="auto">
          <a:xfrm>
            <a:off x="704850" y="1924050"/>
            <a:ext cx="1162050" cy="2266950"/>
          </a:xfrm>
          <a:prstGeom prst="downArrow">
            <a:avLst>
              <a:gd name="adj1" fmla="val 50000"/>
              <a:gd name="adj2" fmla="val 48770"/>
            </a:avLst>
          </a:prstGeom>
          <a:solidFill>
            <a:srgbClr val="66FF33"/>
          </a:solidFill>
          <a:ln w="12700">
            <a:solidFill>
              <a:srgbClr val="66FF33"/>
            </a:solidFill>
            <a:miter lim="800000"/>
            <a:headEnd type="none" w="sm" len="sm"/>
            <a:tailEnd type="none" w="sm" len="sm"/>
          </a:ln>
        </p:spPr>
        <p:txBody>
          <a:bodyPr wrap="none" anchor="ctr"/>
          <a:lstStyle/>
          <a:p>
            <a:pPr algn="ctr"/>
            <a:endParaRPr lang="es-ES">
              <a:latin typeface="Calibri" pitchFamily="34" charset="0"/>
            </a:endParaRPr>
          </a:p>
        </p:txBody>
      </p:sp>
      <p:sp>
        <p:nvSpPr>
          <p:cNvPr id="7" name="AutoShape 3"/>
          <p:cNvSpPr>
            <a:spLocks noChangeArrowheads="1"/>
          </p:cNvSpPr>
          <p:nvPr/>
        </p:nvSpPr>
        <p:spPr bwMode="auto">
          <a:xfrm>
            <a:off x="2987824" y="1916832"/>
            <a:ext cx="1162050" cy="2266950"/>
          </a:xfrm>
          <a:prstGeom prst="downArrow">
            <a:avLst>
              <a:gd name="adj1" fmla="val 50000"/>
              <a:gd name="adj2" fmla="val 48770"/>
            </a:avLst>
          </a:prstGeom>
          <a:solidFill>
            <a:srgbClr val="66FF33"/>
          </a:solidFill>
          <a:ln w="12700">
            <a:solidFill>
              <a:srgbClr val="66FF33"/>
            </a:solidFill>
            <a:miter lim="800000"/>
            <a:headEnd type="none" w="sm" len="sm"/>
            <a:tailEnd type="none" w="sm" len="sm"/>
          </a:ln>
        </p:spPr>
        <p:txBody>
          <a:bodyPr wrap="none" anchor="ctr"/>
          <a:lstStyle/>
          <a:p>
            <a:pPr algn="ctr"/>
            <a:endParaRPr lang="es-ES">
              <a:latin typeface="Calibri" pitchFamily="34" charset="0"/>
            </a:endParaRPr>
          </a:p>
        </p:txBody>
      </p:sp>
      <p:sp>
        <p:nvSpPr>
          <p:cNvPr id="8" name="AutoShape 3"/>
          <p:cNvSpPr>
            <a:spLocks noChangeArrowheads="1"/>
          </p:cNvSpPr>
          <p:nvPr/>
        </p:nvSpPr>
        <p:spPr bwMode="auto">
          <a:xfrm>
            <a:off x="5148064" y="1916832"/>
            <a:ext cx="1162050" cy="2266950"/>
          </a:xfrm>
          <a:prstGeom prst="downArrow">
            <a:avLst>
              <a:gd name="adj1" fmla="val 50000"/>
              <a:gd name="adj2" fmla="val 48770"/>
            </a:avLst>
          </a:prstGeom>
          <a:solidFill>
            <a:srgbClr val="66FF33"/>
          </a:solidFill>
          <a:ln w="12700">
            <a:solidFill>
              <a:srgbClr val="66FF33"/>
            </a:solidFill>
            <a:miter lim="800000"/>
            <a:headEnd type="none" w="sm" len="sm"/>
            <a:tailEnd type="none" w="sm" len="sm"/>
          </a:ln>
        </p:spPr>
        <p:txBody>
          <a:bodyPr wrap="none" anchor="ctr"/>
          <a:lstStyle/>
          <a:p>
            <a:pPr algn="ctr"/>
            <a:endParaRPr lang="es-ES">
              <a:latin typeface="Calibri" pitchFamily="34" charset="0"/>
            </a:endParaRPr>
          </a:p>
        </p:txBody>
      </p:sp>
      <p:sp>
        <p:nvSpPr>
          <p:cNvPr id="9" name="AutoShape 10"/>
          <p:cNvSpPr>
            <a:spLocks noChangeArrowheads="1"/>
          </p:cNvSpPr>
          <p:nvPr/>
        </p:nvSpPr>
        <p:spPr bwMode="auto">
          <a:xfrm rot="10800000">
            <a:off x="7308850" y="1916113"/>
            <a:ext cx="1162050" cy="2266950"/>
          </a:xfrm>
          <a:prstGeom prst="downArrow">
            <a:avLst>
              <a:gd name="adj1" fmla="val 50000"/>
              <a:gd name="adj2" fmla="val 48770"/>
            </a:avLst>
          </a:prstGeom>
          <a:solidFill>
            <a:srgbClr val="FF0000"/>
          </a:solidFill>
          <a:ln w="12700">
            <a:solidFill>
              <a:srgbClr val="FF0000"/>
            </a:solidFill>
            <a:miter lim="800000"/>
            <a:headEnd type="none" w="sm" len="sm"/>
            <a:tailEnd type="none" w="sm" len="sm"/>
          </a:ln>
        </p:spPr>
        <p:txBody>
          <a:bodyPr rot="10800000" wrap="none" anchor="ctr"/>
          <a:lstStyle/>
          <a:p>
            <a:pPr algn="ctr" eaLnBrk="1" hangingPunct="1"/>
            <a:endParaRPr lang="es-ES" sz="1800">
              <a:latin typeface="Calibri" pitchFamily="34" charset="0"/>
            </a:endParaRPr>
          </a:p>
        </p:txBody>
      </p:sp>
      <p:sp>
        <p:nvSpPr>
          <p:cNvPr id="10" name="Rectangle 4"/>
          <p:cNvSpPr>
            <a:spLocks noChangeArrowheads="1"/>
          </p:cNvSpPr>
          <p:nvPr/>
        </p:nvSpPr>
        <p:spPr bwMode="auto">
          <a:xfrm>
            <a:off x="395288" y="4365625"/>
            <a:ext cx="1800225" cy="646331"/>
          </a:xfrm>
          <a:prstGeom prst="rect">
            <a:avLst/>
          </a:prstGeom>
          <a:noFill/>
          <a:ln w="12700">
            <a:noFill/>
            <a:miter lim="800000"/>
            <a:headEnd type="none" w="sm" len="sm"/>
            <a:tailEnd type="none" w="sm" len="sm"/>
          </a:ln>
        </p:spPr>
        <p:txBody>
          <a:bodyPr>
            <a:spAutoFit/>
          </a:bodyPr>
          <a:lstStyle/>
          <a:p>
            <a:pPr algn="ctr" eaLnBrk="1" hangingPunct="1"/>
            <a:r>
              <a:rPr lang="es-ES" b="1" dirty="0">
                <a:latin typeface="Calibri" pitchFamily="34" charset="0"/>
              </a:rPr>
              <a:t>Reduce </a:t>
            </a:r>
          </a:p>
          <a:p>
            <a:pPr algn="ctr" eaLnBrk="1" hangingPunct="1"/>
            <a:r>
              <a:rPr lang="es-ES" b="1" dirty="0">
                <a:latin typeface="Calibri" pitchFamily="34" charset="0"/>
              </a:rPr>
              <a:t>mortalidad</a:t>
            </a:r>
          </a:p>
        </p:txBody>
      </p:sp>
      <p:sp>
        <p:nvSpPr>
          <p:cNvPr id="11" name="Rectangle 5"/>
          <p:cNvSpPr>
            <a:spLocks noChangeArrowheads="1"/>
          </p:cNvSpPr>
          <p:nvPr/>
        </p:nvSpPr>
        <p:spPr bwMode="auto">
          <a:xfrm>
            <a:off x="2556446" y="4384675"/>
            <a:ext cx="2087562" cy="646331"/>
          </a:xfrm>
          <a:prstGeom prst="rect">
            <a:avLst/>
          </a:prstGeom>
          <a:noFill/>
          <a:ln w="12700">
            <a:noFill/>
            <a:miter lim="800000"/>
            <a:headEnd type="none" w="sm" len="sm"/>
            <a:tailEnd type="none" w="sm" len="sm"/>
          </a:ln>
        </p:spPr>
        <p:txBody>
          <a:bodyPr>
            <a:spAutoFit/>
          </a:bodyPr>
          <a:lstStyle/>
          <a:p>
            <a:pPr algn="ctr" eaLnBrk="1" hangingPunct="1"/>
            <a:r>
              <a:rPr lang="es-ES" b="1" dirty="0">
                <a:latin typeface="Calibri" pitchFamily="34" charset="0"/>
              </a:rPr>
              <a:t> Reduce</a:t>
            </a:r>
          </a:p>
          <a:p>
            <a:pPr algn="ctr" eaLnBrk="1" hangingPunct="1"/>
            <a:r>
              <a:rPr lang="es-ES" b="1" dirty="0">
                <a:latin typeface="Calibri" pitchFamily="34" charset="0"/>
              </a:rPr>
              <a:t>morbilidad</a:t>
            </a:r>
          </a:p>
        </p:txBody>
      </p:sp>
      <p:sp>
        <p:nvSpPr>
          <p:cNvPr id="12" name="Rectangle 6"/>
          <p:cNvSpPr>
            <a:spLocks noChangeArrowheads="1"/>
          </p:cNvSpPr>
          <p:nvPr/>
        </p:nvSpPr>
        <p:spPr bwMode="auto">
          <a:xfrm>
            <a:off x="4620989" y="4365625"/>
            <a:ext cx="2327275" cy="646331"/>
          </a:xfrm>
          <a:prstGeom prst="rect">
            <a:avLst/>
          </a:prstGeom>
          <a:noFill/>
          <a:ln w="12700">
            <a:noFill/>
            <a:miter lim="800000"/>
            <a:headEnd type="none" w="sm" len="sm"/>
            <a:tailEnd type="none" w="sm" len="sm"/>
          </a:ln>
        </p:spPr>
        <p:txBody>
          <a:bodyPr>
            <a:spAutoFit/>
          </a:bodyPr>
          <a:lstStyle/>
          <a:p>
            <a:pPr algn="ctr" eaLnBrk="1" hangingPunct="1"/>
            <a:r>
              <a:rPr lang="es-ES" b="1" dirty="0">
                <a:latin typeface="Calibri" pitchFamily="34" charset="0"/>
              </a:rPr>
              <a:t>Reduce</a:t>
            </a:r>
          </a:p>
          <a:p>
            <a:pPr algn="ctr" eaLnBrk="1" hangingPunct="1"/>
            <a:r>
              <a:rPr lang="es-ES" b="1" dirty="0">
                <a:latin typeface="Calibri" pitchFamily="34" charset="0"/>
              </a:rPr>
              <a:t>hospitalización</a:t>
            </a:r>
          </a:p>
        </p:txBody>
      </p:sp>
      <p:sp>
        <p:nvSpPr>
          <p:cNvPr id="13" name="Rectangle 7"/>
          <p:cNvSpPr>
            <a:spLocks noChangeArrowheads="1"/>
          </p:cNvSpPr>
          <p:nvPr/>
        </p:nvSpPr>
        <p:spPr bwMode="auto">
          <a:xfrm>
            <a:off x="6804025" y="4346575"/>
            <a:ext cx="2244725" cy="646331"/>
          </a:xfrm>
          <a:prstGeom prst="rect">
            <a:avLst/>
          </a:prstGeom>
          <a:noFill/>
          <a:ln w="12700">
            <a:noFill/>
            <a:miter lim="800000"/>
            <a:headEnd type="none" w="sm" len="sm"/>
            <a:tailEnd type="none" w="sm" len="sm"/>
          </a:ln>
        </p:spPr>
        <p:txBody>
          <a:bodyPr>
            <a:spAutoFit/>
          </a:bodyPr>
          <a:lstStyle/>
          <a:p>
            <a:pPr algn="ctr" eaLnBrk="1" hangingPunct="1"/>
            <a:r>
              <a:rPr lang="es-ES" b="1" dirty="0">
                <a:latin typeface="Calibri" pitchFamily="34" charset="0"/>
              </a:rPr>
              <a:t>Mejora calidad de vida</a:t>
            </a:r>
          </a:p>
        </p:txBody>
      </p:sp>
    </p:spTree>
    <p:extLst>
      <p:ext uri="{BB962C8B-B14F-4D97-AF65-F5344CB8AC3E}">
        <p14:creationId xmlns:p14="http://schemas.microsoft.com/office/powerpoint/2010/main" val="40515175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p:cNvSpPr>
          <p:nvPr>
            <p:ph type="title" idx="4294967295"/>
          </p:nvPr>
        </p:nvSpPr>
        <p:spPr/>
        <p:txBody>
          <a:bodyPr anchor="t"/>
          <a:lstStyle/>
          <a:p>
            <a:pPr eaLnBrk="1" hangingPunct="1"/>
            <a:r>
              <a:rPr lang="es-MX" altLang="es-AR" sz="2700" smtClean="0"/>
              <a:t>Tasa de mortalidad por sida por millón de habitantes según sexo - Argentina (1990-2008)</a:t>
            </a:r>
            <a:endParaRPr lang="es-ES" altLang="es-AR" sz="2700" smtClean="0"/>
          </a:p>
        </p:txBody>
      </p:sp>
      <p:graphicFrame>
        <p:nvGraphicFramePr>
          <p:cNvPr id="98307" name="Object 5"/>
          <p:cNvGraphicFramePr>
            <a:graphicFrameLocks noGrp="1" noChangeAspect="1"/>
          </p:cNvGraphicFramePr>
          <p:nvPr>
            <p:ph idx="4294967295"/>
          </p:nvPr>
        </p:nvGraphicFramePr>
        <p:xfrm>
          <a:off x="585788" y="1268413"/>
          <a:ext cx="8010525" cy="4275137"/>
        </p:xfrm>
        <a:graphic>
          <a:graphicData uri="http://schemas.openxmlformats.org/presentationml/2006/ole">
            <mc:AlternateContent xmlns:mc="http://schemas.openxmlformats.org/markup-compatibility/2006">
              <mc:Choice xmlns:v="urn:schemas-microsoft-com:vml" Requires="v">
                <p:oleObj spid="_x0000_s11271" r:id="rId3" imgW="8230313" imgH="4395597" progId="Excel.Sheet.8">
                  <p:embed/>
                </p:oleObj>
              </mc:Choice>
              <mc:Fallback>
                <p:oleObj r:id="rId3" imgW="8230313" imgH="4395597" progId="Excel.Shee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8" y="1268413"/>
                        <a:ext cx="8010525"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8308" name="3 CuadroTexto"/>
          <p:cNvSpPr txBox="1">
            <a:spLocks noChangeArrowheads="1"/>
          </p:cNvSpPr>
          <p:nvPr/>
        </p:nvSpPr>
        <p:spPr bwMode="auto">
          <a:xfrm>
            <a:off x="1331913" y="5589588"/>
            <a:ext cx="7343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r>
              <a:rPr lang="es-AR" altLang="es-AR" sz="2400" b="1">
                <a:solidFill>
                  <a:srgbClr val="FF0000"/>
                </a:solidFill>
              </a:rPr>
              <a:t>5.000</a:t>
            </a:r>
            <a:r>
              <a:rPr lang="es-AR" altLang="es-AR" sz="2000" b="1">
                <a:solidFill>
                  <a:srgbClr val="254061"/>
                </a:solidFill>
              </a:rPr>
              <a:t> mil nuevos diagnósticos por año. </a:t>
            </a:r>
            <a:r>
              <a:rPr lang="es-AR" altLang="es-AR" sz="2400" b="1">
                <a:solidFill>
                  <a:srgbClr val="FF0000"/>
                </a:solidFill>
              </a:rPr>
              <a:t>1.400</a:t>
            </a:r>
            <a:r>
              <a:rPr lang="es-AR" altLang="es-AR" sz="2000" b="1">
                <a:solidFill>
                  <a:srgbClr val="254061"/>
                </a:solidFill>
              </a:rPr>
              <a:t> muertes anuales. </a:t>
            </a:r>
          </a:p>
        </p:txBody>
      </p:sp>
    </p:spTree>
    <p:extLst>
      <p:ext uri="{BB962C8B-B14F-4D97-AF65-F5344CB8AC3E}">
        <p14:creationId xmlns:p14="http://schemas.microsoft.com/office/powerpoint/2010/main" val="332044191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Box 93"/>
          <p:cNvSpPr txBox="1">
            <a:spLocks noChangeArrowheads="1"/>
          </p:cNvSpPr>
          <p:nvPr/>
        </p:nvSpPr>
        <p:spPr bwMode="auto">
          <a:xfrm>
            <a:off x="238125" y="6613525"/>
            <a:ext cx="8870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lnSpc>
                <a:spcPct val="85000"/>
              </a:lnSpc>
            </a:pPr>
            <a:r>
              <a:rPr lang="en-US" altLang="es-AR" sz="1200" b="1">
                <a:latin typeface="Arial" pitchFamily="34" charset="0"/>
                <a:ea typeface="MS PGothic" pitchFamily="34" charset="-128"/>
              </a:rPr>
              <a:t>Ruppik M, et al. 18th CROI; Boston, MA; February 27-March 2, 2011. Abst. 789.</a:t>
            </a:r>
          </a:p>
        </p:txBody>
      </p:sp>
      <p:sp>
        <p:nvSpPr>
          <p:cNvPr id="7" name="Title 1"/>
          <p:cNvSpPr txBox="1">
            <a:spLocks/>
          </p:cNvSpPr>
          <p:nvPr/>
        </p:nvSpPr>
        <p:spPr>
          <a:xfrm>
            <a:off x="0" y="1412875"/>
            <a:ext cx="9144000" cy="488950"/>
          </a:xfrm>
          <a:prstGeom prst="rect">
            <a:avLst/>
          </a:prstGeom>
        </p:spPr>
        <p:txBody>
          <a:bodyPr anchor="ctr"/>
          <a:lstStyle>
            <a:lvl1pPr algn="ctr" defTabSz="914400" rtl="0" eaLnBrk="1" latinLnBrk="0" hangingPunct="1">
              <a:lnSpc>
                <a:spcPct val="80000"/>
              </a:lnSpc>
              <a:spcBef>
                <a:spcPct val="0"/>
              </a:spcBef>
              <a:buNone/>
              <a:defRPr sz="3600" kern="1200">
                <a:solidFill>
                  <a:schemeClr val="bg1"/>
                </a:solidFill>
                <a:latin typeface="Arial Black" pitchFamily="34" charset="0"/>
                <a:ea typeface="+mj-ea"/>
                <a:cs typeface="+mj-cs"/>
              </a:defRPr>
            </a:lvl1pPr>
          </a:lstStyle>
          <a:p>
            <a:pPr fontAlgn="auto">
              <a:lnSpc>
                <a:spcPct val="100000"/>
              </a:lnSpc>
              <a:spcBef>
                <a:spcPts val="0"/>
              </a:spcBef>
              <a:spcAft>
                <a:spcPts val="0"/>
              </a:spcAft>
              <a:defRPr/>
            </a:pPr>
            <a:r>
              <a:rPr lang="en-US" sz="2000" b="1" dirty="0" err="1" smtClean="0">
                <a:solidFill>
                  <a:schemeClr val="accent2"/>
                </a:solidFill>
                <a:latin typeface="Arial"/>
                <a:ea typeface="+mn-ea"/>
                <a:cs typeface="+mn-cs"/>
              </a:rPr>
              <a:t>Causas</a:t>
            </a:r>
            <a:r>
              <a:rPr lang="en-US" sz="2000" b="1" dirty="0" smtClean="0">
                <a:solidFill>
                  <a:schemeClr val="accent2"/>
                </a:solidFill>
                <a:latin typeface="Arial"/>
                <a:ea typeface="+mn-ea"/>
                <a:cs typeface="+mn-cs"/>
              </a:rPr>
              <a:t> de </a:t>
            </a:r>
            <a:r>
              <a:rPr lang="en-US" sz="2000" b="1" dirty="0" err="1" smtClean="0">
                <a:solidFill>
                  <a:schemeClr val="accent2"/>
                </a:solidFill>
                <a:latin typeface="Arial"/>
                <a:ea typeface="+mn-ea"/>
                <a:cs typeface="+mn-cs"/>
              </a:rPr>
              <a:t>muerte</a:t>
            </a:r>
            <a:r>
              <a:rPr lang="en-US" sz="2000" b="1" dirty="0" smtClean="0">
                <a:solidFill>
                  <a:schemeClr val="accent2"/>
                </a:solidFill>
                <a:latin typeface="Arial"/>
                <a:ea typeface="+mn-ea"/>
                <a:cs typeface="+mn-cs"/>
              </a:rPr>
              <a:t> en el </a:t>
            </a:r>
            <a:r>
              <a:rPr lang="en-US" sz="2000" b="1" i="1" dirty="0" smtClean="0">
                <a:solidFill>
                  <a:schemeClr val="accent2"/>
                </a:solidFill>
                <a:latin typeface="Arial"/>
                <a:ea typeface="+mn-ea"/>
                <a:cs typeface="+mn-cs"/>
              </a:rPr>
              <a:t>Swiss HIV Cohort Study </a:t>
            </a:r>
            <a:r>
              <a:rPr lang="en-US" sz="2000" b="1" dirty="0" smtClean="0">
                <a:solidFill>
                  <a:schemeClr val="accent2"/>
                </a:solidFill>
                <a:latin typeface="Arial"/>
                <a:ea typeface="+mn-ea"/>
                <a:cs typeface="+mn-cs"/>
              </a:rPr>
              <a:t/>
            </a:r>
            <a:br>
              <a:rPr lang="en-US" sz="2000" b="1" dirty="0" smtClean="0">
                <a:solidFill>
                  <a:schemeClr val="accent2"/>
                </a:solidFill>
                <a:latin typeface="Arial"/>
                <a:ea typeface="+mn-ea"/>
                <a:cs typeface="+mn-cs"/>
              </a:rPr>
            </a:br>
            <a:r>
              <a:rPr lang="en-US" sz="2000" b="1" dirty="0" smtClean="0">
                <a:solidFill>
                  <a:schemeClr val="accent2"/>
                </a:solidFill>
                <a:latin typeface="Arial"/>
                <a:ea typeface="+mn-ea"/>
                <a:cs typeface="+mn-cs"/>
              </a:rPr>
              <a:t>en 3 </a:t>
            </a:r>
            <a:r>
              <a:rPr lang="en-US" sz="2000" b="1" dirty="0" err="1" smtClean="0">
                <a:solidFill>
                  <a:schemeClr val="accent2"/>
                </a:solidFill>
                <a:latin typeface="Arial"/>
                <a:ea typeface="+mn-ea"/>
                <a:cs typeface="+mn-cs"/>
              </a:rPr>
              <a:t>diferentes</a:t>
            </a:r>
            <a:r>
              <a:rPr lang="en-US" sz="2000" b="1" dirty="0" smtClean="0">
                <a:solidFill>
                  <a:schemeClr val="accent2"/>
                </a:solidFill>
                <a:latin typeface="Arial"/>
                <a:ea typeface="+mn-ea"/>
                <a:cs typeface="+mn-cs"/>
              </a:rPr>
              <a:t> </a:t>
            </a:r>
            <a:r>
              <a:rPr lang="en-US" sz="2000" b="1" dirty="0" err="1" smtClean="0">
                <a:solidFill>
                  <a:schemeClr val="accent2"/>
                </a:solidFill>
                <a:latin typeface="Arial"/>
                <a:ea typeface="+mn-ea"/>
                <a:cs typeface="+mn-cs"/>
              </a:rPr>
              <a:t>periodos</a:t>
            </a:r>
            <a:r>
              <a:rPr lang="en-US" sz="2000" b="1" dirty="0" smtClean="0">
                <a:solidFill>
                  <a:schemeClr val="accent2"/>
                </a:solidFill>
                <a:latin typeface="Arial"/>
                <a:ea typeface="+mn-ea"/>
                <a:cs typeface="+mn-cs"/>
              </a:rPr>
              <a:t>, y en la </a:t>
            </a:r>
            <a:r>
              <a:rPr lang="en-US" sz="2000" b="1" dirty="0" err="1" smtClean="0">
                <a:solidFill>
                  <a:schemeClr val="accent2"/>
                </a:solidFill>
                <a:latin typeface="Arial"/>
                <a:ea typeface="+mn-ea"/>
                <a:cs typeface="+mn-cs"/>
              </a:rPr>
              <a:t>población</a:t>
            </a:r>
            <a:r>
              <a:rPr lang="en-US" sz="2000" b="1" dirty="0" smtClean="0">
                <a:solidFill>
                  <a:schemeClr val="accent2"/>
                </a:solidFill>
                <a:latin typeface="Arial"/>
                <a:ea typeface="+mn-ea"/>
                <a:cs typeface="+mn-cs"/>
              </a:rPr>
              <a:t> </a:t>
            </a:r>
            <a:r>
              <a:rPr lang="en-US" sz="2000" b="1" dirty="0" err="1" smtClean="0">
                <a:solidFill>
                  <a:schemeClr val="accent2"/>
                </a:solidFill>
                <a:latin typeface="Arial"/>
                <a:ea typeface="+mn-ea"/>
                <a:cs typeface="+mn-cs"/>
              </a:rPr>
              <a:t>suiza</a:t>
            </a:r>
            <a:r>
              <a:rPr lang="en-US" sz="2000" b="1" dirty="0" smtClean="0">
                <a:solidFill>
                  <a:schemeClr val="accent2"/>
                </a:solidFill>
                <a:latin typeface="Arial"/>
                <a:ea typeface="+mn-ea"/>
                <a:cs typeface="+mn-cs"/>
              </a:rPr>
              <a:t> en 2007</a:t>
            </a:r>
          </a:p>
        </p:txBody>
      </p:sp>
      <p:graphicFrame>
        <p:nvGraphicFramePr>
          <p:cNvPr id="107524" name="Object 2"/>
          <p:cNvGraphicFramePr>
            <a:graphicFrameLocks/>
          </p:cNvGraphicFramePr>
          <p:nvPr/>
        </p:nvGraphicFramePr>
        <p:xfrm>
          <a:off x="542925" y="2332038"/>
          <a:ext cx="8228013" cy="4121150"/>
        </p:xfrm>
        <a:graphic>
          <a:graphicData uri="http://schemas.openxmlformats.org/presentationml/2006/ole">
            <mc:AlternateContent xmlns:mc="http://schemas.openxmlformats.org/markup-compatibility/2006">
              <mc:Choice xmlns:v="urn:schemas-microsoft-com:vml" Requires="v">
                <p:oleObj spid="_x0000_s12295" r:id="rId4" imgW="8230313" imgH="4121253" progId="Excel.Chart.8">
                  <p:embed/>
                </p:oleObj>
              </mc:Choice>
              <mc:Fallback>
                <p:oleObj r:id="rId4" imgW="8230313" imgH="4121253"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 y="2332038"/>
                        <a:ext cx="8228013"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5" name="Rectangle 8"/>
          <p:cNvSpPr>
            <a:spLocks noChangeArrowheads="1"/>
          </p:cNvSpPr>
          <p:nvPr/>
        </p:nvSpPr>
        <p:spPr bwMode="auto">
          <a:xfrm>
            <a:off x="1928813" y="5811838"/>
            <a:ext cx="4462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s-AR" sz="1200" b="1"/>
              <a:t>Years of Death of HIV+ Persons Versus Swiss Population </a:t>
            </a:r>
          </a:p>
        </p:txBody>
      </p:sp>
      <p:sp>
        <p:nvSpPr>
          <p:cNvPr id="9" name="Rectangle 2"/>
          <p:cNvSpPr txBox="1">
            <a:spLocks noChangeArrowheads="1"/>
          </p:cNvSpPr>
          <p:nvPr/>
        </p:nvSpPr>
        <p:spPr>
          <a:xfrm>
            <a:off x="395288" y="269875"/>
            <a:ext cx="8208962" cy="1143000"/>
          </a:xfrm>
          <a:prstGeom prst="rect">
            <a:avLst/>
          </a:prstGeom>
        </p:spPr>
        <p:txBody>
          <a:bodyPr/>
          <a:lstStyle/>
          <a:p>
            <a:pPr algn="ctr">
              <a:defRPr/>
            </a:pPr>
            <a:r>
              <a:rPr lang="en-US" sz="2800" kern="0" dirty="0" err="1">
                <a:solidFill>
                  <a:schemeClr val="tx2"/>
                </a:solidFill>
                <a:latin typeface="+mj-lt"/>
                <a:ea typeface="+mj-ea"/>
                <a:cs typeface="+mj-cs"/>
              </a:rPr>
              <a:t>Dismininución</a:t>
            </a:r>
            <a:r>
              <a:rPr lang="en-US" sz="2800" kern="0" dirty="0">
                <a:solidFill>
                  <a:schemeClr val="tx2"/>
                </a:solidFill>
                <a:latin typeface="+mj-lt"/>
                <a:ea typeface="+mj-ea"/>
                <a:cs typeface="+mj-cs"/>
              </a:rPr>
              <a:t> de </a:t>
            </a:r>
            <a:r>
              <a:rPr lang="en-US" sz="2800" kern="0" dirty="0" err="1">
                <a:solidFill>
                  <a:schemeClr val="tx2"/>
                </a:solidFill>
                <a:latin typeface="+mj-lt"/>
                <a:ea typeface="+mj-ea"/>
                <a:cs typeface="+mj-cs"/>
              </a:rPr>
              <a:t>Muertes</a:t>
            </a:r>
            <a:r>
              <a:rPr lang="en-US" sz="2800" kern="0" dirty="0">
                <a:solidFill>
                  <a:schemeClr val="tx2"/>
                </a:solidFill>
                <a:latin typeface="+mj-lt"/>
                <a:ea typeface="+mj-ea"/>
                <a:cs typeface="+mj-cs"/>
              </a:rPr>
              <a:t> </a:t>
            </a:r>
            <a:r>
              <a:rPr lang="en-US" sz="2800" kern="0" dirty="0" err="1">
                <a:solidFill>
                  <a:schemeClr val="tx2"/>
                </a:solidFill>
                <a:latin typeface="+mj-lt"/>
                <a:ea typeface="+mj-ea"/>
                <a:cs typeface="+mj-cs"/>
              </a:rPr>
              <a:t>Relacionadas</a:t>
            </a:r>
            <a:r>
              <a:rPr lang="en-US" sz="2800" kern="0" dirty="0">
                <a:solidFill>
                  <a:schemeClr val="tx2"/>
                </a:solidFill>
                <a:latin typeface="+mj-lt"/>
                <a:ea typeface="+mj-ea"/>
                <a:cs typeface="+mj-cs"/>
              </a:rPr>
              <a:t> a SIDA, </a:t>
            </a:r>
          </a:p>
          <a:p>
            <a:pPr algn="ctr">
              <a:defRPr/>
            </a:pPr>
            <a:r>
              <a:rPr lang="en-US" sz="2800" kern="0" dirty="0" err="1">
                <a:solidFill>
                  <a:schemeClr val="tx2"/>
                </a:solidFill>
                <a:latin typeface="+mj-lt"/>
                <a:ea typeface="+mj-ea"/>
                <a:cs typeface="+mj-cs"/>
              </a:rPr>
              <a:t>Incremento</a:t>
            </a:r>
            <a:r>
              <a:rPr lang="en-US" sz="2800" kern="0" dirty="0">
                <a:solidFill>
                  <a:schemeClr val="tx2"/>
                </a:solidFill>
                <a:latin typeface="+mj-lt"/>
                <a:ea typeface="+mj-ea"/>
                <a:cs typeface="+mj-cs"/>
              </a:rPr>
              <a:t> de no </a:t>
            </a:r>
            <a:r>
              <a:rPr lang="en-US" sz="2800" kern="0" dirty="0" err="1">
                <a:solidFill>
                  <a:schemeClr val="tx2"/>
                </a:solidFill>
                <a:latin typeface="+mj-lt"/>
                <a:ea typeface="+mj-ea"/>
                <a:cs typeface="+mj-cs"/>
              </a:rPr>
              <a:t>Relacionadas</a:t>
            </a:r>
            <a:endParaRPr lang="en-US" sz="2800" kern="0" dirty="0">
              <a:solidFill>
                <a:schemeClr val="tx2"/>
              </a:solidFill>
              <a:latin typeface="+mj-lt"/>
              <a:ea typeface="+mj-ea"/>
              <a:cs typeface="+mj-cs"/>
            </a:endParaRPr>
          </a:p>
        </p:txBody>
      </p:sp>
    </p:spTree>
    <p:extLst>
      <p:ext uri="{BB962C8B-B14F-4D97-AF65-F5344CB8AC3E}">
        <p14:creationId xmlns:p14="http://schemas.microsoft.com/office/powerpoint/2010/main" val="2254073250"/>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endParaRPr lang="en-GB" altLang="es-AR">
              <a:solidFill>
                <a:srgbClr val="FFFFFF"/>
              </a:solidFill>
              <a:latin typeface="Arial" pitchFamily="34" charset="0"/>
            </a:endParaRPr>
          </a:p>
        </p:txBody>
      </p:sp>
      <p:pic>
        <p:nvPicPr>
          <p:cNvPr id="108547" name="Picture 3" descr="coronary-atheroscler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2668588"/>
            <a:ext cx="2411413"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4" descr="LIVERc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4724400"/>
            <a:ext cx="255587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5" descr="case5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6863" y="215900"/>
            <a:ext cx="23764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6" descr="osteoporos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188913"/>
            <a:ext cx="135413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1" name="Picture 7" descr="images-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1313" y="215900"/>
            <a:ext cx="24114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2" name="Picture 8" descr="10_AC0244_04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25" y="249238"/>
            <a:ext cx="2411413"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3" name="Picture 9" descr="trepanation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4525" y="2492375"/>
            <a:ext cx="32035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4" name="Picture 10" descr="elderly_593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6238" y="2492375"/>
            <a:ext cx="23780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5" name="Picture 11" descr="picture13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4525" y="4941888"/>
            <a:ext cx="263207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6" name="Picture 12" descr="image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4941888"/>
            <a:ext cx="244792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7" name="Text Box 13"/>
          <p:cNvSpPr txBox="1">
            <a:spLocks noChangeArrowheads="1"/>
          </p:cNvSpPr>
          <p:nvPr/>
        </p:nvSpPr>
        <p:spPr bwMode="auto">
          <a:xfrm>
            <a:off x="0" y="6400800"/>
            <a:ext cx="3559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altLang="es-AR" sz="2000" b="1">
                <a:solidFill>
                  <a:srgbClr val="FFFFFF"/>
                </a:solidFill>
                <a:latin typeface="Arial" pitchFamily="34" charset="0"/>
              </a:rPr>
              <a:t>Hepatopatia cronica</a:t>
            </a:r>
          </a:p>
        </p:txBody>
      </p:sp>
      <p:sp>
        <p:nvSpPr>
          <p:cNvPr id="108558" name="Text Box 14"/>
          <p:cNvSpPr txBox="1">
            <a:spLocks noChangeArrowheads="1"/>
          </p:cNvSpPr>
          <p:nvPr/>
        </p:nvSpPr>
        <p:spPr bwMode="auto">
          <a:xfrm>
            <a:off x="6035675" y="4356100"/>
            <a:ext cx="2906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s-AR" sz="2000" b="1">
                <a:solidFill>
                  <a:srgbClr val="FFFFFF"/>
                </a:solidFill>
                <a:latin typeface="Arial" pitchFamily="34" charset="0"/>
              </a:rPr>
              <a:t>Trastornos Cognitivos</a:t>
            </a:r>
          </a:p>
        </p:txBody>
      </p:sp>
      <p:sp>
        <p:nvSpPr>
          <p:cNvPr id="108559" name="Text Box 15"/>
          <p:cNvSpPr txBox="1">
            <a:spLocks noChangeArrowheads="1"/>
          </p:cNvSpPr>
          <p:nvPr/>
        </p:nvSpPr>
        <p:spPr bwMode="auto">
          <a:xfrm>
            <a:off x="3009900" y="1649413"/>
            <a:ext cx="2279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s-AR" sz="2000" b="1">
                <a:solidFill>
                  <a:srgbClr val="0000C2"/>
                </a:solidFill>
                <a:latin typeface="Arial" pitchFamily="34" charset="0"/>
              </a:rPr>
              <a:t>Canceres </a:t>
            </a:r>
          </a:p>
          <a:p>
            <a:pPr algn="ctr" eaLnBrk="1" hangingPunct="1"/>
            <a:r>
              <a:rPr lang="en-US" altLang="es-AR" sz="2000" b="1">
                <a:solidFill>
                  <a:srgbClr val="0000C2"/>
                </a:solidFill>
                <a:latin typeface="Arial" pitchFamily="34" charset="0"/>
              </a:rPr>
              <a:t>“no marcadores”</a:t>
            </a:r>
          </a:p>
        </p:txBody>
      </p:sp>
      <p:sp>
        <p:nvSpPr>
          <p:cNvPr id="108560" name="Text Box 16"/>
          <p:cNvSpPr txBox="1">
            <a:spLocks noChangeArrowheads="1"/>
          </p:cNvSpPr>
          <p:nvPr/>
        </p:nvSpPr>
        <p:spPr bwMode="auto">
          <a:xfrm>
            <a:off x="5851525" y="6357938"/>
            <a:ext cx="2435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s-AR" sz="2000" b="1">
                <a:solidFill>
                  <a:srgbClr val="0000C2"/>
                </a:solidFill>
                <a:latin typeface="Arial" pitchFamily="34" charset="0"/>
              </a:rPr>
              <a:t>Nefropatia cronica</a:t>
            </a:r>
          </a:p>
        </p:txBody>
      </p:sp>
      <p:sp>
        <p:nvSpPr>
          <p:cNvPr id="108561" name="Text Box 17"/>
          <p:cNvSpPr txBox="1">
            <a:spLocks noChangeArrowheads="1"/>
          </p:cNvSpPr>
          <p:nvPr/>
        </p:nvSpPr>
        <p:spPr bwMode="auto">
          <a:xfrm>
            <a:off x="7215188" y="1700213"/>
            <a:ext cx="1836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s-AR" sz="2000" b="1">
                <a:solidFill>
                  <a:srgbClr val="FFFFFF"/>
                </a:solidFill>
                <a:latin typeface="Arial" pitchFamily="34" charset="0"/>
              </a:rPr>
              <a:t>Osteoporosis</a:t>
            </a:r>
          </a:p>
        </p:txBody>
      </p:sp>
      <p:sp>
        <p:nvSpPr>
          <p:cNvPr id="108562" name="Text Box 18"/>
          <p:cNvSpPr txBox="1">
            <a:spLocks noChangeArrowheads="1"/>
          </p:cNvSpPr>
          <p:nvPr/>
        </p:nvSpPr>
        <p:spPr bwMode="auto">
          <a:xfrm>
            <a:off x="896938" y="1879600"/>
            <a:ext cx="714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s-AR" sz="2000" b="1">
                <a:solidFill>
                  <a:srgbClr val="FFFFFF"/>
                </a:solidFill>
                <a:latin typeface="Arial" pitchFamily="34" charset="0"/>
              </a:rPr>
              <a:t>ECV</a:t>
            </a:r>
          </a:p>
        </p:txBody>
      </p:sp>
      <p:sp>
        <p:nvSpPr>
          <p:cNvPr id="108563" name="Text Box 19"/>
          <p:cNvSpPr txBox="1">
            <a:spLocks noChangeArrowheads="1"/>
          </p:cNvSpPr>
          <p:nvPr/>
        </p:nvSpPr>
        <p:spPr bwMode="auto">
          <a:xfrm>
            <a:off x="2968625" y="4459288"/>
            <a:ext cx="140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s-AR" sz="2000" b="1">
                <a:solidFill>
                  <a:srgbClr val="FFFFFF"/>
                </a:solidFill>
                <a:latin typeface="Arial" pitchFamily="34" charset="0"/>
              </a:rPr>
              <a:t>Fragilidad</a:t>
            </a:r>
          </a:p>
        </p:txBody>
      </p:sp>
      <p:sp>
        <p:nvSpPr>
          <p:cNvPr id="108564" name="Text Box 20"/>
          <p:cNvSpPr txBox="1">
            <a:spLocks noChangeArrowheads="1"/>
          </p:cNvSpPr>
          <p:nvPr/>
        </p:nvSpPr>
        <p:spPr bwMode="auto">
          <a:xfrm>
            <a:off x="6500813" y="2455863"/>
            <a:ext cx="143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s-AR" sz="2000" b="1">
                <a:solidFill>
                  <a:srgbClr val="FFFFFF"/>
                </a:solidFill>
                <a:latin typeface="Arial" pitchFamily="34" charset="0"/>
              </a:rPr>
              <a:t>Depresion</a:t>
            </a:r>
          </a:p>
        </p:txBody>
      </p:sp>
      <p:sp>
        <p:nvSpPr>
          <p:cNvPr id="108565" name="Text Box 21"/>
          <p:cNvSpPr txBox="1">
            <a:spLocks noChangeArrowheads="1"/>
          </p:cNvSpPr>
          <p:nvPr/>
        </p:nvSpPr>
        <p:spPr bwMode="auto">
          <a:xfrm>
            <a:off x="141288" y="4040188"/>
            <a:ext cx="229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s-AR" sz="2000" b="1">
                <a:solidFill>
                  <a:srgbClr val="0000C2"/>
                </a:solidFill>
                <a:latin typeface="Arial" pitchFamily="34" charset="0"/>
              </a:rPr>
              <a:t>Diabetes mellitus</a:t>
            </a:r>
          </a:p>
        </p:txBody>
      </p:sp>
    </p:spTree>
    <p:extLst>
      <p:ext uri="{BB962C8B-B14F-4D97-AF65-F5344CB8AC3E}">
        <p14:creationId xmlns:p14="http://schemas.microsoft.com/office/powerpoint/2010/main" val="3537035015"/>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No olvidar</a:t>
            </a:r>
            <a:endParaRPr lang="es-AR" dirty="0"/>
          </a:p>
        </p:txBody>
      </p:sp>
      <p:sp>
        <p:nvSpPr>
          <p:cNvPr id="3" name="2 Marcador de contenido"/>
          <p:cNvSpPr>
            <a:spLocks noGrp="1"/>
          </p:cNvSpPr>
          <p:nvPr>
            <p:ph idx="1"/>
          </p:nvPr>
        </p:nvSpPr>
        <p:spPr/>
        <p:txBody>
          <a:bodyPr/>
          <a:lstStyle/>
          <a:p>
            <a:r>
              <a:rPr lang="es-AR" dirty="0" smtClean="0"/>
              <a:t>El riesgo ocupacional incluye otras enfermedades infecciosas y no infecciosas</a:t>
            </a:r>
          </a:p>
          <a:p>
            <a:pPr lvl="1"/>
            <a:r>
              <a:rPr lang="es-AR" dirty="0" smtClean="0"/>
              <a:t>Tuberculosis</a:t>
            </a:r>
          </a:p>
          <a:p>
            <a:pPr lvl="1"/>
            <a:r>
              <a:rPr lang="es-AR" dirty="0" smtClean="0"/>
              <a:t>Enfermedad cardiovascular (Tabaquismo, obesidad, hipertensión)</a:t>
            </a:r>
          </a:p>
          <a:p>
            <a:pPr lvl="1"/>
            <a:r>
              <a:rPr lang="es-AR" dirty="0" smtClean="0"/>
              <a:t>Abuso de sustancias</a:t>
            </a:r>
          </a:p>
          <a:p>
            <a:pPr lvl="1"/>
            <a:r>
              <a:rPr lang="es-AR" dirty="0" err="1" smtClean="0"/>
              <a:t>Bornout</a:t>
            </a:r>
            <a:endParaRPr lang="es-AR" dirty="0"/>
          </a:p>
          <a:p>
            <a:pPr lvl="1"/>
            <a:r>
              <a:rPr lang="es-AR" dirty="0" smtClean="0"/>
              <a:t>Accidentes</a:t>
            </a:r>
            <a:endParaRPr lang="es-AR" dirty="0"/>
          </a:p>
        </p:txBody>
      </p:sp>
    </p:spTree>
    <p:extLst>
      <p:ext uri="{BB962C8B-B14F-4D97-AF65-F5344CB8AC3E}">
        <p14:creationId xmlns:p14="http://schemas.microsoft.com/office/powerpoint/2010/main" val="21235085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p:txBody>
          <a:bodyPr>
            <a:normAutofit fontScale="90000"/>
          </a:bodyPr>
          <a:lstStyle/>
          <a:p>
            <a:r>
              <a:rPr lang="es-ES" altLang="es-AR" dirty="0" smtClean="0"/>
              <a:t>Violencia contra las mujeres</a:t>
            </a:r>
            <a:br>
              <a:rPr lang="es-ES" altLang="es-AR" dirty="0" smtClean="0"/>
            </a:br>
            <a:r>
              <a:rPr lang="es-ES" altLang="es-AR" dirty="0" smtClean="0"/>
              <a:t>Sistema </a:t>
            </a:r>
            <a:r>
              <a:rPr lang="es-ES" altLang="es-AR" dirty="0" smtClean="0"/>
              <a:t>de Referencia Nacional</a:t>
            </a:r>
            <a:endParaRPr lang="en-US" altLang="es-AR" dirty="0" smtClean="0"/>
          </a:p>
        </p:txBody>
      </p:sp>
      <p:sp>
        <p:nvSpPr>
          <p:cNvPr id="28675" name="2 Marcador de contenido"/>
          <p:cNvSpPr>
            <a:spLocks noGrp="1"/>
          </p:cNvSpPr>
          <p:nvPr>
            <p:ph idx="1"/>
          </p:nvPr>
        </p:nvSpPr>
        <p:spPr/>
        <p:txBody>
          <a:bodyPr/>
          <a:lstStyle/>
          <a:p>
            <a:r>
              <a:rPr lang="es-ES" altLang="es-AR" dirty="0" smtClean="0"/>
              <a:t>Consejo Nacional de la Mujer (CNM): (011) 4342-9010/9098/9120 </a:t>
            </a:r>
            <a:r>
              <a:rPr lang="es-ES" altLang="es-AR" dirty="0" smtClean="0">
                <a:hlinkClick r:id="rId2"/>
              </a:rPr>
              <a:t>cnm@cnm.gov.ar</a:t>
            </a:r>
            <a:endParaRPr lang="es-ES" altLang="es-AR" dirty="0" smtClean="0"/>
          </a:p>
          <a:p>
            <a:r>
              <a:rPr lang="es-ES" altLang="es-AR" dirty="0" smtClean="0"/>
              <a:t>137: línea del Programa Las Víctimas contra las Violencias del Ministerio de Justicia de la Nación</a:t>
            </a:r>
          </a:p>
          <a:p>
            <a:r>
              <a:rPr lang="es-ES" altLang="es-AR" dirty="0" smtClean="0"/>
              <a:t>Oficina de Violencia Doméstica de la Corte Suprema: (011) </a:t>
            </a:r>
            <a:r>
              <a:rPr lang="es-ES" altLang="es-AR" dirty="0" smtClean="0"/>
              <a:t>4370-4600 </a:t>
            </a:r>
            <a:r>
              <a:rPr lang="es-ES" altLang="es-AR" dirty="0" smtClean="0"/>
              <a:t>- </a:t>
            </a:r>
            <a:r>
              <a:rPr lang="es-ES" altLang="es-AR" dirty="0" err="1" smtClean="0"/>
              <a:t>int</a:t>
            </a:r>
            <a:r>
              <a:rPr lang="es-ES" altLang="es-AR" dirty="0" smtClean="0"/>
              <a:t> 4510 al 4514</a:t>
            </a:r>
            <a:endParaRPr lang="en-US" altLang="es-AR" dirty="0" smtClean="0"/>
          </a:p>
        </p:txBody>
      </p:sp>
    </p:spTree>
    <p:extLst>
      <p:ext uri="{BB962C8B-B14F-4D97-AF65-F5344CB8AC3E}">
        <p14:creationId xmlns:p14="http://schemas.microsoft.com/office/powerpoint/2010/main" val="33594926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3568" y="1340768"/>
            <a:ext cx="7772400" cy="1470025"/>
          </a:xfrm>
        </p:spPr>
        <p:txBody>
          <a:bodyPr/>
          <a:lstStyle/>
          <a:p>
            <a:r>
              <a:rPr lang="es-AR" dirty="0" smtClean="0">
                <a:solidFill>
                  <a:schemeClr val="tx2"/>
                </a:solidFill>
              </a:rPr>
              <a:t>MUCHAS GRACIAS POR SU ATENCION</a:t>
            </a:r>
            <a:endParaRPr lang="es-AR" dirty="0">
              <a:solidFill>
                <a:schemeClr val="tx2"/>
              </a:solidFill>
            </a:endParaRPr>
          </a:p>
        </p:txBody>
      </p:sp>
      <p:sp>
        <p:nvSpPr>
          <p:cNvPr id="5" name="4 Subtítulo"/>
          <p:cNvSpPr>
            <a:spLocks noGrp="1"/>
          </p:cNvSpPr>
          <p:nvPr>
            <p:ph type="subTitle" idx="1"/>
          </p:nvPr>
        </p:nvSpPr>
        <p:spPr>
          <a:xfrm>
            <a:off x="1331640" y="2852936"/>
            <a:ext cx="6400800" cy="1752600"/>
          </a:xfrm>
        </p:spPr>
        <p:txBody>
          <a:bodyPr/>
          <a:lstStyle/>
          <a:p>
            <a:r>
              <a:rPr lang="es-AR" dirty="0" smtClean="0"/>
              <a:t>Para mayor información </a:t>
            </a:r>
          </a:p>
          <a:p>
            <a:r>
              <a:rPr lang="es-AR" dirty="0">
                <a:hlinkClick r:id="rId2"/>
              </a:rPr>
              <a:t>Info@huesped.org.ar</a:t>
            </a:r>
            <a:endParaRPr lang="es-AR" dirty="0"/>
          </a:p>
          <a:p>
            <a:r>
              <a:rPr lang="es-AR" dirty="0" smtClean="0">
                <a:hlinkClick r:id="rId3"/>
              </a:rPr>
              <a:t>omar.sued@huesped.org.ar</a:t>
            </a:r>
            <a:endParaRPr lang="es-AR" dirty="0" smtClean="0"/>
          </a:p>
          <a:p>
            <a:endParaRPr lang="es-AR" dirty="0"/>
          </a:p>
          <a:p>
            <a:endParaRPr lang="es-AR" dirty="0" smtClean="0">
              <a:solidFill>
                <a:schemeClr val="tx2"/>
              </a:solidFill>
            </a:endParaRPr>
          </a:p>
          <a:p>
            <a:r>
              <a:rPr lang="es-AR" dirty="0" smtClean="0">
                <a:solidFill>
                  <a:schemeClr val="tx2"/>
                </a:solidFill>
              </a:rPr>
              <a:t>0800-222-HUESPED</a:t>
            </a:r>
          </a:p>
          <a:p>
            <a:endParaRPr lang="es-AR" dirty="0"/>
          </a:p>
        </p:txBody>
      </p:sp>
    </p:spTree>
    <p:extLst>
      <p:ext uri="{BB962C8B-B14F-4D97-AF65-F5344CB8AC3E}">
        <p14:creationId xmlns:p14="http://schemas.microsoft.com/office/powerpoint/2010/main" val="3366321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5 Título"/>
          <p:cNvSpPr>
            <a:spLocks noGrp="1"/>
          </p:cNvSpPr>
          <p:nvPr>
            <p:ph type="title" idx="4294967295"/>
          </p:nvPr>
        </p:nvSpPr>
        <p:spPr>
          <a:xfrm>
            <a:off x="500063" y="533400"/>
            <a:ext cx="8643937" cy="884238"/>
          </a:xfrm>
        </p:spPr>
        <p:txBody>
          <a:bodyPr lIns="91440" rIns="91440" bIns="45720" anchor="ctr"/>
          <a:lstStyle/>
          <a:p>
            <a:pPr algn="ctr"/>
            <a:r>
              <a:rPr lang="es-MX" altLang="es-AR" sz="2400" b="1" smtClean="0">
                <a:solidFill>
                  <a:schemeClr val="tx1"/>
                </a:solidFill>
                <a:latin typeface="Arial" charset="0"/>
              </a:rPr>
              <a:t>Promedio de notificaciones de VIH/sida y de defunciones los últimos 5 años y acumulado</a:t>
            </a:r>
          </a:p>
        </p:txBody>
      </p:sp>
      <p:graphicFrame>
        <p:nvGraphicFramePr>
          <p:cNvPr id="4" name="3 Marcador de contenido"/>
          <p:cNvGraphicFramePr>
            <a:graphicFrameLocks noGrp="1"/>
          </p:cNvGraphicFramePr>
          <p:nvPr>
            <p:ph idx="4294967295"/>
            <p:extLst>
              <p:ext uri="{D42A27DB-BD31-4B8C-83A1-F6EECF244321}">
                <p14:modId xmlns:p14="http://schemas.microsoft.com/office/powerpoint/2010/main" val="2541485"/>
              </p:ext>
            </p:extLst>
          </p:nvPr>
        </p:nvGraphicFramePr>
        <p:xfrm>
          <a:off x="671513" y="1714500"/>
          <a:ext cx="8472488" cy="4268156"/>
        </p:xfrm>
        <a:graphic>
          <a:graphicData uri="http://schemas.openxmlformats.org/drawingml/2006/table">
            <a:tbl>
              <a:tblPr/>
              <a:tblGrid>
                <a:gridCol w="3400425"/>
                <a:gridCol w="1214438"/>
                <a:gridCol w="2000250"/>
                <a:gridCol w="1857375"/>
              </a:tblGrid>
              <a:tr h="509588">
                <a:tc gridSpan="2">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endParaRPr kumimoji="0" lang="es-ES" altLang="es-AR" sz="1500" b="1" i="0" u="none" strike="noStrike" cap="none" normalizeH="0" baseline="0" smtClean="0">
                        <a:ln>
                          <a:noFill/>
                        </a:ln>
                        <a:solidFill>
                          <a:srgbClr val="FFFFFF"/>
                        </a:solidFill>
                        <a:effectLst/>
                        <a:latin typeface="Verdana" pitchFamily="34" charset="0"/>
                      </a:endParaRPr>
                    </a:p>
                  </a:txBody>
                  <a:tcPr marL="89270" marR="89270" anchor="ct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hMerge="1">
                  <a:txBody>
                    <a:bodyPr/>
                    <a:lstStyle/>
                    <a:p>
                      <a:endParaRPr lang="es-AR"/>
                    </a:p>
                  </a:txBody>
                  <a:tcPr/>
                </a:tc>
                <a:tc>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2000" b="1" i="0" u="none" strike="noStrike" cap="none" normalizeH="0" baseline="0" smtClean="0">
                          <a:ln>
                            <a:noFill/>
                          </a:ln>
                          <a:solidFill>
                            <a:srgbClr val="FFFFFF"/>
                          </a:solidFill>
                          <a:effectLst/>
                          <a:latin typeface="Verdana" pitchFamily="34" charset="0"/>
                        </a:rPr>
                        <a:t>Anuales</a:t>
                      </a:r>
                      <a:endParaRPr kumimoji="0" lang="es-MX" altLang="es-AR" sz="2000" b="1" i="0" u="none" strike="noStrike" cap="none" normalizeH="0" baseline="0" smtClean="0">
                        <a:ln>
                          <a:noFill/>
                        </a:ln>
                        <a:solidFill>
                          <a:srgbClr val="FFFFFF"/>
                        </a:solidFill>
                        <a:effectLst/>
                        <a:latin typeface="Verdana" pitchFamily="34" charset="0"/>
                      </a:endParaRPr>
                    </a:p>
                  </a:txBody>
                  <a:tcPr marL="89270" marR="89270"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2000" b="1" i="0" u="none" strike="noStrike" cap="none" normalizeH="0" baseline="0" smtClean="0">
                          <a:ln>
                            <a:noFill/>
                          </a:ln>
                          <a:solidFill>
                            <a:srgbClr val="FFFFFF"/>
                          </a:solidFill>
                          <a:effectLst/>
                          <a:latin typeface="Verdana" pitchFamily="34" charset="0"/>
                        </a:rPr>
                        <a:t>Acumulado</a:t>
                      </a:r>
                      <a:endParaRPr kumimoji="0" lang="es-MX" altLang="es-AR" sz="1300" b="1" i="0" u="none" strike="noStrike" cap="none" normalizeH="0" baseline="0" smtClean="0">
                        <a:ln>
                          <a:noFill/>
                        </a:ln>
                        <a:solidFill>
                          <a:srgbClr val="FFFFFF"/>
                        </a:solidFill>
                        <a:effectLst/>
                        <a:latin typeface="Verdana" pitchFamily="34" charset="0"/>
                      </a:endParaRPr>
                    </a:p>
                  </a:txBody>
                  <a:tcPr marL="89270" marR="89270" anchor="ct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r>
              <a:tr h="509588">
                <a:tc gridSpan="2">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endParaRPr kumimoji="0" lang="es-ES" altLang="es-AR" sz="2000" b="1" i="0" u="none" strike="noStrike" cap="none" normalizeH="0" baseline="0" smtClean="0">
                        <a:ln>
                          <a:noFill/>
                        </a:ln>
                        <a:solidFill>
                          <a:srgbClr val="000000"/>
                        </a:solidFill>
                        <a:effectLst/>
                        <a:latin typeface="Verdana" pitchFamily="34" charset="0"/>
                      </a:endParaRPr>
                    </a:p>
                  </a:txBody>
                  <a:tcPr marL="89270" marR="89270" anchor="ct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hMerge="1">
                  <a:txBody>
                    <a:bodyPr/>
                    <a:lstStyle/>
                    <a:p>
                      <a:endParaRPr lang="es-AR"/>
                    </a:p>
                  </a:txBody>
                  <a:tcPr/>
                </a:tc>
                <a:tc>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s-MX" altLang="es-AR" sz="2000" b="0" i="0" u="none" strike="noStrike" cap="none" normalizeH="0" baseline="0" smtClean="0">
                          <a:ln>
                            <a:noFill/>
                          </a:ln>
                          <a:solidFill>
                            <a:srgbClr val="000000"/>
                          </a:solidFill>
                          <a:effectLst/>
                          <a:latin typeface="Verdana" pitchFamily="34" charset="0"/>
                        </a:rPr>
                        <a:t>40.117.096</a:t>
                      </a:r>
                    </a:p>
                  </a:txBody>
                  <a:tcPr marL="89270" marR="89270"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endParaRPr kumimoji="0" lang="es-ES" altLang="es-AR" sz="2000" b="0" i="0" u="none" strike="noStrike" cap="none" normalizeH="0" baseline="0" smtClean="0">
                        <a:ln>
                          <a:noFill/>
                        </a:ln>
                        <a:solidFill>
                          <a:srgbClr val="000000"/>
                        </a:solidFill>
                        <a:effectLst/>
                        <a:latin typeface="Verdana" pitchFamily="34" charset="0"/>
                      </a:endParaRPr>
                    </a:p>
                  </a:txBody>
                  <a:tcPr marL="89270" marR="89270" anchor="ct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509588">
                <a:tc rowSpan="2">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endParaRPr kumimoji="0" lang="es-ES" altLang="es-AR" sz="2000" b="1" i="0" u="none" strike="noStrike" cap="none" normalizeH="0" baseline="0" smtClean="0">
                        <a:ln>
                          <a:noFill/>
                        </a:ln>
                        <a:solidFill>
                          <a:srgbClr val="000000"/>
                        </a:solidFill>
                        <a:effectLst/>
                        <a:latin typeface="Verdana" pitchFamily="34" charset="0"/>
                      </a:endParaRPr>
                    </a:p>
                  </a:txBody>
                  <a:tcPr marL="89270" marR="89270" anchor="ct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1300" b="0" i="0" u="none" strike="noStrike" cap="none" normalizeH="0" baseline="0" smtClean="0">
                          <a:ln>
                            <a:noFill/>
                          </a:ln>
                          <a:solidFill>
                            <a:srgbClr val="000000"/>
                          </a:solidFill>
                          <a:effectLst/>
                          <a:latin typeface="Verdana" pitchFamily="34" charset="0"/>
                        </a:rPr>
                        <a:t>Casos</a:t>
                      </a:r>
                      <a:endParaRPr kumimoji="0" lang="es-MX" altLang="es-AR" sz="1300" b="0" i="0" u="none" strike="noStrike" cap="none" normalizeH="0" baseline="0" smtClean="0">
                        <a:ln>
                          <a:noFill/>
                        </a:ln>
                        <a:solidFill>
                          <a:srgbClr val="000000"/>
                        </a:solidFill>
                        <a:effectLst/>
                        <a:latin typeface="Verdana" pitchFamily="34" charset="0"/>
                      </a:endParaRPr>
                    </a:p>
                  </a:txBody>
                  <a:tcPr marL="89270" marR="89270"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2000" b="0" i="0" u="none" strike="noStrike" cap="none" normalizeH="0" baseline="0" smtClean="0">
                          <a:ln>
                            <a:noFill/>
                          </a:ln>
                          <a:solidFill>
                            <a:srgbClr val="000000"/>
                          </a:solidFill>
                          <a:effectLst/>
                          <a:latin typeface="Verdana" pitchFamily="34" charset="0"/>
                        </a:rPr>
                        <a:t>5.500</a:t>
                      </a:r>
                      <a:endParaRPr kumimoji="0" lang="es-MX" altLang="es-AR" sz="2000" b="0" i="0" u="none" strike="noStrike" cap="none" normalizeH="0" baseline="0" smtClean="0">
                        <a:ln>
                          <a:noFill/>
                        </a:ln>
                        <a:solidFill>
                          <a:srgbClr val="000000"/>
                        </a:solidFill>
                        <a:effectLst/>
                        <a:latin typeface="Verdana" pitchFamily="34" charset="0"/>
                      </a:endParaRPr>
                    </a:p>
                  </a:txBody>
                  <a:tcPr marL="89270" marR="89270"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rowSpan="2">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2600" b="1" i="0" u="none" strike="noStrike" cap="none" normalizeH="0" baseline="0" smtClean="0">
                          <a:ln>
                            <a:noFill/>
                          </a:ln>
                          <a:solidFill>
                            <a:srgbClr val="33CC33"/>
                          </a:solidFill>
                          <a:effectLst/>
                          <a:latin typeface="Verdana" pitchFamily="34" charset="0"/>
                        </a:rPr>
                        <a:t>40.910</a:t>
                      </a:r>
                    </a:p>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1800" b="0" i="0" u="none" strike="noStrike" cap="none" normalizeH="0" baseline="0" smtClean="0">
                          <a:ln>
                            <a:noFill/>
                          </a:ln>
                          <a:solidFill>
                            <a:srgbClr val="000000"/>
                          </a:solidFill>
                          <a:effectLst/>
                          <a:latin typeface="Verdana" pitchFamily="34" charset="0"/>
                        </a:rPr>
                        <a:t>(1991-2010)</a:t>
                      </a:r>
                      <a:endParaRPr kumimoji="0" lang="es-MX" altLang="es-AR" sz="1800" b="0" i="0" u="none" strike="noStrike" cap="none" normalizeH="0" baseline="0" smtClean="0">
                        <a:ln>
                          <a:noFill/>
                        </a:ln>
                        <a:solidFill>
                          <a:srgbClr val="000000"/>
                        </a:solidFill>
                        <a:effectLst/>
                        <a:latin typeface="Verdana" pitchFamily="34" charset="0"/>
                      </a:endParaRPr>
                    </a:p>
                  </a:txBody>
                  <a:tcPr marL="89270" marR="89270" anchor="ct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509588">
                <a:tc vMerge="1">
                  <a:txBody>
                    <a:bodyPr/>
                    <a:lstStyle/>
                    <a:p>
                      <a:endParaRPr lang="es-AR"/>
                    </a:p>
                  </a:txBody>
                  <a:tcPr/>
                </a:tc>
                <a:tc>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1300" b="0" i="0" u="none" strike="noStrike" cap="none" normalizeH="0" baseline="0" smtClean="0">
                          <a:ln>
                            <a:noFill/>
                          </a:ln>
                          <a:solidFill>
                            <a:srgbClr val="000000"/>
                          </a:solidFill>
                          <a:effectLst/>
                          <a:latin typeface="Verdana" pitchFamily="34" charset="0"/>
                        </a:rPr>
                        <a:t>Tasa</a:t>
                      </a:r>
                      <a:endParaRPr kumimoji="0" lang="es-MX" altLang="es-AR" sz="1300" b="0" i="0" u="none" strike="noStrike" cap="none" normalizeH="0" baseline="0" smtClean="0">
                        <a:ln>
                          <a:noFill/>
                        </a:ln>
                        <a:solidFill>
                          <a:srgbClr val="000000"/>
                        </a:solidFill>
                        <a:effectLst/>
                        <a:latin typeface="Verdana" pitchFamily="34" charset="0"/>
                      </a:endParaRPr>
                    </a:p>
                  </a:txBody>
                  <a:tcPr marL="89270" marR="89270"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2000" b="0" i="0" u="none" strike="noStrike" cap="none" normalizeH="0" baseline="0" smtClean="0">
                          <a:ln>
                            <a:noFill/>
                          </a:ln>
                          <a:solidFill>
                            <a:srgbClr val="000000"/>
                          </a:solidFill>
                          <a:effectLst/>
                          <a:latin typeface="Verdana" pitchFamily="34" charset="0"/>
                        </a:rPr>
                        <a:t>14,2 x 100 mil</a:t>
                      </a:r>
                      <a:endParaRPr kumimoji="0" lang="es-MX" altLang="es-AR" sz="2000" b="0" i="0" u="none" strike="noStrike" cap="none" normalizeH="0" baseline="0" smtClean="0">
                        <a:ln>
                          <a:noFill/>
                        </a:ln>
                        <a:solidFill>
                          <a:srgbClr val="000000"/>
                        </a:solidFill>
                        <a:effectLst/>
                        <a:latin typeface="Verdana" pitchFamily="34" charset="0"/>
                      </a:endParaRPr>
                    </a:p>
                  </a:txBody>
                  <a:tcPr marL="89270" marR="89270"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vMerge="1">
                  <a:txBody>
                    <a:bodyPr/>
                    <a:lstStyle/>
                    <a:p>
                      <a:endParaRPr lang="es-AR"/>
                    </a:p>
                  </a:txBody>
                  <a:tcPr/>
                </a:tc>
              </a:tr>
              <a:tr h="509588">
                <a:tc rowSpan="2">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endParaRPr kumimoji="0" lang="es-ES" altLang="es-AR" sz="2000" b="1" i="0" u="none" strike="noStrike" cap="none" normalizeH="0" baseline="0" smtClean="0">
                        <a:ln>
                          <a:noFill/>
                        </a:ln>
                        <a:solidFill>
                          <a:srgbClr val="000000"/>
                        </a:solidFill>
                        <a:effectLst/>
                        <a:latin typeface="Verdana" pitchFamily="34" charset="0"/>
                      </a:endParaRPr>
                    </a:p>
                  </a:txBody>
                  <a:tcPr marL="89270" marR="89270" anchor="ct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1300" b="0" i="0" u="none" strike="noStrike" cap="none" normalizeH="0" baseline="0" smtClean="0">
                          <a:ln>
                            <a:noFill/>
                          </a:ln>
                          <a:solidFill>
                            <a:srgbClr val="000000"/>
                          </a:solidFill>
                          <a:effectLst/>
                          <a:latin typeface="Verdana" pitchFamily="34" charset="0"/>
                        </a:rPr>
                        <a:t>Casos</a:t>
                      </a:r>
                      <a:endParaRPr kumimoji="0" lang="es-MX" altLang="es-AR" sz="1300" b="0" i="0" u="none" strike="noStrike" cap="none" normalizeH="0" baseline="0" smtClean="0">
                        <a:ln>
                          <a:noFill/>
                        </a:ln>
                        <a:solidFill>
                          <a:srgbClr val="000000"/>
                        </a:solidFill>
                        <a:effectLst/>
                        <a:latin typeface="Verdana" pitchFamily="34" charset="0"/>
                      </a:endParaRPr>
                    </a:p>
                  </a:txBody>
                  <a:tcPr marL="89270" marR="89270"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2000" b="0" i="0" u="none" strike="noStrike" cap="none" normalizeH="0" baseline="0" smtClean="0">
                          <a:ln>
                            <a:noFill/>
                          </a:ln>
                          <a:solidFill>
                            <a:srgbClr val="000000"/>
                          </a:solidFill>
                          <a:effectLst/>
                          <a:latin typeface="Verdana" pitchFamily="34" charset="0"/>
                        </a:rPr>
                        <a:t>1.900</a:t>
                      </a:r>
                      <a:endParaRPr kumimoji="0" lang="es-MX" altLang="es-AR" sz="2000" b="0" i="0" u="none" strike="noStrike" cap="none" normalizeH="0" baseline="0" smtClean="0">
                        <a:ln>
                          <a:noFill/>
                        </a:ln>
                        <a:solidFill>
                          <a:srgbClr val="000000"/>
                        </a:solidFill>
                        <a:effectLst/>
                        <a:latin typeface="Verdana" pitchFamily="34" charset="0"/>
                      </a:endParaRPr>
                    </a:p>
                  </a:txBody>
                  <a:tcPr marL="89270" marR="89270"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rowSpan="2">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2600" b="1" i="0" u="none" strike="noStrike" cap="none" normalizeH="0" baseline="0" smtClean="0">
                          <a:ln>
                            <a:noFill/>
                          </a:ln>
                          <a:solidFill>
                            <a:srgbClr val="0033CC"/>
                          </a:solidFill>
                          <a:effectLst/>
                          <a:latin typeface="Verdana" pitchFamily="34" charset="0"/>
                        </a:rPr>
                        <a:t>54.418</a:t>
                      </a:r>
                    </a:p>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1800" b="0" i="0" u="none" strike="noStrike" cap="none" normalizeH="0" baseline="0" smtClean="0">
                          <a:ln>
                            <a:noFill/>
                          </a:ln>
                          <a:solidFill>
                            <a:srgbClr val="000000"/>
                          </a:solidFill>
                          <a:effectLst/>
                          <a:latin typeface="Verdana" pitchFamily="34" charset="0"/>
                        </a:rPr>
                        <a:t>(2001-2010)</a:t>
                      </a:r>
                      <a:endParaRPr kumimoji="0" lang="es-MX" altLang="es-AR" sz="1800" b="0" i="0" u="none" strike="noStrike" cap="none" normalizeH="0" baseline="0" smtClean="0">
                        <a:ln>
                          <a:noFill/>
                        </a:ln>
                        <a:solidFill>
                          <a:srgbClr val="000000"/>
                        </a:solidFill>
                        <a:effectLst/>
                        <a:latin typeface="Verdana" pitchFamily="34" charset="0"/>
                      </a:endParaRPr>
                    </a:p>
                  </a:txBody>
                  <a:tcPr marL="89270" marR="89270" anchor="ct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509588">
                <a:tc vMerge="1">
                  <a:txBody>
                    <a:bodyPr/>
                    <a:lstStyle/>
                    <a:p>
                      <a:endParaRPr lang="es-AR"/>
                    </a:p>
                  </a:txBody>
                  <a:tcPr/>
                </a:tc>
                <a:tc>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1300" b="0" i="0" u="none" strike="noStrike" cap="none" normalizeH="0" baseline="0" smtClean="0">
                          <a:ln>
                            <a:noFill/>
                          </a:ln>
                          <a:solidFill>
                            <a:srgbClr val="000000"/>
                          </a:solidFill>
                          <a:effectLst/>
                          <a:latin typeface="Verdana" pitchFamily="34" charset="0"/>
                        </a:rPr>
                        <a:t>Tasa</a:t>
                      </a:r>
                      <a:endParaRPr kumimoji="0" lang="es-MX" altLang="es-AR" sz="1300" b="0" i="0" u="none" strike="noStrike" cap="none" normalizeH="0" baseline="0" smtClean="0">
                        <a:ln>
                          <a:noFill/>
                        </a:ln>
                        <a:solidFill>
                          <a:srgbClr val="000000"/>
                        </a:solidFill>
                        <a:effectLst/>
                        <a:latin typeface="Verdana" pitchFamily="34" charset="0"/>
                      </a:endParaRPr>
                    </a:p>
                  </a:txBody>
                  <a:tcPr marL="89270" marR="89270"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2000" b="0" i="0" u="none" strike="noStrike" cap="none" normalizeH="0" baseline="0" smtClean="0">
                          <a:ln>
                            <a:noFill/>
                          </a:ln>
                          <a:solidFill>
                            <a:srgbClr val="000000"/>
                          </a:solidFill>
                          <a:effectLst/>
                          <a:latin typeface="Verdana" pitchFamily="34" charset="0"/>
                        </a:rPr>
                        <a:t>4,8 x 100 mil</a:t>
                      </a:r>
                      <a:endParaRPr kumimoji="0" lang="es-MX" altLang="es-AR" sz="2000" b="0" i="0" u="none" strike="noStrike" cap="none" normalizeH="0" baseline="0" smtClean="0">
                        <a:ln>
                          <a:noFill/>
                        </a:ln>
                        <a:solidFill>
                          <a:srgbClr val="000000"/>
                        </a:solidFill>
                        <a:effectLst/>
                        <a:latin typeface="Verdana" pitchFamily="34" charset="0"/>
                      </a:endParaRPr>
                    </a:p>
                  </a:txBody>
                  <a:tcPr marL="89270" marR="89270"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vMerge="1">
                  <a:txBody>
                    <a:bodyPr/>
                    <a:lstStyle/>
                    <a:p>
                      <a:endParaRPr lang="es-AR"/>
                    </a:p>
                  </a:txBody>
                  <a:tcPr/>
                </a:tc>
              </a:tr>
              <a:tr h="509588">
                <a:tc rowSpan="2">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endParaRPr kumimoji="0" lang="es-ES" altLang="es-AR" sz="2000" b="1" i="0" u="none" strike="noStrike" cap="none" normalizeH="0" baseline="0" smtClean="0">
                        <a:ln>
                          <a:noFill/>
                        </a:ln>
                        <a:solidFill>
                          <a:srgbClr val="000000"/>
                        </a:solidFill>
                        <a:effectLst/>
                        <a:latin typeface="Verdana" pitchFamily="34" charset="0"/>
                      </a:endParaRPr>
                    </a:p>
                  </a:txBody>
                  <a:tcPr marL="89270" marR="89270" anchor="ct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1300" b="0" i="0" u="none" strike="noStrike" cap="none" normalizeH="0" baseline="0" smtClean="0">
                          <a:ln>
                            <a:noFill/>
                          </a:ln>
                          <a:solidFill>
                            <a:srgbClr val="000000"/>
                          </a:solidFill>
                          <a:effectLst/>
                          <a:latin typeface="Verdana" pitchFamily="34" charset="0"/>
                        </a:rPr>
                        <a:t>Defunciones</a:t>
                      </a:r>
                      <a:endParaRPr kumimoji="0" lang="es-MX" altLang="es-AR" sz="1300" b="0" i="0" u="none" strike="noStrike" cap="none" normalizeH="0" baseline="0" smtClean="0">
                        <a:ln>
                          <a:noFill/>
                        </a:ln>
                        <a:solidFill>
                          <a:srgbClr val="000000"/>
                        </a:solidFill>
                        <a:effectLst/>
                        <a:latin typeface="Verdana" pitchFamily="34" charset="0"/>
                      </a:endParaRPr>
                    </a:p>
                  </a:txBody>
                  <a:tcPr marL="89270" marR="89270"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2000" b="0" i="0" u="none" strike="noStrike" cap="none" normalizeH="0" baseline="0" smtClean="0">
                          <a:ln>
                            <a:noFill/>
                          </a:ln>
                          <a:solidFill>
                            <a:srgbClr val="000000"/>
                          </a:solidFill>
                          <a:effectLst/>
                          <a:latin typeface="Verdana" pitchFamily="34" charset="0"/>
                        </a:rPr>
                        <a:t>1.400</a:t>
                      </a:r>
                      <a:endParaRPr kumimoji="0" lang="es-MX" altLang="es-AR" sz="2000" b="0" i="0" u="none" strike="noStrike" cap="none" normalizeH="0" baseline="0" smtClean="0">
                        <a:ln>
                          <a:noFill/>
                        </a:ln>
                        <a:solidFill>
                          <a:srgbClr val="000000"/>
                        </a:solidFill>
                        <a:effectLst/>
                        <a:latin typeface="Verdana" pitchFamily="34" charset="0"/>
                      </a:endParaRPr>
                    </a:p>
                  </a:txBody>
                  <a:tcPr marL="89270" marR="89270"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rowSpan="2">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2600" b="1" i="0" u="none" strike="noStrike" cap="none" normalizeH="0" baseline="0" smtClean="0">
                          <a:ln>
                            <a:noFill/>
                          </a:ln>
                          <a:solidFill>
                            <a:srgbClr val="FF9900"/>
                          </a:solidFill>
                          <a:effectLst/>
                          <a:latin typeface="Verdana" pitchFamily="34" charset="0"/>
                        </a:rPr>
                        <a:t>27.000</a:t>
                      </a:r>
                    </a:p>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1800" b="0" i="0" u="none" strike="noStrike" cap="none" normalizeH="0" baseline="0" smtClean="0">
                          <a:ln>
                            <a:noFill/>
                          </a:ln>
                          <a:solidFill>
                            <a:srgbClr val="000000"/>
                          </a:solidFill>
                          <a:effectLst/>
                          <a:latin typeface="Verdana" pitchFamily="34" charset="0"/>
                        </a:rPr>
                        <a:t>(1990-2009)</a:t>
                      </a:r>
                      <a:endParaRPr kumimoji="0" lang="es-MX" altLang="es-AR" sz="1800" b="0" i="0" u="none" strike="noStrike" cap="none" normalizeH="0" baseline="0" smtClean="0">
                        <a:ln>
                          <a:noFill/>
                        </a:ln>
                        <a:solidFill>
                          <a:srgbClr val="000000"/>
                        </a:solidFill>
                        <a:effectLst/>
                        <a:latin typeface="Verdana" pitchFamily="34" charset="0"/>
                      </a:endParaRPr>
                    </a:p>
                  </a:txBody>
                  <a:tcPr marL="89270" marR="89270" anchor="ct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509588">
                <a:tc vMerge="1">
                  <a:txBody>
                    <a:bodyPr/>
                    <a:lstStyle/>
                    <a:p>
                      <a:endParaRPr lang="es-AR"/>
                    </a:p>
                  </a:txBody>
                  <a:tcPr/>
                </a:tc>
                <a:tc>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1300" b="0" i="0" u="none" strike="noStrike" cap="none" normalizeH="0" baseline="0" smtClean="0">
                          <a:ln>
                            <a:noFill/>
                          </a:ln>
                          <a:solidFill>
                            <a:srgbClr val="000000"/>
                          </a:solidFill>
                          <a:effectLst/>
                          <a:latin typeface="Verdana" pitchFamily="34" charset="0"/>
                        </a:rPr>
                        <a:t>Tasa</a:t>
                      </a:r>
                      <a:endParaRPr kumimoji="0" lang="es-MX" altLang="es-AR" sz="1300" b="0" i="0" u="none" strike="noStrike" cap="none" normalizeH="0" baseline="0" smtClean="0">
                        <a:ln>
                          <a:noFill/>
                        </a:ln>
                        <a:solidFill>
                          <a:srgbClr val="000000"/>
                        </a:solidFill>
                        <a:effectLst/>
                        <a:latin typeface="Verdana" pitchFamily="34" charset="0"/>
                      </a:endParaRPr>
                    </a:p>
                  </a:txBody>
                  <a:tcPr marL="89270" marR="89270"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Verdana" pitchFamily="34" charset="0"/>
                        </a:defRPr>
                      </a:lvl1pPr>
                      <a:lvl2pPr marL="742950" indent="-285750">
                        <a:spcBef>
                          <a:spcPct val="20000"/>
                        </a:spcBef>
                        <a:buClr>
                          <a:schemeClr val="accent1"/>
                        </a:buClr>
                        <a:buSzPct val="85000"/>
                        <a:buFont typeface="Wingdings 2" pitchFamily="18" charset="2"/>
                        <a:defRPr sz="2000">
                          <a:solidFill>
                            <a:schemeClr val="tx1"/>
                          </a:solidFill>
                          <a:latin typeface="Verdana" pitchFamily="34" charset="0"/>
                        </a:defRPr>
                      </a:lvl2pPr>
                      <a:lvl3pPr marL="1143000" indent="-228600">
                        <a:spcBef>
                          <a:spcPct val="20000"/>
                        </a:spcBef>
                        <a:buClr>
                          <a:schemeClr val="accent2"/>
                        </a:buClr>
                        <a:buSzPct val="70000"/>
                        <a:buFont typeface="Wingdings 2" pitchFamily="18" charset="2"/>
                        <a:defRPr sz="1900">
                          <a:solidFill>
                            <a:schemeClr val="tx1"/>
                          </a:solidFill>
                          <a:latin typeface="Verdana" pitchFamily="34" charset="0"/>
                        </a:defRPr>
                      </a:lvl3pPr>
                      <a:lvl4pPr marL="1600200" indent="-228600">
                        <a:spcBef>
                          <a:spcPct val="20000"/>
                        </a:spcBef>
                        <a:buClr>
                          <a:srgbClr val="0BD0D9"/>
                        </a:buClr>
                        <a:buSzPct val="65000"/>
                        <a:buFont typeface="Wingdings 2" pitchFamily="18" charset="2"/>
                        <a:defRPr>
                          <a:solidFill>
                            <a:schemeClr val="tx1"/>
                          </a:solidFill>
                          <a:latin typeface="Verdana" pitchFamily="34" charset="0"/>
                        </a:defRPr>
                      </a:lvl4pPr>
                      <a:lvl5pPr marL="2057400" indent="-228600">
                        <a:spcBef>
                          <a:spcPct val="20000"/>
                        </a:spcBef>
                        <a:buClr>
                          <a:srgbClr val="10CF9B"/>
                        </a:buClr>
                        <a:buSzPct val="65000"/>
                        <a:buFont typeface="Wingdings 2" pitchFamily="18" charset="2"/>
                        <a:defRPr>
                          <a:solidFill>
                            <a:schemeClr val="tx1"/>
                          </a:solidFill>
                          <a:latin typeface="Verdana" pitchFamily="34" charset="0"/>
                        </a:defRPr>
                      </a:lvl5pPr>
                      <a:lvl6pPr marL="25146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6pPr>
                      <a:lvl7pPr marL="29718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7pPr>
                      <a:lvl8pPr marL="34290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8pPr>
                      <a:lvl9pPr marL="3886200" indent="-228600" fontAlgn="base">
                        <a:spcBef>
                          <a:spcPct val="20000"/>
                        </a:spcBef>
                        <a:spcAft>
                          <a:spcPct val="0"/>
                        </a:spcAft>
                        <a:buClr>
                          <a:srgbClr val="10CF9B"/>
                        </a:buClr>
                        <a:buSzPct val="65000"/>
                        <a:buFont typeface="Wingdings 2" pitchFamily="18" charset="2"/>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s-ES_tradnl" altLang="es-AR" sz="2000" b="0" i="0" u="none" strike="noStrike" cap="none" normalizeH="0" baseline="0" dirty="0" smtClean="0">
                          <a:ln>
                            <a:noFill/>
                          </a:ln>
                          <a:solidFill>
                            <a:srgbClr val="000000"/>
                          </a:solidFill>
                          <a:effectLst/>
                          <a:latin typeface="Verdana" pitchFamily="34" charset="0"/>
                        </a:rPr>
                        <a:t>3,5 x 100 mil</a:t>
                      </a:r>
                      <a:endParaRPr kumimoji="0" lang="es-MX" altLang="es-AR" sz="2000" b="0" i="0" u="none" strike="noStrike" cap="none" normalizeH="0" baseline="0" dirty="0" smtClean="0">
                        <a:ln>
                          <a:noFill/>
                        </a:ln>
                        <a:solidFill>
                          <a:srgbClr val="000000"/>
                        </a:solidFill>
                        <a:effectLst/>
                        <a:latin typeface="Verdana" pitchFamily="34" charset="0"/>
                      </a:endParaRPr>
                    </a:p>
                  </a:txBody>
                  <a:tcPr marL="89270" marR="89270"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vMerge="1">
                  <a:txBody>
                    <a:bodyPr/>
                    <a:lstStyle/>
                    <a:p>
                      <a:endParaRPr lang="es-AR"/>
                    </a:p>
                  </a:txBody>
                  <a:tcPr/>
                </a:tc>
              </a:tr>
            </a:tbl>
          </a:graphicData>
        </a:graphic>
      </p:graphicFrame>
      <p:sp>
        <p:nvSpPr>
          <p:cNvPr id="7" name="6 Rectángulo"/>
          <p:cNvSpPr/>
          <p:nvPr/>
        </p:nvSpPr>
        <p:spPr>
          <a:xfrm>
            <a:off x="649073" y="3000372"/>
            <a:ext cx="2839111"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2400" b="1" spc="50" dirty="0">
                <a:ln w="11430"/>
                <a:solidFill>
                  <a:srgbClr val="33CC33"/>
                </a:solidFill>
              </a:rPr>
              <a:t>Diagnósticos de VIH</a:t>
            </a:r>
          </a:p>
        </p:txBody>
      </p:sp>
      <p:sp>
        <p:nvSpPr>
          <p:cNvPr id="8" name="7 Rectángulo"/>
          <p:cNvSpPr/>
          <p:nvPr/>
        </p:nvSpPr>
        <p:spPr>
          <a:xfrm>
            <a:off x="612140" y="4000504"/>
            <a:ext cx="1970411"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2400" b="1" spc="50" dirty="0">
                <a:ln w="11430"/>
                <a:solidFill>
                  <a:srgbClr val="0033CC"/>
                </a:solidFill>
              </a:rPr>
              <a:t>Casos de sida</a:t>
            </a:r>
          </a:p>
        </p:txBody>
      </p:sp>
      <p:sp>
        <p:nvSpPr>
          <p:cNvPr id="9" name="8 Rectángulo"/>
          <p:cNvSpPr/>
          <p:nvPr/>
        </p:nvSpPr>
        <p:spPr>
          <a:xfrm>
            <a:off x="651734" y="5000636"/>
            <a:ext cx="2994089"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2400" b="1" spc="50" dirty="0">
                <a:ln w="11430"/>
                <a:solidFill>
                  <a:srgbClr val="FF9900"/>
                </a:solidFill>
              </a:rPr>
              <a:t>Defunciones por sida</a:t>
            </a:r>
          </a:p>
        </p:txBody>
      </p:sp>
      <p:sp>
        <p:nvSpPr>
          <p:cNvPr id="10" name="9 Rectángulo"/>
          <p:cNvSpPr/>
          <p:nvPr/>
        </p:nvSpPr>
        <p:spPr>
          <a:xfrm>
            <a:off x="577740" y="2214554"/>
            <a:ext cx="2215542"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2400" b="1" spc="50" dirty="0">
                <a:ln w="11430"/>
                <a:gradFill>
                  <a:gsLst>
                    <a:gs pos="25000">
                      <a:schemeClr val="accent2">
                        <a:satMod val="155000"/>
                      </a:schemeClr>
                    </a:gs>
                    <a:gs pos="100000">
                      <a:schemeClr val="accent2">
                        <a:shade val="45000"/>
                        <a:satMod val="165000"/>
                      </a:schemeClr>
                    </a:gs>
                  </a:gsLst>
                  <a:lin ang="5400000"/>
                </a:gradFill>
              </a:rPr>
              <a:t>Población 2010</a:t>
            </a:r>
          </a:p>
        </p:txBody>
      </p:sp>
      <p:graphicFrame>
        <p:nvGraphicFramePr>
          <p:cNvPr id="49195" name="Object 2091"/>
          <p:cNvGraphicFramePr>
            <a:graphicFrameLocks noChangeAspect="1"/>
          </p:cNvGraphicFramePr>
          <p:nvPr/>
        </p:nvGraphicFramePr>
        <p:xfrm>
          <a:off x="0" y="6172200"/>
          <a:ext cx="2195513" cy="685800"/>
        </p:xfrm>
        <a:graphic>
          <a:graphicData uri="http://schemas.openxmlformats.org/presentationml/2006/ole">
            <mc:AlternateContent xmlns:mc="http://schemas.openxmlformats.org/markup-compatibility/2006">
              <mc:Choice xmlns:v="urn:schemas-microsoft-com:vml" Requires="v">
                <p:oleObj spid="_x0000_s4108" r:id="rId3" imgW="2768254" imgH="888889" progId="">
                  <p:embed/>
                </p:oleObj>
              </mc:Choice>
              <mc:Fallback>
                <p:oleObj r:id="rId3" imgW="2768254" imgH="88888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72200"/>
                        <a:ext cx="21955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97" name="AutoShape 2093"/>
          <p:cNvSpPr>
            <a:spLocks noChangeArrowheads="1"/>
          </p:cNvSpPr>
          <p:nvPr/>
        </p:nvSpPr>
        <p:spPr bwMode="auto">
          <a:xfrm>
            <a:off x="4819823" y="2780928"/>
            <a:ext cx="976313" cy="485775"/>
          </a:xfrm>
          <a:prstGeom prst="righ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49198" name="AutoShape 2094"/>
          <p:cNvSpPr>
            <a:spLocks noChangeArrowheads="1"/>
          </p:cNvSpPr>
          <p:nvPr/>
        </p:nvSpPr>
        <p:spPr bwMode="auto">
          <a:xfrm>
            <a:off x="4819823" y="3933056"/>
            <a:ext cx="976313" cy="485775"/>
          </a:xfrm>
          <a:prstGeom prst="righ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Tree>
    <p:extLst>
      <p:ext uri="{BB962C8B-B14F-4D97-AF65-F5344CB8AC3E}">
        <p14:creationId xmlns:p14="http://schemas.microsoft.com/office/powerpoint/2010/main" val="164314081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7" grpId="0" animBg="1"/>
      <p:bldP spid="4919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10 Marcador de contenido" descr="MAPA-2011.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l="49376"/>
          <a:stretch>
            <a:fillRect/>
          </a:stretch>
        </p:blipFill>
        <p:spPr>
          <a:xfrm>
            <a:off x="0" y="901700"/>
            <a:ext cx="4267200" cy="5956300"/>
          </a:xfrm>
        </p:spPr>
      </p:pic>
      <p:sp>
        <p:nvSpPr>
          <p:cNvPr id="53251" name="15 Marcador de texto"/>
          <p:cNvSpPr>
            <a:spLocks noGrp="1"/>
          </p:cNvSpPr>
          <p:nvPr>
            <p:ph type="body" sz="quarter" idx="4294967295"/>
          </p:nvPr>
        </p:nvSpPr>
        <p:spPr>
          <a:xfrm>
            <a:off x="4643438" y="285750"/>
            <a:ext cx="4500562" cy="1354138"/>
          </a:xfrm>
        </p:spPr>
        <p:txBody>
          <a:bodyPr/>
          <a:lstStyle/>
          <a:p>
            <a:pPr marL="0" indent="0">
              <a:buFont typeface="Wingdings 2" pitchFamily="18" charset="2"/>
              <a:buNone/>
            </a:pPr>
            <a:r>
              <a:rPr lang="es-AR" altLang="es-AR" sz="2000" b="1" smtClean="0">
                <a:latin typeface="Arial" charset="0"/>
              </a:rPr>
              <a:t>Distribución geográfica de las infecciones por VIH según año de diagnóstico, Argentina 2009-2010</a:t>
            </a:r>
            <a:endParaRPr lang="es-MX" altLang="es-AR" sz="2000" b="1" smtClean="0">
              <a:latin typeface="Arial" charset="0"/>
            </a:endParaRPr>
          </a:p>
        </p:txBody>
      </p:sp>
      <p:graphicFrame>
        <p:nvGraphicFramePr>
          <p:cNvPr id="14" name="1 Gráfico"/>
          <p:cNvGraphicFramePr>
            <a:graphicFrameLocks noGrp="1"/>
          </p:cNvGraphicFramePr>
          <p:nvPr>
            <p:ph sz="quarter" idx="4294967295"/>
            <p:extLst>
              <p:ext uri="{D42A27DB-BD31-4B8C-83A1-F6EECF244321}">
                <p14:modId xmlns:p14="http://schemas.microsoft.com/office/powerpoint/2010/main" val="1400968583"/>
              </p:ext>
            </p:extLst>
          </p:nvPr>
        </p:nvGraphicFramePr>
        <p:xfrm>
          <a:off x="4530725" y="1527175"/>
          <a:ext cx="4613275" cy="5322888"/>
        </p:xfrm>
        <a:graphic>
          <a:graphicData uri="http://schemas.openxmlformats.org/drawingml/2006/chart">
            <c:chart xmlns:c="http://schemas.openxmlformats.org/drawingml/2006/chart" xmlns:r="http://schemas.openxmlformats.org/officeDocument/2006/relationships" r:id="rId4"/>
          </a:graphicData>
        </a:graphic>
      </p:graphicFrame>
      <p:sp>
        <p:nvSpPr>
          <p:cNvPr id="53253" name="14 Marcador de texto"/>
          <p:cNvSpPr>
            <a:spLocks noGrp="1"/>
          </p:cNvSpPr>
          <p:nvPr>
            <p:ph type="body" idx="4294967295"/>
          </p:nvPr>
        </p:nvSpPr>
        <p:spPr>
          <a:xfrm>
            <a:off x="0" y="357188"/>
            <a:ext cx="4040188" cy="782637"/>
          </a:xfrm>
        </p:spPr>
        <p:txBody>
          <a:bodyPr anchor="b"/>
          <a:lstStyle/>
          <a:p>
            <a:pPr marL="0" indent="0">
              <a:buFont typeface="Wingdings 2" pitchFamily="18" charset="2"/>
              <a:buNone/>
            </a:pPr>
            <a:r>
              <a:rPr lang="es-MX" altLang="es-AR" sz="2000" b="1" smtClean="0">
                <a:latin typeface="Arial" charset="0"/>
              </a:rPr>
              <a:t>Tasa de VIH por jurisdicción, Argentina 2007-2009</a:t>
            </a:r>
          </a:p>
        </p:txBody>
      </p:sp>
      <p:pic>
        <p:nvPicPr>
          <p:cNvPr id="53254" name="18 Imagen" descr="MAPA-2011.jpg"/>
          <p:cNvPicPr>
            <a:picLocks noChangeAspect="1"/>
          </p:cNvPicPr>
          <p:nvPr/>
        </p:nvPicPr>
        <p:blipFill>
          <a:blip r:embed="rId3">
            <a:extLst>
              <a:ext uri="{28A0092B-C50C-407E-A947-70E740481C1C}">
                <a14:useLocalDpi xmlns:a14="http://schemas.microsoft.com/office/drawing/2010/main" val="0"/>
              </a:ext>
            </a:extLst>
          </a:blip>
          <a:srcRect l="26933" t="57169" r="58354" b="12704"/>
          <a:stretch>
            <a:fillRect/>
          </a:stretch>
        </p:blipFill>
        <p:spPr bwMode="auto">
          <a:xfrm>
            <a:off x="2357438" y="4572000"/>
            <a:ext cx="1179512"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3255" name="Object 2055"/>
          <p:cNvGraphicFramePr>
            <a:graphicFrameLocks noChangeAspect="1"/>
          </p:cNvGraphicFramePr>
          <p:nvPr/>
        </p:nvGraphicFramePr>
        <p:xfrm>
          <a:off x="0" y="6172200"/>
          <a:ext cx="2195513" cy="685800"/>
        </p:xfrm>
        <a:graphic>
          <a:graphicData uri="http://schemas.openxmlformats.org/presentationml/2006/ole">
            <mc:AlternateContent xmlns:mc="http://schemas.openxmlformats.org/markup-compatibility/2006">
              <mc:Choice xmlns:v="urn:schemas-microsoft-com:vml" Requires="v">
                <p:oleObj spid="_x0000_s5132" r:id="rId5" imgW="2768254" imgH="888889" progId="">
                  <p:embed/>
                </p:oleObj>
              </mc:Choice>
              <mc:Fallback>
                <p:oleObj r:id="rId5" imgW="2768254" imgH="88888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172200"/>
                        <a:ext cx="21955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13426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9 Título"/>
          <p:cNvSpPr>
            <a:spLocks noGrp="1"/>
          </p:cNvSpPr>
          <p:nvPr>
            <p:ph type="title" idx="4294967295"/>
          </p:nvPr>
        </p:nvSpPr>
        <p:spPr>
          <a:xfrm>
            <a:off x="0" y="274638"/>
            <a:ext cx="8401050" cy="1143000"/>
          </a:xfrm>
        </p:spPr>
        <p:txBody>
          <a:bodyPr lIns="91440" rIns="91440" bIns="45720" anchor="ctr"/>
          <a:lstStyle/>
          <a:p>
            <a:pPr algn="ctr"/>
            <a:r>
              <a:rPr lang="es-MX" altLang="es-AR" sz="2400" b="1" dirty="0" smtClean="0">
                <a:solidFill>
                  <a:schemeClr val="tx1"/>
                </a:solidFill>
                <a:latin typeface="Arial" charset="0"/>
              </a:rPr>
              <a:t>Vías de transmisión de VIH, Argentina 2008-2010</a:t>
            </a:r>
          </a:p>
        </p:txBody>
      </p:sp>
      <p:sp>
        <p:nvSpPr>
          <p:cNvPr id="58371" name="5 Marcador de texto"/>
          <p:cNvSpPr>
            <a:spLocks noGrp="1"/>
          </p:cNvSpPr>
          <p:nvPr>
            <p:ph type="body" idx="4294967295"/>
          </p:nvPr>
        </p:nvSpPr>
        <p:spPr>
          <a:xfrm>
            <a:off x="0" y="1052513"/>
            <a:ext cx="4040188" cy="639762"/>
          </a:xfrm>
        </p:spPr>
        <p:txBody>
          <a:bodyPr anchor="b"/>
          <a:lstStyle/>
          <a:p>
            <a:pPr marL="0" indent="0">
              <a:buFont typeface="Wingdings 2" pitchFamily="18" charset="2"/>
              <a:buNone/>
            </a:pPr>
            <a:r>
              <a:rPr lang="es-ES_tradnl" altLang="es-AR" sz="2000" b="1" smtClean="0">
                <a:latin typeface="Arial" charset="0"/>
              </a:rPr>
              <a:t>Varones</a:t>
            </a:r>
            <a:endParaRPr lang="es-MX" altLang="es-AR" sz="2000" b="1" smtClean="0">
              <a:latin typeface="Arial" charset="0"/>
            </a:endParaRPr>
          </a:p>
        </p:txBody>
      </p:sp>
      <p:graphicFrame>
        <p:nvGraphicFramePr>
          <p:cNvPr id="58372" name="3 Marcador de contenido"/>
          <p:cNvGraphicFramePr>
            <a:graphicFrameLocks noGrp="1"/>
          </p:cNvGraphicFramePr>
          <p:nvPr>
            <p:ph sz="half" idx="4294967295"/>
            <p:extLst>
              <p:ext uri="{D42A27DB-BD31-4B8C-83A1-F6EECF244321}">
                <p14:modId xmlns:p14="http://schemas.microsoft.com/office/powerpoint/2010/main" val="207615705"/>
              </p:ext>
            </p:extLst>
          </p:nvPr>
        </p:nvGraphicFramePr>
        <p:xfrm>
          <a:off x="0" y="2009775"/>
          <a:ext cx="4040188" cy="3830638"/>
        </p:xfrm>
        <a:graphic>
          <a:graphicData uri="http://schemas.openxmlformats.org/presentationml/2006/ole">
            <mc:AlternateContent xmlns:mc="http://schemas.openxmlformats.org/markup-compatibility/2006">
              <mc:Choice xmlns:v="urn:schemas-microsoft-com:vml" Requires="v">
                <p:oleObj spid="_x0000_s6179" r:id="rId3" imgW="4041998" imgH="3950550" progId="Excel.Chart.8">
                  <p:embed/>
                </p:oleObj>
              </mc:Choice>
              <mc:Fallback>
                <p:oleObj r:id="rId3" imgW="4041998" imgH="3950550"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09775"/>
                        <a:ext cx="4040188" cy="3830638"/>
                      </a:xfrm>
                      <a:prstGeom prst="rect">
                        <a:avLst/>
                      </a:prstGeom>
                    </p:spPr>
                  </p:pic>
                </p:oleObj>
              </mc:Fallback>
            </mc:AlternateContent>
          </a:graphicData>
        </a:graphic>
      </p:graphicFrame>
      <p:sp>
        <p:nvSpPr>
          <p:cNvPr id="58373" name="6 Marcador de texto"/>
          <p:cNvSpPr>
            <a:spLocks noGrp="1"/>
          </p:cNvSpPr>
          <p:nvPr>
            <p:ph type="body" sz="quarter" idx="4294967295"/>
          </p:nvPr>
        </p:nvSpPr>
        <p:spPr>
          <a:xfrm>
            <a:off x="5102225" y="1052513"/>
            <a:ext cx="4041775" cy="639762"/>
          </a:xfrm>
        </p:spPr>
        <p:txBody>
          <a:bodyPr anchor="b"/>
          <a:lstStyle/>
          <a:p>
            <a:pPr marL="0" indent="0">
              <a:buFont typeface="Wingdings 2" pitchFamily="18" charset="2"/>
              <a:buNone/>
            </a:pPr>
            <a:r>
              <a:rPr lang="es-ES_tradnl" altLang="es-AR" sz="2000" b="1" smtClean="0">
                <a:latin typeface="Arial" charset="0"/>
              </a:rPr>
              <a:t>Mujeres</a:t>
            </a:r>
            <a:endParaRPr lang="es-MX" altLang="es-AR" sz="2000" b="1" smtClean="0">
              <a:latin typeface="Arial" charset="0"/>
            </a:endParaRPr>
          </a:p>
        </p:txBody>
      </p:sp>
      <p:graphicFrame>
        <p:nvGraphicFramePr>
          <p:cNvPr id="58374" name="Object 6"/>
          <p:cNvGraphicFramePr>
            <a:graphicFrameLocks noGrp="1"/>
          </p:cNvGraphicFramePr>
          <p:nvPr>
            <p:ph sz="quarter" idx="4294967295"/>
            <p:extLst>
              <p:ext uri="{D42A27DB-BD31-4B8C-83A1-F6EECF244321}">
                <p14:modId xmlns:p14="http://schemas.microsoft.com/office/powerpoint/2010/main" val="1284789403"/>
              </p:ext>
            </p:extLst>
          </p:nvPr>
        </p:nvGraphicFramePr>
        <p:xfrm>
          <a:off x="5102225" y="2009775"/>
          <a:ext cx="4041775" cy="3832225"/>
        </p:xfrm>
        <a:graphic>
          <a:graphicData uri="http://schemas.openxmlformats.org/presentationml/2006/ole">
            <mc:AlternateContent xmlns:mc="http://schemas.openxmlformats.org/markup-compatibility/2006">
              <mc:Choice xmlns:v="urn:schemas-microsoft-com:vml" Requires="v">
                <p:oleObj spid="_x0000_s6180" r:id="rId5" imgW="4041998" imgH="3950550" progId="Excel.Chart.8">
                  <p:embed/>
                </p:oleObj>
              </mc:Choice>
              <mc:Fallback>
                <p:oleObj r:id="rId5" imgW="4041998" imgH="3950550"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2225" y="2009775"/>
                        <a:ext cx="4041775" cy="3832225"/>
                      </a:xfrm>
                      <a:prstGeom prst="rect">
                        <a:avLst/>
                      </a:prstGeom>
                    </p:spPr>
                  </p:pic>
                </p:oleObj>
              </mc:Fallback>
            </mc:AlternateContent>
          </a:graphicData>
        </a:graphic>
      </p:graphicFrame>
      <p:graphicFrame>
        <p:nvGraphicFramePr>
          <p:cNvPr id="58375" name="Object 7"/>
          <p:cNvGraphicFramePr>
            <a:graphicFrameLocks noChangeAspect="1"/>
          </p:cNvGraphicFramePr>
          <p:nvPr/>
        </p:nvGraphicFramePr>
        <p:xfrm>
          <a:off x="0" y="6172200"/>
          <a:ext cx="2195513" cy="685800"/>
        </p:xfrm>
        <a:graphic>
          <a:graphicData uri="http://schemas.openxmlformats.org/presentationml/2006/ole">
            <mc:AlternateContent xmlns:mc="http://schemas.openxmlformats.org/markup-compatibility/2006">
              <mc:Choice xmlns:v="urn:schemas-microsoft-com:vml" Requires="v">
                <p:oleObj spid="_x0000_s6181" r:id="rId7" imgW="2768254" imgH="888889" progId="">
                  <p:embed/>
                </p:oleObj>
              </mc:Choice>
              <mc:Fallback>
                <p:oleObj r:id="rId7" imgW="2768254" imgH="88888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172200"/>
                        <a:ext cx="21955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147378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normAutofit/>
          </a:bodyPr>
          <a:lstStyle/>
          <a:p>
            <a:r>
              <a:rPr lang="es-ES" altLang="es-AR" sz="3200" b="1" dirty="0">
                <a:latin typeface="Arial" charset="0"/>
              </a:rPr>
              <a:t>VIH/sida y género</a:t>
            </a:r>
            <a:endParaRPr lang="en-US" altLang="es-AR" sz="3200" b="1" dirty="0">
              <a:latin typeface="Arial" charset="0"/>
            </a:endParaRPr>
          </a:p>
        </p:txBody>
      </p:sp>
      <p:sp>
        <p:nvSpPr>
          <p:cNvPr id="24579" name="2 Marcador de contenido"/>
          <p:cNvSpPr>
            <a:spLocks noGrp="1"/>
          </p:cNvSpPr>
          <p:nvPr>
            <p:ph idx="1"/>
          </p:nvPr>
        </p:nvSpPr>
        <p:spPr/>
        <p:txBody>
          <a:bodyPr/>
          <a:lstStyle/>
          <a:p>
            <a:r>
              <a:rPr lang="es-ES" altLang="es-AR" sz="2800" b="1" dirty="0" smtClean="0"/>
              <a:t>Aunque el VIH afecta tanto a los hombres como a las mujeres, las mujeres son más vulnerables debido a razones biológicas, </a:t>
            </a:r>
            <a:r>
              <a:rPr lang="en-US" altLang="es-AR" sz="2800" b="1" dirty="0" err="1" smtClean="0"/>
              <a:t>epidemiológicas</a:t>
            </a:r>
            <a:r>
              <a:rPr lang="en-US" altLang="es-AR" sz="2800" b="1" dirty="0" smtClean="0"/>
              <a:t> y </a:t>
            </a:r>
            <a:r>
              <a:rPr lang="en-US" altLang="es-AR" sz="2800" b="1" dirty="0" err="1" smtClean="0"/>
              <a:t>sociales</a:t>
            </a:r>
            <a:r>
              <a:rPr lang="en-US" altLang="es-AR" sz="2800" b="1" dirty="0" smtClean="0"/>
              <a:t>.</a:t>
            </a:r>
          </a:p>
          <a:p>
            <a:r>
              <a:rPr lang="es-ES" altLang="es-AR" sz="2800" b="1" dirty="0" smtClean="0"/>
              <a:t>La epidemia es alentada por situaciones donde las políticas macroeconómicas han llevado a un incremento en las disparidades de </a:t>
            </a:r>
            <a:r>
              <a:rPr lang="en-US" altLang="es-AR" sz="2800" b="1" dirty="0" err="1" smtClean="0"/>
              <a:t>género</a:t>
            </a:r>
            <a:r>
              <a:rPr lang="en-US" altLang="es-AR" sz="2800" b="1" dirty="0" smtClean="0"/>
              <a:t>.</a:t>
            </a:r>
          </a:p>
          <a:p>
            <a:r>
              <a:rPr lang="en-US" altLang="es-AR" sz="2800" b="1" dirty="0" smtClean="0"/>
              <a:t>La </a:t>
            </a:r>
            <a:r>
              <a:rPr lang="en-US" altLang="es-AR" sz="2800" b="1" dirty="0" err="1" smtClean="0"/>
              <a:t>mayoría</a:t>
            </a:r>
            <a:r>
              <a:rPr lang="en-US" altLang="es-AR" sz="2800" b="1" dirty="0" smtClean="0"/>
              <a:t> de </a:t>
            </a:r>
            <a:r>
              <a:rPr lang="en-US" altLang="es-AR" sz="2800" b="1" dirty="0" err="1" smtClean="0"/>
              <a:t>las</a:t>
            </a:r>
            <a:r>
              <a:rPr lang="en-US" altLang="es-AR" sz="2800" b="1" dirty="0" smtClean="0"/>
              <a:t> </a:t>
            </a:r>
            <a:r>
              <a:rPr lang="en-US" altLang="es-AR" sz="2800" b="1" dirty="0" err="1" smtClean="0"/>
              <a:t>mujeres</a:t>
            </a:r>
            <a:r>
              <a:rPr lang="en-US" altLang="es-AR" sz="2800" b="1" dirty="0" smtClean="0"/>
              <a:t> se </a:t>
            </a:r>
            <a:r>
              <a:rPr lang="en-US" altLang="es-AR" sz="2800" b="1" dirty="0" err="1" smtClean="0"/>
              <a:t>infectan</a:t>
            </a:r>
            <a:r>
              <a:rPr lang="en-US" altLang="es-AR" sz="2800" b="1" dirty="0" smtClean="0"/>
              <a:t> </a:t>
            </a:r>
            <a:r>
              <a:rPr lang="en-US" altLang="es-AR" sz="2800" b="1" dirty="0" err="1" smtClean="0"/>
              <a:t>por</a:t>
            </a:r>
            <a:r>
              <a:rPr lang="en-US" altLang="es-AR" sz="2800" b="1" dirty="0" smtClean="0"/>
              <a:t> </a:t>
            </a:r>
            <a:r>
              <a:rPr lang="en-US" altLang="es-AR" sz="2800" b="1" dirty="0" err="1" smtClean="0"/>
              <a:t>vía</a:t>
            </a:r>
            <a:r>
              <a:rPr lang="en-US" altLang="es-AR" sz="2800" b="1" dirty="0" smtClean="0"/>
              <a:t> sexual a </a:t>
            </a:r>
            <a:r>
              <a:rPr lang="en-US" altLang="es-AR" sz="2800" b="1" dirty="0" err="1" smtClean="0"/>
              <a:t>través</a:t>
            </a:r>
            <a:r>
              <a:rPr lang="en-US" altLang="es-AR" sz="2800" b="1" dirty="0" smtClean="0"/>
              <a:t> de </a:t>
            </a:r>
            <a:r>
              <a:rPr lang="en-US" altLang="es-AR" sz="2800" b="1" dirty="0" err="1" smtClean="0"/>
              <a:t>relaciones</a:t>
            </a:r>
            <a:r>
              <a:rPr lang="en-US" altLang="es-AR" sz="2800" b="1" dirty="0" smtClean="0"/>
              <a:t> no </a:t>
            </a:r>
            <a:r>
              <a:rPr lang="en-US" altLang="es-AR" sz="2800" b="1" dirty="0" err="1" smtClean="0"/>
              <a:t>protegidas</a:t>
            </a:r>
            <a:r>
              <a:rPr lang="en-US" altLang="es-AR" sz="2800" b="1" dirty="0" smtClean="0"/>
              <a:t>.</a:t>
            </a:r>
          </a:p>
          <a:p>
            <a:pPr marL="0" indent="0">
              <a:buNone/>
            </a:pPr>
            <a:endParaRPr lang="en-US" altLang="es-AR" sz="2800" dirty="0" smtClean="0"/>
          </a:p>
        </p:txBody>
      </p:sp>
    </p:spTree>
    <p:extLst>
      <p:ext uri="{BB962C8B-B14F-4D97-AF65-F5344CB8AC3E}">
        <p14:creationId xmlns:p14="http://schemas.microsoft.com/office/powerpoint/2010/main" val="2624864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Personalizado 2">
      <a:dk1>
        <a:sysClr val="windowText" lastClr="000000"/>
      </a:dk1>
      <a:lt1>
        <a:srgbClr val="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30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30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30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30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7_Default Design">
  <a:themeElements>
    <a:clrScheme name="Default Design 15">
      <a:dk1>
        <a:srgbClr val="000000"/>
      </a:dk1>
      <a:lt1>
        <a:srgbClr val="FFFFFF"/>
      </a:lt1>
      <a:dk2>
        <a:srgbClr val="0066CC"/>
      </a:dk2>
      <a:lt2>
        <a:srgbClr val="808080"/>
      </a:lt2>
      <a:accent1>
        <a:srgbClr val="99CCFF"/>
      </a:accent1>
      <a:accent2>
        <a:srgbClr val="FF9900"/>
      </a:accent2>
      <a:accent3>
        <a:srgbClr val="FFFFFF"/>
      </a:accent3>
      <a:accent4>
        <a:srgbClr val="000000"/>
      </a:accent4>
      <a:accent5>
        <a:srgbClr val="CAE2FF"/>
      </a:accent5>
      <a:accent6>
        <a:srgbClr val="E78A00"/>
      </a:accent6>
      <a:hlink>
        <a:srgbClr val="CC00FF"/>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rgbClr val="0066CC"/>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1"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99FF"/>
        </a:dk2>
        <a:lt2>
          <a:srgbClr val="808080"/>
        </a:lt2>
        <a:accent1>
          <a:srgbClr val="99CCFF"/>
        </a:accent1>
        <a:accent2>
          <a:srgbClr val="FF9900"/>
        </a:accent2>
        <a:accent3>
          <a:srgbClr val="FFFFFF"/>
        </a:accent3>
        <a:accent4>
          <a:srgbClr val="000000"/>
        </a:accent4>
        <a:accent5>
          <a:srgbClr val="CAE2FF"/>
        </a:accent5>
        <a:accent6>
          <a:srgbClr val="E78A00"/>
        </a:accent6>
        <a:hlink>
          <a:srgbClr val="CC00FF"/>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66CC"/>
        </a:dk2>
        <a:lt2>
          <a:srgbClr val="808080"/>
        </a:lt2>
        <a:accent1>
          <a:srgbClr val="99CCFF"/>
        </a:accent1>
        <a:accent2>
          <a:srgbClr val="FF9900"/>
        </a:accent2>
        <a:accent3>
          <a:srgbClr val="FFFFFF"/>
        </a:accent3>
        <a:accent4>
          <a:srgbClr val="000000"/>
        </a:accent4>
        <a:accent5>
          <a:srgbClr val="CAE2FF"/>
        </a:accent5>
        <a:accent6>
          <a:srgbClr val="E78A00"/>
        </a:accent6>
        <a:hlink>
          <a:srgbClr val="CC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ustom Design">
  <a:themeElements>
    <a:clrScheme name="CCO HIV">
      <a:dk1>
        <a:srgbClr val="CDCDCF"/>
      </a:dk1>
      <a:lt1>
        <a:srgbClr val="FFFFFF"/>
      </a:lt1>
      <a:dk2>
        <a:srgbClr val="09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2B85B8"/>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accent3"/>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Custom Design">
  <a:themeElements>
    <a:clrScheme name="CCO HIV">
      <a:dk1>
        <a:srgbClr val="CDCDCF"/>
      </a:dk1>
      <a:lt1>
        <a:srgbClr val="FFFFFF"/>
      </a:lt1>
      <a:dk2>
        <a:srgbClr val="09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2B85B8"/>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accent3"/>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ustom Design">
  <a:themeElements>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10696</TotalTime>
  <Words>2070</Words>
  <Application>Microsoft Office PowerPoint</Application>
  <PresentationFormat>Presentación en pantalla (4:3)</PresentationFormat>
  <Paragraphs>524</Paragraphs>
  <Slides>58</Slides>
  <Notes>19</Notes>
  <HiddenSlides>0</HiddenSlides>
  <MMClips>0</MMClips>
  <ScaleCrop>false</ScaleCrop>
  <HeadingPairs>
    <vt:vector size="6" baseType="variant">
      <vt:variant>
        <vt:lpstr>Tema</vt:lpstr>
      </vt:variant>
      <vt:variant>
        <vt:i4>9</vt:i4>
      </vt:variant>
      <vt:variant>
        <vt:lpstr>Servidores OLE incrustados</vt:lpstr>
      </vt:variant>
      <vt:variant>
        <vt:i4>2</vt:i4>
      </vt:variant>
      <vt:variant>
        <vt:lpstr>Títulos de diapositiva</vt:lpstr>
      </vt:variant>
      <vt:variant>
        <vt:i4>58</vt:i4>
      </vt:variant>
    </vt:vector>
  </HeadingPairs>
  <TitlesOfParts>
    <vt:vector size="69" baseType="lpstr">
      <vt:lpstr>Tema de Office</vt:lpstr>
      <vt:lpstr>1_Default Design</vt:lpstr>
      <vt:lpstr>4_Default Design</vt:lpstr>
      <vt:lpstr>16_Default Design</vt:lpstr>
      <vt:lpstr>Default Design</vt:lpstr>
      <vt:lpstr>17_Default Design</vt:lpstr>
      <vt:lpstr>2_Custom Design</vt:lpstr>
      <vt:lpstr>3_Custom Design</vt:lpstr>
      <vt:lpstr>Custom Design</vt:lpstr>
      <vt:lpstr>Gráfico de Microsoft Excel</vt:lpstr>
      <vt:lpstr>Hoja de cálculo de Microsoft Excel 97-2003</vt:lpstr>
      <vt:lpstr>VIH-Sida</vt:lpstr>
      <vt:lpstr>Contenidos</vt:lpstr>
      <vt:lpstr>Presentación de PowerPoint</vt:lpstr>
      <vt:lpstr>Presentación de PowerPoint</vt:lpstr>
      <vt:lpstr>Situación de la epidemia de VIH en la Argentina </vt:lpstr>
      <vt:lpstr>Promedio de notificaciones de VIH/sida y de defunciones los últimos 5 años y acumulado</vt:lpstr>
      <vt:lpstr>Presentación de PowerPoint</vt:lpstr>
      <vt:lpstr>Vías de transmisión de VIH, Argentina 2008-2010</vt:lpstr>
      <vt:lpstr>VIH/sida y género</vt:lpstr>
      <vt:lpstr>Presentación de PowerPoint</vt:lpstr>
      <vt:lpstr>Presentación de PowerPoint</vt:lpstr>
      <vt:lpstr>Diseminación del VIH</vt:lpstr>
      <vt:lpstr>Presentación de PowerPoint</vt:lpstr>
      <vt:lpstr>Evolución de la infección al sida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Estrategias para disminuir la transmisión sexual</vt:lpstr>
      <vt:lpstr>Presentación de PowerPoint</vt:lpstr>
      <vt:lpstr>Presentación de PowerPoint</vt:lpstr>
      <vt:lpstr>Hay que saber que transmite</vt:lpstr>
      <vt:lpstr>LIQUIDOS BIOLÓGICOS POTENCIALMENTE INFECCIOSOS</vt:lpstr>
      <vt:lpstr>NO TRANSMITEN EL VIH</vt:lpstr>
      <vt:lpstr>¿Con que pacientes tener cuidado?</vt:lpstr>
      <vt:lpstr>Presentación de PowerPoint</vt:lpstr>
      <vt:lpstr>¿Qué es el estigma y qué es la discriminación?</vt:lpstr>
      <vt:lpstr>Como empezar a cuidarse</vt:lpstr>
      <vt:lpstr>USAR BARBIJO Y PROTECCIÓN OCULAR</vt:lpstr>
      <vt:lpstr>PREVENCIÓN DE PUNCIONES</vt:lpstr>
      <vt:lpstr>¿Qué pasa cuando sufro una exposición?</vt:lpstr>
      <vt:lpstr>Factores asociados al riesgo</vt:lpstr>
      <vt:lpstr>Riesgo de transmisión por punción con sangre</vt:lpstr>
      <vt:lpstr>MAYOR RIESGO (VIH)</vt:lpstr>
      <vt:lpstr>VIH en Fluidos Corporales</vt:lpstr>
      <vt:lpstr>Presentación de PowerPoint</vt:lpstr>
      <vt:lpstr>Medidas inmediatas</vt:lpstr>
      <vt:lpstr>La fuente es necesaria para definir la conducta (HIV-HBV-HCV)</vt:lpstr>
      <vt:lpstr>Presentación de PowerPoint</vt:lpstr>
      <vt:lpstr>Presentación de PowerPoint</vt:lpstr>
      <vt:lpstr>¿Como prepararse para los riesgos?</vt:lpstr>
      <vt:lpstr>Presentación de PowerPoint</vt:lpstr>
      <vt:lpstr>Presentación de PowerPoint</vt:lpstr>
      <vt:lpstr>En 30 años mas de 25 fármacos para tratar el VIH</vt:lpstr>
      <vt:lpstr>Tratamiento antirretroviral</vt:lpstr>
      <vt:lpstr>Ciclo Vital del VIH</vt:lpstr>
      <vt:lpstr>Beneficios de la Terapia Antirretroviral</vt:lpstr>
      <vt:lpstr>Tasa de mortalidad por sida por millón de habitantes según sexo - Argentina (1990-2008)</vt:lpstr>
      <vt:lpstr>Presentación de PowerPoint</vt:lpstr>
      <vt:lpstr>Presentación de PowerPoint</vt:lpstr>
      <vt:lpstr>No olvidar</vt:lpstr>
      <vt:lpstr>Violencia contra las mujeres Sistema de Referencia Nacional</vt:lpstr>
      <vt:lpstr>MUCHAS GRACIAS POR SU ATENCION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dfiore</dc:creator>
  <cp:lastModifiedBy>omar</cp:lastModifiedBy>
  <cp:revision>1025</cp:revision>
  <dcterms:created xsi:type="dcterms:W3CDTF">2012-06-12T13:16:01Z</dcterms:created>
  <dcterms:modified xsi:type="dcterms:W3CDTF">2013-10-18T03:28:42Z</dcterms:modified>
</cp:coreProperties>
</file>